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34"/>
  </p:notesMasterIdLst>
  <p:sldIdLst>
    <p:sldId id="258" r:id="rId3"/>
    <p:sldId id="267" r:id="rId4"/>
    <p:sldId id="8539" r:id="rId5"/>
    <p:sldId id="2141411421" r:id="rId6"/>
    <p:sldId id="2141411436" r:id="rId7"/>
    <p:sldId id="2141411462" r:id="rId8"/>
    <p:sldId id="2141411444" r:id="rId9"/>
    <p:sldId id="2141411437" r:id="rId10"/>
    <p:sldId id="2141411443" r:id="rId11"/>
    <p:sldId id="2141411440" r:id="rId12"/>
    <p:sldId id="2141411441" r:id="rId13"/>
    <p:sldId id="2141411450" r:id="rId14"/>
    <p:sldId id="2141411456" r:id="rId15"/>
    <p:sldId id="2141411449" r:id="rId16"/>
    <p:sldId id="2141411458" r:id="rId17"/>
    <p:sldId id="2141411453" r:id="rId18"/>
    <p:sldId id="2141411457" r:id="rId19"/>
    <p:sldId id="2141411454" r:id="rId20"/>
    <p:sldId id="2141411392" r:id="rId21"/>
    <p:sldId id="8558" r:id="rId22"/>
    <p:sldId id="2141411418" r:id="rId23"/>
    <p:sldId id="2141411425" r:id="rId24"/>
    <p:sldId id="2141411429" r:id="rId25"/>
    <p:sldId id="2141411459" r:id="rId26"/>
    <p:sldId id="2141411460" r:id="rId27"/>
    <p:sldId id="2141411445" r:id="rId28"/>
    <p:sldId id="2141411461" r:id="rId29"/>
    <p:sldId id="2141411446" r:id="rId30"/>
    <p:sldId id="2141411448" r:id="rId31"/>
    <p:sldId id="2141411419" r:id="rId32"/>
    <p:sldId id="85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93"/>
    <a:srgbClr val="141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64037191234133E-2"/>
          <c:y val="4.9949764135463488E-2"/>
          <c:w val="0.88567021635813736"/>
          <c:h val="0.83423477398909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NAb titer ≥30%</c:v>
                </c:pt>
              </c:strCache>
            </c:strRef>
          </c:tx>
          <c:spPr>
            <a:solidFill>
              <a:srgbClr val="6DB7E8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Healthy controls</c:v>
                </c:pt>
                <c:pt idx="1">
                  <c:v>MM patients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54.8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0-413D-B3EC-9E9B4CC5B6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NAb titer ≥50%</c:v>
                </c:pt>
              </c:strCache>
            </c:strRef>
          </c:tx>
          <c:spPr>
            <a:solidFill>
              <a:srgbClr val="787CA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Healthy controls</c:v>
                </c:pt>
                <c:pt idx="1">
                  <c:v>MM patients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20.2</c:v>
                </c:pt>
                <c:pt idx="1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E0-413D-B3EC-9E9B4CC5B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4665871"/>
        <c:axId val="1924666287"/>
      </c:barChart>
      <c:catAx>
        <c:axId val="192466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l-GR"/>
          </a:p>
        </c:txPr>
        <c:crossAx val="1924666287"/>
        <c:crosses val="autoZero"/>
        <c:auto val="1"/>
        <c:lblAlgn val="ctr"/>
        <c:lblOffset val="100"/>
        <c:noMultiLvlLbl val="0"/>
      </c:catAx>
      <c:valAx>
        <c:axId val="192466628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D9D9D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l-GR"/>
          </a:p>
        </c:txPr>
        <c:crossAx val="1924665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76089666503871"/>
          <c:y val="6.6802424111868611E-2"/>
          <c:w val="0.25077975134040442"/>
          <c:h val="0.2475098325976065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CF58E-F2AC-4BD9-A7AF-AD750A61EAE1}" type="datetimeFigureOut">
              <a:rPr lang="el-GR" smtClean="0"/>
              <a:t>15/4/2022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C742-3E9E-4E8E-A7A6-3B40F87A47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939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6E21F-1996-4A19-8C71-F503E567D1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4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80E-15F1-2D40-A98E-07B31960910C}"/>
              </a:ext>
            </a:extLst>
          </p:cNvPr>
          <p:cNvSpPr/>
          <p:nvPr userDrawn="1"/>
        </p:nvSpPr>
        <p:spPr>
          <a:xfrm>
            <a:off x="0" y="5671228"/>
            <a:ext cx="533400" cy="1186772"/>
          </a:xfrm>
          <a:prstGeom prst="rect">
            <a:avLst/>
          </a:prstGeom>
          <a:solidFill>
            <a:srgbClr val="141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19A07-5E2F-E344-875B-FDD00D88E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8699" r="7819" b="4939"/>
          <a:stretch/>
        </p:blipFill>
        <p:spPr>
          <a:xfrm>
            <a:off x="0" y="0"/>
            <a:ext cx="12192000" cy="60075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151AD-CCD0-5845-862C-DAC18237FD88}"/>
              </a:ext>
            </a:extLst>
          </p:cNvPr>
          <p:cNvGrpSpPr/>
          <p:nvPr userDrawn="1"/>
        </p:nvGrpSpPr>
        <p:grpSpPr>
          <a:xfrm>
            <a:off x="0" y="5975776"/>
            <a:ext cx="12193270" cy="894246"/>
            <a:chOff x="0" y="6007692"/>
            <a:chExt cx="12193270" cy="894246"/>
          </a:xfrm>
        </p:grpSpPr>
        <p:sp>
          <p:nvSpPr>
            <p:cNvPr id="6" name="object 761">
              <a:extLst>
                <a:ext uri="{FF2B5EF4-FFF2-40B4-BE49-F238E27FC236}">
                  <a16:creationId xmlns:a16="http://schemas.microsoft.com/office/drawing/2014/main" id="{95EF5D8F-8229-A84E-8EAE-F0C9DA45CD42}"/>
                </a:ext>
              </a:extLst>
            </p:cNvPr>
            <p:cNvSpPr/>
            <p:nvPr userDrawn="1"/>
          </p:nvSpPr>
          <p:spPr>
            <a:xfrm>
              <a:off x="838200" y="6008494"/>
              <a:ext cx="11355070" cy="893444"/>
            </a:xfrm>
            <a:custGeom>
              <a:avLst/>
              <a:gdLst/>
              <a:ahLst/>
              <a:cxnLst/>
              <a:rect l="l" t="t" r="r" b="b"/>
              <a:pathLst>
                <a:path w="12193270" h="893445">
                  <a:moveTo>
                    <a:pt x="12193206" y="0"/>
                  </a:moveTo>
                  <a:lnTo>
                    <a:pt x="0" y="0"/>
                  </a:lnTo>
                  <a:lnTo>
                    <a:pt x="0" y="892886"/>
                  </a:lnTo>
                  <a:lnTo>
                    <a:pt x="12193206" y="892886"/>
                  </a:lnTo>
                  <a:lnTo>
                    <a:pt x="12193206" y="0"/>
                  </a:lnTo>
                  <a:close/>
                </a:path>
              </a:pathLst>
            </a:custGeom>
            <a:solidFill>
              <a:srgbClr val="0051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63">
              <a:extLst>
                <a:ext uri="{FF2B5EF4-FFF2-40B4-BE49-F238E27FC236}">
                  <a16:creationId xmlns:a16="http://schemas.microsoft.com/office/drawing/2014/main" id="{1C900A90-A866-D346-A12E-6EAA6DFA23DA}"/>
                </a:ext>
              </a:extLst>
            </p:cNvPr>
            <p:cNvSpPr/>
            <p:nvPr userDrawn="1"/>
          </p:nvSpPr>
          <p:spPr>
            <a:xfrm>
              <a:off x="0" y="6007692"/>
              <a:ext cx="3163570" cy="894080"/>
            </a:xfrm>
            <a:custGeom>
              <a:avLst/>
              <a:gdLst/>
              <a:ahLst/>
              <a:cxnLst/>
              <a:rect l="l" t="t" r="r" b="b"/>
              <a:pathLst>
                <a:path w="3163570" h="894079">
                  <a:moveTo>
                    <a:pt x="3163290" y="0"/>
                  </a:moveTo>
                  <a:lnTo>
                    <a:pt x="298881" y="0"/>
                  </a:lnTo>
                  <a:lnTo>
                    <a:pt x="0" y="893686"/>
                  </a:lnTo>
                  <a:lnTo>
                    <a:pt x="3163290" y="893686"/>
                  </a:lnTo>
                  <a:lnTo>
                    <a:pt x="3163290" y="0"/>
                  </a:lnTo>
                  <a:close/>
                </a:path>
              </a:pathLst>
            </a:custGeom>
            <a:solidFill>
              <a:srgbClr val="0051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66">
            <a:extLst>
              <a:ext uri="{FF2B5EF4-FFF2-40B4-BE49-F238E27FC236}">
                <a16:creationId xmlns:a16="http://schemas.microsoft.com/office/drawing/2014/main" id="{2DCB0449-851F-2C43-8FC8-6C6F94BBE1F5}"/>
              </a:ext>
            </a:extLst>
          </p:cNvPr>
          <p:cNvSpPr/>
          <p:nvPr/>
        </p:nvSpPr>
        <p:spPr>
          <a:xfrm>
            <a:off x="0" y="0"/>
            <a:ext cx="2805430" cy="1307465"/>
          </a:xfrm>
          <a:custGeom>
            <a:avLst/>
            <a:gdLst/>
            <a:ahLst/>
            <a:cxnLst/>
            <a:rect l="l" t="t" r="r" b="b"/>
            <a:pathLst>
              <a:path w="2805430" h="1307465">
                <a:moveTo>
                  <a:pt x="2805036" y="0"/>
                </a:moveTo>
                <a:lnTo>
                  <a:pt x="0" y="0"/>
                </a:lnTo>
                <a:lnTo>
                  <a:pt x="0" y="1307312"/>
                </a:lnTo>
                <a:lnTo>
                  <a:pt x="2367826" y="1307312"/>
                </a:lnTo>
                <a:lnTo>
                  <a:pt x="2805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49C7B-FB53-DF46-9D9F-DA251FDB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249769"/>
            <a:ext cx="1756685" cy="8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4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619190F4-38AD-1D4E-990F-118EC3572D26}"/>
              </a:ext>
            </a:extLst>
          </p:cNvPr>
          <p:cNvSpPr/>
          <p:nvPr userDrawn="1"/>
        </p:nvSpPr>
        <p:spPr>
          <a:xfrm>
            <a:off x="0" y="0"/>
            <a:ext cx="12193270" cy="6228000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rgbClr val="00519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40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en-NL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41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en-NL"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65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6072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619190F4-38AD-1D4E-990F-118EC3572D26}"/>
              </a:ext>
            </a:extLst>
          </p:cNvPr>
          <p:cNvSpPr/>
          <p:nvPr userDrawn="1"/>
        </p:nvSpPr>
        <p:spPr>
          <a:xfrm>
            <a:off x="0" y="0"/>
            <a:ext cx="12193270" cy="6228000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rgbClr val="D9E5E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33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4600" y="1384230"/>
            <a:ext cx="11422800" cy="45209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33F48"/>
              </a:buClr>
              <a:defRPr sz="200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180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8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33F48"/>
              </a:buClr>
              <a:buFont typeface="Arial" panose="020B0604020202020204" pitchFamily="34" charset="0"/>
              <a:buChar char="–"/>
              <a:defRPr sz="160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31925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81CBCC-9F38-C649-9FEF-DF06F208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00" y="412749"/>
            <a:ext cx="11422800" cy="900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84600" y="6052437"/>
            <a:ext cx="11422800" cy="664301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footnotes/references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DF0C675-9ED5-4655-A9BC-97DBE6754E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690166" y="6469698"/>
            <a:ext cx="1328651" cy="232434"/>
          </a:xfrm>
        </p:spPr>
        <p:txBody>
          <a:bodyPr/>
          <a:lstStyle>
            <a:lvl1pPr>
              <a:defRPr sz="900">
                <a:solidFill>
                  <a:srgbClr val="333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9B09B6-D7CC-4240-92DE-C9CB0CE42D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0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96754"/>
            <a:ext cx="10363200" cy="792087"/>
          </a:xfrm>
        </p:spPr>
        <p:txBody>
          <a:bodyPr/>
          <a:lstStyle>
            <a:lvl1pPr algn="r">
              <a:defRPr sz="3600" b="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 bwMode="auto">
          <a:xfrm>
            <a:off x="911424" y="2132856"/>
            <a:ext cx="103691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buFont typeface="Calibri" pitchFamily="34" charset="0"/>
              <a:buChar char="‒"/>
              <a:defRPr sz="2800"/>
            </a:lvl1pPr>
            <a:lvl2pPr marL="800100" indent="-342900">
              <a:buFont typeface="Arial" pitchFamily="34" charset="0"/>
              <a:buChar char="•"/>
              <a:defRPr sz="24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530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FCA49-C5B1-434B-9171-E7E7CE1D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1F497D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E7E6B7-240D-4451-884F-83169075EB53}" type="datetimeFigureOut">
              <a:rPr lang="nl-NL"/>
              <a:pPr>
                <a:defRPr/>
              </a:pPr>
              <a:t>15-4-2022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3596C-E9EC-4367-B94C-D79B03A3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1F497D">
                    <a:tint val="75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BAFDE-2573-4F16-8205-DE11A02B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C95AA"/>
                </a:solidFill>
              </a:defRPr>
            </a:lvl1pPr>
          </a:lstStyle>
          <a:p>
            <a:fld id="{87431F5B-FC6C-402E-AB17-576179057B1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476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32ABFC-B6F6-8D4A-81EC-75DD04A82B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297" y="6209225"/>
            <a:ext cx="3237495" cy="657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2001" y="609600"/>
            <a:ext cx="1082008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en-NL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1" y="1577340"/>
            <a:ext cx="108200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9EDB9-C8CB-6C47-A351-395AD0F7C953}"/>
              </a:ext>
            </a:extLst>
          </p:cNvPr>
          <p:cNvCxnSpPr/>
          <p:nvPr userDrawn="1"/>
        </p:nvCxnSpPr>
        <p:spPr>
          <a:xfrm>
            <a:off x="0" y="6209225"/>
            <a:ext cx="12192000" cy="0"/>
          </a:xfrm>
          <a:prstGeom prst="line">
            <a:avLst/>
          </a:prstGeom>
          <a:ln w="19050">
            <a:solidFill>
              <a:srgbClr val="D9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C7CD91-251F-5A42-80E6-16C870058282}"/>
              </a:ext>
            </a:extLst>
          </p:cNvPr>
          <p:cNvCxnSpPr>
            <a:cxnSpLocks/>
          </p:cNvCxnSpPr>
          <p:nvPr userDrawn="1"/>
        </p:nvCxnSpPr>
        <p:spPr>
          <a:xfrm>
            <a:off x="533400" y="609600"/>
            <a:ext cx="0" cy="492443"/>
          </a:xfrm>
          <a:prstGeom prst="line">
            <a:avLst/>
          </a:prstGeom>
          <a:ln w="63500">
            <a:solidFill>
              <a:srgbClr val="005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42EF28A-DF47-334D-B308-880767F35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85"/>
          <a:stretch/>
        </p:blipFill>
        <p:spPr>
          <a:xfrm>
            <a:off x="152400" y="6312646"/>
            <a:ext cx="457186" cy="4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</p:sldLayoutIdLst>
  <p:txStyles>
    <p:titleStyle>
      <a:lvl1pPr>
        <a:defRPr sz="3200" b="1">
          <a:solidFill>
            <a:srgbClr val="005193"/>
          </a:solidFill>
          <a:latin typeface="+mj-lt"/>
          <a:ea typeface="+mj-ea"/>
          <a:cs typeface="+mj-cs"/>
        </a:defRPr>
      </a:lvl1pPr>
    </p:titleStyle>
    <p:bodyStyle>
      <a:lvl1pPr marL="0">
        <a:defRPr>
          <a:solidFill>
            <a:srgbClr val="005193"/>
          </a:solidFill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7DE123-4724-47D2-A16B-67EEC1A579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4417" y="1557338"/>
            <a:ext cx="109728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nl-NL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91B03D4-2B3A-415C-B202-0451CAAD68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3500438"/>
            <a:ext cx="10972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0922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EF3A5A-D771-4529-AD94-DA117986BB92}"/>
              </a:ext>
            </a:extLst>
          </p:cNvPr>
          <p:cNvSpPr txBox="1"/>
          <p:nvPr/>
        </p:nvSpPr>
        <p:spPr>
          <a:xfrm>
            <a:off x="85725" y="2545371"/>
            <a:ext cx="12106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l-GR" sz="36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  <a:t>Εμβολιασμός έναντι του SARS-CoV-2 και Μεταλλάξεις</a:t>
            </a:r>
            <a:endParaRPr lang="el-GR" sz="3600" b="1" i="0" dirty="0">
              <a:solidFill>
                <a:srgbClr val="00519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9AD5906-4747-4D76-A3E8-CB0ACAAE7803}"/>
              </a:ext>
            </a:extLst>
          </p:cNvPr>
          <p:cNvSpPr txBox="1">
            <a:spLocks/>
          </p:cNvSpPr>
          <p:nvPr/>
        </p:nvSpPr>
        <p:spPr bwMode="auto">
          <a:xfrm>
            <a:off x="-85725" y="5566410"/>
            <a:ext cx="12192000" cy="15099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0" latinLnBrk="0" hangingPunct="0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</a:t>
            </a:r>
            <a:r>
              <a:rPr lang="el-GR" altLang="en-US" sz="28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υάγγελος</a:t>
            </a:r>
            <a:r>
              <a:rPr lang="el-GR" alt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altLang="en-US" sz="28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Τέρπος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Καθηγητής Αιματολογίας</a:t>
            </a:r>
            <a:r>
              <a:rPr lang="en-US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</a:t>
            </a:r>
            <a:r>
              <a:rPr lang="el-GR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Θεραπευτική Κλινική ΕΚΠΑ,</a:t>
            </a:r>
            <a:endParaRPr lang="en-US" alt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Μονάδα </a:t>
            </a:r>
            <a:r>
              <a:rPr lang="el-GR" alt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Πλασματοκυτταρικών</a:t>
            </a:r>
            <a:r>
              <a:rPr lang="el-GR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Δυσκρασιών, ΓΝΑ «Αλεξάνδρα», Αθήνα</a:t>
            </a:r>
            <a:endParaRPr lang="en-US" alt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6" descr="owl1">
            <a:extLst>
              <a:ext uri="{FF2B5EF4-FFF2-40B4-BE49-F238E27FC236}">
                <a16:creationId xmlns:a16="http://schemas.microsoft.com/office/drawing/2014/main" id="{B519007C-0225-4831-8706-99E836FA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75" y="5787820"/>
            <a:ext cx="1228725" cy="107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5">
            <a:extLst>
              <a:ext uri="{FF2B5EF4-FFF2-40B4-BE49-F238E27FC236}">
                <a16:creationId xmlns:a16="http://schemas.microsoft.com/office/drawing/2014/main" id="{27BEB496-5D3B-4507-B923-4139E5DD5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4640" r="48328" b="52661"/>
          <a:stretch>
            <a:fillRect/>
          </a:stretch>
        </p:blipFill>
        <p:spPr bwMode="auto">
          <a:xfrm>
            <a:off x="-1" y="5566410"/>
            <a:ext cx="1057275" cy="129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AF83190-1932-4070-9BFA-08C9376F6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04563" cy="143969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F22D7F3-050F-4D73-A1B9-306037186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075" y="0"/>
            <a:ext cx="4733925" cy="1435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ooster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δόση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με τα διάφορα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εμβόλια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και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εξουδετέρωση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της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omicron 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01B0-9BE7-48DA-9D1B-39D0B4BC505B}"/>
              </a:ext>
            </a:extLst>
          </p:cNvPr>
          <p:cNvSpPr txBox="1"/>
          <p:nvPr/>
        </p:nvSpPr>
        <p:spPr>
          <a:xfrm>
            <a:off x="85725" y="6606249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</a:pPr>
            <a:r>
              <a:rPr lang="en-US" sz="1000" b="1" i="0" dirty="0">
                <a:effectLst/>
              </a:rPr>
              <a:t>Garcia-Beltran WF</a:t>
            </a:r>
            <a:r>
              <a:rPr lang="en-US" sz="1000" b="1" strike="noStrike" spc="-1" dirty="0">
                <a:ea typeface="Arial Unicode MS"/>
              </a:rPr>
              <a:t>, et al. </a:t>
            </a:r>
            <a:r>
              <a:rPr lang="en-US" sz="1000" b="1" i="0" dirty="0">
                <a:effectLst/>
              </a:rPr>
              <a:t>Cell. 2022 Jan 6:S0092-8674(21)01496-3</a:t>
            </a:r>
            <a:endParaRPr lang="en-US" sz="1000" b="1" strike="noStrike" spc="-1" dirty="0"/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5D746A35-68B5-47DB-A34B-3E7AC8FC8487}"/>
              </a:ext>
            </a:extLst>
          </p:cNvPr>
          <p:cNvPicPr/>
          <p:nvPr/>
        </p:nvPicPr>
        <p:blipFill rotWithShape="1">
          <a:blip r:embed="rId2"/>
          <a:srcRect t="2374" r="50129" b="63456"/>
          <a:stretch/>
        </p:blipFill>
        <p:spPr>
          <a:xfrm>
            <a:off x="339538" y="1971675"/>
            <a:ext cx="4861113" cy="2914650"/>
          </a:xfrm>
          <a:prstGeom prst="rect">
            <a:avLst/>
          </a:prstGeom>
          <a:ln>
            <a:noFill/>
          </a:ln>
        </p:spPr>
      </p:pic>
      <p:pic>
        <p:nvPicPr>
          <p:cNvPr id="8" name="Main graphic">
            <a:extLst>
              <a:ext uri="{FF2B5EF4-FFF2-40B4-BE49-F238E27FC236}">
                <a16:creationId xmlns:a16="http://schemas.microsoft.com/office/drawing/2014/main" id="{FECA0790-014E-464B-91C3-9854206F1E4D}"/>
              </a:ext>
            </a:extLst>
          </p:cNvPr>
          <p:cNvPicPr/>
          <p:nvPr/>
        </p:nvPicPr>
        <p:blipFill rotWithShape="1">
          <a:blip r:embed="rId2"/>
          <a:srcRect l="50993" t="2563"/>
          <a:stretch/>
        </p:blipFill>
        <p:spPr>
          <a:xfrm>
            <a:off x="6334125" y="10146"/>
            <a:ext cx="4451538" cy="68478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08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81596"/>
            <a:ext cx="12020549" cy="1292662"/>
          </a:xfrm>
        </p:spPr>
        <p:txBody>
          <a:bodyPr>
            <a:noAutofit/>
          </a:bodyPr>
          <a:lstStyle/>
          <a:p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ooster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δόση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με τα διάφορα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εμβόλια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και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εξουδετέρωση της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omicron</a:t>
            </a:r>
            <a:b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(η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booster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δόση με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mRNA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εμβόλια)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01B0-9BE7-48DA-9D1B-39D0B4BC505B}"/>
              </a:ext>
            </a:extLst>
          </p:cNvPr>
          <p:cNvSpPr txBox="1"/>
          <p:nvPr/>
        </p:nvSpPr>
        <p:spPr>
          <a:xfrm>
            <a:off x="8534400" y="6555601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</a:pPr>
            <a:r>
              <a:rPr lang="en-US" sz="1000" b="1" i="0" dirty="0">
                <a:effectLst/>
              </a:rPr>
              <a:t>Garcia-Beltran WF</a:t>
            </a:r>
            <a:r>
              <a:rPr lang="en-US" sz="1000" b="1" strike="noStrike" spc="-1" dirty="0">
                <a:ea typeface="Arial Unicode MS"/>
              </a:rPr>
              <a:t>, et al. </a:t>
            </a:r>
            <a:r>
              <a:rPr lang="en-US" sz="1000" b="1" i="0" dirty="0">
                <a:effectLst/>
              </a:rPr>
              <a:t>Cell. 2022 Jan 6:S0092-8674(21)01496-3</a:t>
            </a:r>
            <a:endParaRPr lang="en-US" sz="1000" b="1" strike="noStrike" spc="-1" dirty="0"/>
          </a:p>
        </p:txBody>
      </p:sp>
      <p:pic>
        <p:nvPicPr>
          <p:cNvPr id="9" name="Main graphic">
            <a:extLst>
              <a:ext uri="{FF2B5EF4-FFF2-40B4-BE49-F238E27FC236}">
                <a16:creationId xmlns:a16="http://schemas.microsoft.com/office/drawing/2014/main" id="{596E33E2-70D6-4E64-8649-36646A5F9786}"/>
              </a:ext>
            </a:extLst>
          </p:cNvPr>
          <p:cNvPicPr/>
          <p:nvPr/>
        </p:nvPicPr>
        <p:blipFill rotWithShape="1">
          <a:blip r:embed="rId2"/>
          <a:srcRect b="48727"/>
          <a:stretch/>
        </p:blipFill>
        <p:spPr>
          <a:xfrm>
            <a:off x="206354" y="2027881"/>
            <a:ext cx="11779289" cy="30117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8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Αντικείμενο 2">
            <a:extLst>
              <a:ext uri="{FF2B5EF4-FFF2-40B4-BE49-F238E27FC236}">
                <a16:creationId xmlns:a16="http://schemas.microsoft.com/office/drawing/2014/main" id="{A27F82E1-9B2E-4F94-AAB7-CE9BD847F0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0601" y="923177"/>
          <a:ext cx="10550796" cy="5934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3" imgW="6096000" imgH="3429000" progId="Acrobat.Document.DC">
                  <p:embed/>
                </p:oleObj>
              </mc:Choice>
              <mc:Fallback>
                <p:oleObj name="Acrobat Document" r:id="rId3" imgW="6096000" imgH="3429000" progId="Acrobat.Document.DC">
                  <p:embed/>
                  <p:pic>
                    <p:nvPicPr>
                      <p:cNvPr id="3" name="Αντικείμενο 2">
                        <a:extLst>
                          <a:ext uri="{FF2B5EF4-FFF2-40B4-BE49-F238E27FC236}">
                            <a16:creationId xmlns:a16="http://schemas.microsoft.com/office/drawing/2014/main" id="{A27F82E1-9B2E-4F94-AAB7-CE9BD847F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0601" y="923177"/>
                        <a:ext cx="10550796" cy="5934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Τίτλος 1">
            <a:extLst>
              <a:ext uri="{FF2B5EF4-FFF2-40B4-BE49-F238E27FC236}">
                <a16:creationId xmlns:a16="http://schemas.microsoft.com/office/drawing/2014/main" id="{433E9E96-4410-4F70-A718-4222A7E3A064}"/>
              </a:ext>
            </a:extLst>
          </p:cNvPr>
          <p:cNvSpPr txBox="1">
            <a:spLocks/>
          </p:cNvSpPr>
          <p:nvPr/>
        </p:nvSpPr>
        <p:spPr>
          <a:xfrm>
            <a:off x="266701" y="276846"/>
            <a:ext cx="12020549" cy="12926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l-GR" kern="0" dirty="0" err="1">
                <a:latin typeface="Calibri" panose="020F0502020204030204" pitchFamily="34" charset="0"/>
                <a:ea typeface="Calibri" panose="020F0502020204030204" pitchFamily="34" charset="0"/>
              </a:rPr>
              <a:t>ρίτη</a:t>
            </a:r>
            <a:r>
              <a:rPr lang="el-GR" kern="0" dirty="0">
                <a:latin typeface="Calibri" panose="020F0502020204030204" pitchFamily="34" charset="0"/>
                <a:ea typeface="Calibri" panose="020F0502020204030204" pitchFamily="34" charset="0"/>
              </a:rPr>
              <a:t> δόση </a:t>
            </a:r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</a:rPr>
              <a:t>(booster) </a:t>
            </a:r>
            <a:r>
              <a:rPr lang="el-GR" kern="0" dirty="0">
                <a:latin typeface="Calibri" panose="020F0502020204030204" pitchFamily="34" charset="0"/>
                <a:ea typeface="Calibri" panose="020F0502020204030204" pitchFamily="34" charset="0"/>
              </a:rPr>
              <a:t>με </a:t>
            </a:r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</a:rPr>
              <a:t>mRNA </a:t>
            </a:r>
            <a:r>
              <a:rPr lang="el-GR" kern="0" dirty="0">
                <a:latin typeface="Calibri" panose="020F0502020204030204" pitchFamily="34" charset="0"/>
                <a:ea typeface="Calibri" panose="020F0502020204030204" pitchFamily="34" charset="0"/>
              </a:rPr>
              <a:t>εμβόλια και </a:t>
            </a:r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</a:rPr>
              <a:t>omicron: </a:t>
            </a:r>
            <a:r>
              <a:rPr lang="el-GR" kern="0" dirty="0">
                <a:latin typeface="Calibri" panose="020F0502020204030204" pitchFamily="34" charset="0"/>
                <a:ea typeface="Calibri" panose="020F0502020204030204" pitchFamily="34" charset="0"/>
              </a:rPr>
              <a:t>Υπόθεση για την προστασία</a:t>
            </a:r>
            <a:r>
              <a:rPr lang="en-US" kern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val="224908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433E9E96-4410-4F70-A718-4222A7E3A064}"/>
              </a:ext>
            </a:extLst>
          </p:cNvPr>
          <p:cNvSpPr txBox="1">
            <a:spLocks/>
          </p:cNvSpPr>
          <p:nvPr/>
        </p:nvSpPr>
        <p:spPr>
          <a:xfrm>
            <a:off x="266701" y="276846"/>
            <a:ext cx="12020549" cy="12926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kern="0" dirty="0">
                <a:latin typeface="Calibri" panose="020F0502020204030204" pitchFamily="34" charset="0"/>
              </a:rPr>
              <a:t>Πόσο διαρκεί η ανίχνευση υψηλών τίτλων αντισωμάτων μετά την τρίτη (πρώτη ενισχυτική) δόση</a:t>
            </a:r>
            <a:r>
              <a:rPr lang="en-US" kern="0" dirty="0">
                <a:latin typeface="Calibri" panose="020F0502020204030204" pitchFamily="34" charset="0"/>
              </a:rPr>
              <a:t>;</a:t>
            </a:r>
            <a:endParaRPr lang="el-GR" kern="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EA6111-0C30-45FA-8811-9D86F0D022D5}"/>
              </a:ext>
            </a:extLst>
          </p:cNvPr>
          <p:cNvPicPr/>
          <p:nvPr/>
        </p:nvPicPr>
        <p:blipFill rotWithShape="1">
          <a:blip r:embed="rId2"/>
          <a:srcRect b="43936"/>
          <a:stretch/>
        </p:blipFill>
        <p:spPr>
          <a:xfrm>
            <a:off x="2077551" y="1569508"/>
            <a:ext cx="7497963" cy="4779921"/>
          </a:xfrm>
          <a:prstGeom prst="rect">
            <a:avLst/>
          </a:prstGeom>
          <a:ln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225B2B4A-E114-45B4-ABE8-5FEA8F5C48CC}"/>
              </a:ext>
            </a:extLst>
          </p:cNvPr>
          <p:cNvSpPr txBox="1"/>
          <p:nvPr/>
        </p:nvSpPr>
        <p:spPr>
          <a:xfrm>
            <a:off x="4988305" y="6460260"/>
            <a:ext cx="7020000" cy="53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97000"/>
              </a:lnSpc>
            </a:pPr>
            <a:r>
              <a:rPr lang="en-US" sz="1000" b="1" strike="noStrike" spc="-1" dirty="0" err="1">
                <a:ea typeface="Arial Unicode MS"/>
              </a:rPr>
              <a:t>Pajon</a:t>
            </a:r>
            <a:r>
              <a:rPr lang="en-US" sz="1000" b="1" strike="noStrike" spc="-1" dirty="0">
                <a:ea typeface="Arial Unicode MS"/>
              </a:rPr>
              <a:t> </a:t>
            </a:r>
            <a:r>
              <a:rPr lang="el-GR" sz="1000" b="1" strike="noStrike" spc="-1" dirty="0">
                <a:ea typeface="Arial Unicode MS"/>
              </a:rPr>
              <a:t>Ρ, </a:t>
            </a:r>
            <a:r>
              <a:rPr lang="en-US" sz="1000" b="1" strike="noStrike" spc="-1" dirty="0">
                <a:ea typeface="Arial Unicode MS"/>
              </a:rPr>
              <a:t>et al. N </a:t>
            </a:r>
            <a:r>
              <a:rPr lang="en-US" sz="1000" b="1" strike="noStrike" spc="-1" dirty="0" err="1">
                <a:ea typeface="Arial Unicode MS"/>
              </a:rPr>
              <a:t>Engl</a:t>
            </a:r>
            <a:r>
              <a:rPr lang="en-US" sz="1000" b="1" strike="noStrike" spc="-1" dirty="0">
                <a:ea typeface="Arial Unicode MS"/>
              </a:rPr>
              <a:t> J Med. 2022</a:t>
            </a:r>
            <a:r>
              <a:rPr lang="el-GR" sz="1000" b="1" strike="noStrike" spc="-1" dirty="0">
                <a:ea typeface="Arial Unicode MS"/>
              </a:rPr>
              <a:t> Μ</a:t>
            </a:r>
            <a:r>
              <a:rPr lang="en-US" sz="1000" b="1" strike="noStrike" spc="-1" dirty="0" err="1">
                <a:ea typeface="Arial Unicode MS"/>
              </a:rPr>
              <a:t>ar</a:t>
            </a:r>
            <a:r>
              <a:rPr lang="el-GR" sz="1000" b="1" strike="noStrike" spc="-1" dirty="0">
                <a:ea typeface="Arial Unicode MS"/>
              </a:rPr>
              <a:t> 17</a:t>
            </a:r>
            <a:r>
              <a:rPr lang="en-US" sz="1000" b="1" strike="noStrike" spc="-1" dirty="0">
                <a:ea typeface="Arial Unicode MS"/>
              </a:rPr>
              <a:t>;386(11):1088-1091.</a:t>
            </a:r>
            <a:endParaRPr lang="en-US" sz="10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284393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433E9E96-4410-4F70-A718-4222A7E3A064}"/>
              </a:ext>
            </a:extLst>
          </p:cNvPr>
          <p:cNvSpPr txBox="1">
            <a:spLocks/>
          </p:cNvSpPr>
          <p:nvPr/>
        </p:nvSpPr>
        <p:spPr>
          <a:xfrm>
            <a:off x="247905" y="133350"/>
            <a:ext cx="12020549" cy="12926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kern="0" dirty="0">
                <a:latin typeface="Calibri" panose="020F0502020204030204" pitchFamily="34" charset="0"/>
              </a:rPr>
              <a:t>Διατήρηση Τ- και Β- κυττάρων που αντιδρούν έναντι της </a:t>
            </a:r>
            <a:r>
              <a:rPr lang="en-US" kern="0" dirty="0">
                <a:latin typeface="Calibri" panose="020F0502020204030204" pitchFamily="34" charset="0"/>
              </a:rPr>
              <a:t>omicron </a:t>
            </a:r>
            <a:r>
              <a:rPr lang="el-GR" kern="0" dirty="0">
                <a:latin typeface="Calibri" panose="020F0502020204030204" pitchFamily="34" charset="0"/>
              </a:rPr>
              <a:t>6 μήνες μετά τη δεύτερη δόση των </a:t>
            </a:r>
            <a:r>
              <a:rPr lang="en-US" kern="0" dirty="0">
                <a:latin typeface="Calibri" panose="020F0502020204030204" pitchFamily="34" charset="0"/>
              </a:rPr>
              <a:t>mRNA</a:t>
            </a:r>
            <a:r>
              <a:rPr lang="el-GR" kern="0" dirty="0">
                <a:latin typeface="Calibri" panose="020F0502020204030204" pitchFamily="34" charset="0"/>
              </a:rPr>
              <a:t> εμβολίων</a:t>
            </a:r>
            <a:endParaRPr lang="el-GR" kern="0" dirty="0"/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67020281-CE8F-4A58-B79B-C3702D6D24B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86330" y="1105020"/>
            <a:ext cx="6029070" cy="561963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13F360-95DC-4DF5-9CC2-D21A08EE5C90}"/>
              </a:ext>
            </a:extLst>
          </p:cNvPr>
          <p:cNvSpPr txBox="1"/>
          <p:nvPr/>
        </p:nvSpPr>
        <p:spPr>
          <a:xfrm>
            <a:off x="9182100" y="6603847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</a:pPr>
            <a:r>
              <a:rPr lang="en-US" sz="1000" b="1" strike="noStrike" spc="-1" dirty="0" err="1">
                <a:ea typeface="Arial Unicode MS"/>
              </a:rPr>
              <a:t>Tarke</a:t>
            </a:r>
            <a:r>
              <a:rPr lang="en-US" sz="1000" b="1" strike="noStrike" spc="-1" dirty="0">
                <a:ea typeface="Arial Unicode MS"/>
              </a:rPr>
              <a:t> A, et al. Cell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effectLst/>
              </a:rPr>
              <a:t>2022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effectLst/>
              </a:rPr>
              <a:t>Jan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effectLst/>
              </a:rPr>
              <a:t> 24;S0092-8674(22)00073-3</a:t>
            </a:r>
            <a:r>
              <a:rPr kumimoji="0" lang="el-GR" altLang="el-GR" sz="5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lang="en-US" sz="1000" b="1" strike="noStrike" spc="-1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526B6D-717E-403F-A612-4C9D3588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-151048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B65898-C765-4053-896E-CBC7D8A3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84BF0940-334E-43D0-AE72-A2A8D4C0916B}"/>
              </a:ext>
            </a:extLst>
          </p:cNvPr>
          <p:cNvSpPr/>
          <p:nvPr/>
        </p:nvSpPr>
        <p:spPr>
          <a:xfrm>
            <a:off x="1819275" y="56578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347F7874-F289-4A9C-85EA-C0A36B9998DD}"/>
              </a:ext>
            </a:extLst>
          </p:cNvPr>
          <p:cNvSpPr/>
          <p:nvPr/>
        </p:nvSpPr>
        <p:spPr>
          <a:xfrm rot="10800000">
            <a:off x="9124315" y="59001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4439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figure is a graphic describing COVID-19 mRNA vaccine protection against the most serious COVID-19 outcomes.">
            <a:extLst>
              <a:ext uri="{FF2B5EF4-FFF2-40B4-BE49-F238E27FC236}">
                <a16:creationId xmlns:a16="http://schemas.microsoft.com/office/drawing/2014/main" id="{0B1ED15C-34C1-4952-AEE9-F18016B4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81" y="1195608"/>
            <a:ext cx="7945119" cy="44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DD04A-5383-4D36-8FC7-262C8634EFD0}"/>
              </a:ext>
            </a:extLst>
          </p:cNvPr>
          <p:cNvSpPr txBox="1"/>
          <p:nvPr/>
        </p:nvSpPr>
        <p:spPr>
          <a:xfrm>
            <a:off x="2209800" y="5997059"/>
            <a:ext cx="7591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Open Sans"/>
              </a:rPr>
              <a:t>Morbidity and Mortality Weekly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 Report/ March 25, 2022 / 71(12);459–465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9181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433E9E96-4410-4F70-A718-4222A7E3A064}"/>
              </a:ext>
            </a:extLst>
          </p:cNvPr>
          <p:cNvSpPr txBox="1">
            <a:spLocks/>
          </p:cNvSpPr>
          <p:nvPr/>
        </p:nvSpPr>
        <p:spPr>
          <a:xfrm>
            <a:off x="247905" y="133350"/>
            <a:ext cx="12020549" cy="12926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kern="0" dirty="0">
                <a:latin typeface="Calibri" panose="020F0502020204030204" pitchFamily="34" charset="0"/>
              </a:rPr>
              <a:t>Προφυλάσσονται έναντι της </a:t>
            </a:r>
            <a:r>
              <a:rPr lang="en-US" kern="0" dirty="0">
                <a:latin typeface="Calibri" panose="020F0502020204030204" pitchFamily="34" charset="0"/>
              </a:rPr>
              <a:t>omicron </a:t>
            </a:r>
            <a:r>
              <a:rPr lang="el-GR" kern="0" dirty="0">
                <a:latin typeface="Calibri" panose="020F0502020204030204" pitchFamily="34" charset="0"/>
              </a:rPr>
              <a:t>όσοι έχουν νοσήσει από προηγούμενα στελέχη</a:t>
            </a:r>
            <a:r>
              <a:rPr lang="en-US" kern="0" dirty="0">
                <a:latin typeface="Calibri" panose="020F0502020204030204" pitchFamily="34" charset="0"/>
              </a:rPr>
              <a:t> </a:t>
            </a:r>
            <a:r>
              <a:rPr lang="el-GR" kern="0" dirty="0">
                <a:latin typeface="Calibri" panose="020F0502020204030204" pitchFamily="34" charset="0"/>
              </a:rPr>
              <a:t>του </a:t>
            </a:r>
            <a:r>
              <a:rPr lang="en-US" kern="0" dirty="0">
                <a:latin typeface="Calibri" panose="020F0502020204030204" pitchFamily="34" charset="0"/>
              </a:rPr>
              <a:t>SARS-CoV-2;</a:t>
            </a:r>
            <a:endParaRPr lang="el-GR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3F360-95DC-4DF5-9CC2-D21A08EE5C90}"/>
              </a:ext>
            </a:extLst>
          </p:cNvPr>
          <p:cNvSpPr txBox="1"/>
          <p:nvPr/>
        </p:nvSpPr>
        <p:spPr>
          <a:xfrm>
            <a:off x="9182101" y="6603847"/>
            <a:ext cx="3009900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trike="noStrike" spc="-1" dirty="0">
                <a:ea typeface="Arial Unicode MS"/>
              </a:rPr>
              <a:t>Zou J, et al. </a:t>
            </a:r>
            <a:r>
              <a:rPr lang="fr-FR" sz="1000" b="1" i="0" dirty="0">
                <a:effectLst/>
              </a:rPr>
              <a:t>Nat Commun. 2022 </a:t>
            </a:r>
            <a:r>
              <a:rPr lang="fr-FR" sz="1000" b="1" i="0" dirty="0" err="1">
                <a:effectLst/>
              </a:rPr>
              <a:t>Feb</a:t>
            </a:r>
            <a:r>
              <a:rPr lang="fr-FR" sz="1000" b="1" i="0" dirty="0">
                <a:effectLst/>
              </a:rPr>
              <a:t> 9;13(1):852</a:t>
            </a:r>
            <a:endParaRPr lang="en-US" sz="1000" b="1" strike="noStrike" spc="-1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526B6D-717E-403F-A612-4C9D3588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-151048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B65898-C765-4053-896E-CBC7D8A3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F9EABA6-C7C3-41AD-B5F0-FF7924ECF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B4F5846-27B6-47BC-AE21-3EE1BA44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59" y="1433411"/>
            <a:ext cx="6874068" cy="49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433E9E96-4410-4F70-A718-4222A7E3A064}"/>
              </a:ext>
            </a:extLst>
          </p:cNvPr>
          <p:cNvSpPr txBox="1">
            <a:spLocks/>
          </p:cNvSpPr>
          <p:nvPr/>
        </p:nvSpPr>
        <p:spPr>
          <a:xfrm>
            <a:off x="247905" y="133350"/>
            <a:ext cx="12020549" cy="9865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0" dirty="0">
                <a:latin typeface="Calibri" panose="020F0502020204030204" pitchFamily="34" charset="0"/>
              </a:rPr>
              <a:t>T</a:t>
            </a:r>
            <a:r>
              <a:rPr lang="el-GR" sz="2800" kern="0" dirty="0">
                <a:latin typeface="Calibri" panose="020F0502020204030204" pitchFamily="34" charset="0"/>
              </a:rPr>
              <a:t>ι γίνεται με όσους νόσησαν από </a:t>
            </a:r>
            <a:r>
              <a:rPr lang="en-US" sz="2800" kern="0" dirty="0">
                <a:latin typeface="Calibri" panose="020F0502020204030204" pitchFamily="34" charset="0"/>
              </a:rPr>
              <a:t>COVID-19; </a:t>
            </a:r>
            <a:r>
              <a:rPr lang="el-GR" sz="2800" kern="0" dirty="0">
                <a:latin typeface="Calibri" panose="020F0502020204030204" pitchFamily="34" charset="0"/>
              </a:rPr>
              <a:t>Ποιοι οι τίτλοι </a:t>
            </a:r>
            <a:r>
              <a:rPr lang="el-GR" sz="2800" kern="0" dirty="0" err="1">
                <a:latin typeface="Calibri" panose="020F0502020204030204" pitchFamily="34" charset="0"/>
              </a:rPr>
              <a:t>εξουδετερωτικών</a:t>
            </a:r>
            <a:r>
              <a:rPr lang="el-GR" sz="2800" kern="0" dirty="0">
                <a:latin typeface="Calibri" panose="020F0502020204030204" pitchFamily="34" charset="0"/>
              </a:rPr>
              <a:t> αντισωμάτων σε σχέση με τον εμβολιασμό και προηγούμενη </a:t>
            </a:r>
            <a:r>
              <a:rPr lang="el-GR" sz="2800" kern="0" dirty="0" err="1">
                <a:latin typeface="Calibri" panose="020F0502020204030204" pitchFamily="34" charset="0"/>
              </a:rPr>
              <a:t>νόσηση</a:t>
            </a:r>
            <a:r>
              <a:rPr lang="el-GR" sz="2800" kern="0" dirty="0">
                <a:latin typeface="Calibri" panose="020F0502020204030204" pitchFamily="34" charset="0"/>
              </a:rPr>
              <a:t> με άλλο στέλεχος?</a:t>
            </a:r>
            <a:endParaRPr lang="el-GR" sz="2800" kern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526B6D-717E-403F-A612-4C9D3588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-151048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B65898-C765-4053-896E-CBC7D8A3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CB4692-3EB0-4681-8310-18E095A1AC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092080" y="1127282"/>
            <a:ext cx="8007840" cy="547200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1677D5-92C4-4409-B309-F49146F2C075}"/>
              </a:ext>
            </a:extLst>
          </p:cNvPr>
          <p:cNvSpPr txBox="1"/>
          <p:nvPr/>
        </p:nvSpPr>
        <p:spPr>
          <a:xfrm>
            <a:off x="6134782" y="6625326"/>
            <a:ext cx="6133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strike="noStrike" spc="-1" dirty="0" err="1">
                <a:ea typeface="Arial Unicode MS"/>
              </a:rPr>
              <a:t>Rössler</a:t>
            </a:r>
            <a:r>
              <a:rPr lang="en-US" sz="1000" b="1" strike="noStrike" spc="-1" dirty="0">
                <a:ea typeface="Arial Unicode MS"/>
              </a:rPr>
              <a:t> </a:t>
            </a:r>
            <a:r>
              <a:rPr lang="el-GR" sz="1000" b="1" strike="noStrike" spc="-1" dirty="0">
                <a:ea typeface="Arial Unicode MS"/>
              </a:rPr>
              <a:t>Α, </a:t>
            </a:r>
            <a:r>
              <a:rPr lang="en-US" sz="1000" b="1" strike="noStrike" spc="-1" dirty="0">
                <a:ea typeface="Arial Unicode MS"/>
              </a:rPr>
              <a:t>et al. </a:t>
            </a:r>
            <a:r>
              <a:rPr lang="pt-BR" sz="1000" b="1" i="0" dirty="0">
                <a:effectLst/>
              </a:rPr>
              <a:t>N Engl J Med. 2022 Mar 23. doi: 10.1056/NEJMc2201607</a:t>
            </a:r>
            <a:endParaRPr lang="el-GR" sz="1000" b="1" dirty="0"/>
          </a:p>
        </p:txBody>
      </p:sp>
    </p:spTree>
    <p:extLst>
      <p:ext uri="{BB962C8B-B14F-4D97-AF65-F5344CB8AC3E}">
        <p14:creationId xmlns:p14="http://schemas.microsoft.com/office/powerpoint/2010/main" val="4035385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433E9E96-4410-4F70-A718-4222A7E3A064}"/>
              </a:ext>
            </a:extLst>
          </p:cNvPr>
          <p:cNvSpPr txBox="1">
            <a:spLocks/>
          </p:cNvSpPr>
          <p:nvPr/>
        </p:nvSpPr>
        <p:spPr>
          <a:xfrm>
            <a:off x="163577" y="132559"/>
            <a:ext cx="12020549" cy="12926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kern="0" dirty="0">
                <a:latin typeface="Calibri" panose="020F0502020204030204" pitchFamily="34" charset="0"/>
              </a:rPr>
              <a:t>Άρα πηγαίνουμε προς 4</a:t>
            </a:r>
            <a:r>
              <a:rPr lang="el-GR" kern="0" baseline="30000" dirty="0">
                <a:latin typeface="Calibri" panose="020F0502020204030204" pitchFamily="34" charset="0"/>
              </a:rPr>
              <a:t>η</a:t>
            </a:r>
            <a:r>
              <a:rPr lang="el-GR" kern="0" dirty="0">
                <a:latin typeface="Calibri" panose="020F0502020204030204" pitchFamily="34" charset="0"/>
              </a:rPr>
              <a:t> δόση του εμβολίου</a:t>
            </a:r>
            <a:r>
              <a:rPr lang="en-US" kern="0" dirty="0">
                <a:latin typeface="Calibri" panose="020F0502020204030204" pitchFamily="34" charset="0"/>
              </a:rPr>
              <a:t>; A</a:t>
            </a:r>
            <a:r>
              <a:rPr lang="el-GR" kern="0" dirty="0">
                <a:latin typeface="Calibri" panose="020F0502020204030204" pitchFamily="34" charset="0"/>
              </a:rPr>
              <a:t>ν ναι σε </a:t>
            </a:r>
            <a:r>
              <a:rPr lang="el-GR" kern="0" dirty="0" err="1">
                <a:latin typeface="Calibri" panose="020F0502020204030204" pitchFamily="34" charset="0"/>
              </a:rPr>
              <a:t>ποιούς</a:t>
            </a:r>
            <a:r>
              <a:rPr lang="en-US" kern="0" dirty="0">
                <a:latin typeface="Calibri" panose="020F0502020204030204" pitchFamily="34" charset="0"/>
              </a:rPr>
              <a:t>;</a:t>
            </a:r>
            <a:endParaRPr lang="el-GR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3F360-95DC-4DF5-9CC2-D21A08EE5C90}"/>
              </a:ext>
            </a:extLst>
          </p:cNvPr>
          <p:cNvSpPr txBox="1"/>
          <p:nvPr/>
        </p:nvSpPr>
        <p:spPr>
          <a:xfrm>
            <a:off x="7181850" y="6603847"/>
            <a:ext cx="501015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pc="-1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Bar-On YM</a:t>
            </a:r>
            <a:r>
              <a:rPr lang="en-US" sz="1000" b="1" strike="noStrike" spc="-1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, et al. </a:t>
            </a:r>
            <a:r>
              <a:rPr lang="pt-BR" sz="1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Engl J Med. 2022 Apr 5. doi: 10.1056/NEJMoa2201570</a:t>
            </a:r>
            <a:endParaRPr lang="en-US" sz="10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526B6D-717E-403F-A612-4C9D3588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-151048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B65898-C765-4053-896E-CBC7D8A3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F9EABA6-C7C3-41AD-B5F0-FF7924ECF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7F745C0-60EC-4353-AD6A-4496E1387F0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33949" y="1752599"/>
            <a:ext cx="6991351" cy="3286126"/>
          </a:xfrm>
          <a:prstGeom prst="rect">
            <a:avLst/>
          </a:prstGeom>
          <a:ln>
            <a:noFill/>
          </a:ln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6564FCD-F95D-461D-B616-BEB7B92BACD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42925" y="926700"/>
            <a:ext cx="4252680" cy="547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66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4600" y="6445251"/>
            <a:ext cx="11422800" cy="271487"/>
          </a:xfrm>
        </p:spPr>
        <p:txBody>
          <a:bodyPr/>
          <a:lstStyle/>
          <a:p>
            <a:pPr algn="r">
              <a:defRPr/>
            </a:pP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Herishanu</a:t>
            </a: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Blood </a:t>
            </a: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 137 (23): 3165–3173. 2. </a:t>
            </a:r>
            <a:r>
              <a:rPr lang="en-GB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Terpos</a:t>
            </a: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en-GB" sz="1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</a:t>
            </a: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</a:t>
            </a: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;137(26):3674-3676</a:t>
            </a:r>
            <a:r>
              <a:rPr lang="en-GB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83CD2A7-ACD9-42A2-B4A2-7934D3F671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601" y="1928516"/>
            <a:ext cx="11422799" cy="49294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</a:pPr>
            <a:r>
              <a:rPr lang="en-GB" altLang="en-US" dirty="0">
                <a:solidFill>
                  <a:schemeClr val="tx1"/>
                </a:solidFill>
              </a:rPr>
              <a:t>Humoral responses to COVID-19 vaccines are impaired in patients with hematologic cancers</a:t>
            </a:r>
            <a:endParaRPr lang="en-GB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New picture">
            <a:extLst>
              <a:ext uri="{FF2B5EF4-FFF2-40B4-BE49-F238E27FC236}">
                <a16:creationId xmlns:a16="http://schemas.microsoft.com/office/drawing/2014/main" id="{07AF2BE7-6D8B-48DC-AEC6-7FAEC7849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1366" r="52324" b="59390"/>
          <a:stretch/>
        </p:blipFill>
        <p:spPr bwMode="auto">
          <a:xfrm>
            <a:off x="384600" y="3126229"/>
            <a:ext cx="4522392" cy="33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A9AA0-7F68-45C2-A9B5-2A45724BE1C0}"/>
              </a:ext>
            </a:extLst>
          </p:cNvPr>
          <p:cNvSpPr txBox="1"/>
          <p:nvPr/>
        </p:nvSpPr>
        <p:spPr>
          <a:xfrm>
            <a:off x="65596" y="2428981"/>
            <a:ext cx="5409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E4A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Antibody response ~15 days after second dose of BNT162b2 (BioNTech) COVID-19 vaccine in CLL vs. controls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3E4A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BFAE4B3-6337-4E5C-B326-E07C4E227FC3}"/>
              </a:ext>
            </a:extLst>
          </p:cNvPr>
          <p:cNvGraphicFramePr/>
          <p:nvPr/>
        </p:nvGraphicFramePr>
        <p:xfrm>
          <a:off x="6531185" y="3331923"/>
          <a:ext cx="4948693" cy="2970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2991774-0D76-4053-A6A4-C9AF67E9DB48}"/>
              </a:ext>
            </a:extLst>
          </p:cNvPr>
          <p:cNvSpPr txBox="1"/>
          <p:nvPr/>
        </p:nvSpPr>
        <p:spPr>
          <a:xfrm>
            <a:off x="5793974" y="2428981"/>
            <a:ext cx="6245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E4A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Antibody response 22 days after first dose of BNT162b2 (BioNTech) COVID-19 vaccine in patients with multiple myeloma vs. controls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3E4A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3A51F-78B6-4599-A9D7-36EA80AF5769}"/>
              </a:ext>
            </a:extLst>
          </p:cNvPr>
          <p:cNvSpPr txBox="1"/>
          <p:nvPr/>
        </p:nvSpPr>
        <p:spPr>
          <a:xfrm rot="16200000">
            <a:off x="5310559" y="4494457"/>
            <a:ext cx="2122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E4A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Antibody response (%)</a:t>
            </a:r>
            <a:endParaRPr kumimoji="0" lang="en-GB" sz="1200" b="1" i="0" u="none" strike="noStrike" kern="1200" cap="none" spc="0" normalizeH="0" baseline="30000" noProof="0" dirty="0">
              <a:ln>
                <a:noFill/>
              </a:ln>
              <a:solidFill>
                <a:srgbClr val="3E4A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Τίτλος 4">
            <a:extLst>
              <a:ext uri="{FF2B5EF4-FFF2-40B4-BE49-F238E27FC236}">
                <a16:creationId xmlns:a16="http://schemas.microsoft.com/office/drawing/2014/main" id="{E741BD12-3FD4-4378-8BF4-DF58163F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6" y="-30188"/>
            <a:ext cx="11939951" cy="492443"/>
          </a:xfrm>
        </p:spPr>
        <p:txBody>
          <a:bodyPr>
            <a:noAutofit/>
          </a:bodyPr>
          <a:lstStyle/>
          <a:p>
            <a:r>
              <a:rPr lang="el-GR" sz="3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Τι συμβαίνει στους ασθενείς με κακοήθειες?</a:t>
            </a:r>
            <a:br>
              <a:rPr lang="el-GR" sz="3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Η </a:t>
            </a:r>
            <a:r>
              <a:rPr lang="el-GR" sz="32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αντισωματική</a:t>
            </a: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απάντηση στον εμβολιασμό είναι μικρότερη σε ασθενείς με </a:t>
            </a:r>
            <a:r>
              <a:rPr lang="el-GR" sz="32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Λεμφοϋπερπλαστικά</a:t>
            </a: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Νεοπλάσματα (ΧΛΛ και </a:t>
            </a:r>
            <a:r>
              <a:rPr lang="el-GR" sz="32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Μυέλωμα</a:t>
            </a: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239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FFF6E437-1C91-4027-BA7A-89B2D90B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5377"/>
            <a:ext cx="10972800" cy="615553"/>
          </a:xfrm>
        </p:spPr>
        <p:txBody>
          <a:bodyPr/>
          <a:lstStyle/>
          <a:p>
            <a:pPr algn="l"/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</a:rPr>
              <a:t>Δήλωση Συμφερόντων</a:t>
            </a:r>
          </a:p>
        </p:txBody>
      </p:sp>
      <p:graphicFrame>
        <p:nvGraphicFramePr>
          <p:cNvPr id="3" name="Group 31">
            <a:extLst>
              <a:ext uri="{FF2B5EF4-FFF2-40B4-BE49-F238E27FC236}">
                <a16:creationId xmlns:a16="http://schemas.microsoft.com/office/drawing/2014/main" id="{868228B3-36BE-4BA8-B791-3A7691E97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678963"/>
              </p:ext>
            </p:extLst>
          </p:nvPr>
        </p:nvGraphicFramePr>
        <p:xfrm>
          <a:off x="1375060" y="1575916"/>
          <a:ext cx="9060879" cy="32954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515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5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7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Ερευνητική Υποστήριξη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itchFamily="34" charset="-128"/>
                        <a:cs typeface="Calibri" panose="020F0502020204030204" pitchFamily="34" charset="0"/>
                      </a:endParaRPr>
                    </a:p>
                  </a:txBody>
                  <a:tcPr marL="64809" marR="64809" marT="21263" marB="2126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  <a:cs typeface="Calibri" panose="020F0502020204030204" pitchFamily="34" charset="0"/>
                        </a:rPr>
                        <a:t>Janssen, Genesis/Celgene, Amgen, Takeda</a:t>
                      </a:r>
                    </a:p>
                  </a:txBody>
                  <a:tcPr marL="60038" marR="60038" marT="21263" marB="2126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Τιμητικές Αμοιβές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itchFamily="34" charset="-128"/>
                        <a:cs typeface="Calibri" panose="020F0502020204030204" pitchFamily="34" charset="0"/>
                      </a:endParaRPr>
                    </a:p>
                  </a:txBody>
                  <a:tcPr marL="64809" marR="64809" marT="21263" marB="2126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  <a:cs typeface="Calibri" panose="020F0502020204030204" pitchFamily="34" charset="0"/>
                        </a:rPr>
                        <a:t>Celgene/Genesis, Janssen, Amgen, Takeda, BMS, Novartis, Sanofi</a:t>
                      </a:r>
                    </a:p>
                  </a:txBody>
                  <a:tcPr marL="60038" marR="60038" marT="21263" marB="2126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7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Συμβουλευτικές Υπηρεσίες/Μέλος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</a:t>
                      </a: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ή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DMC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itchFamily="34" charset="-128"/>
                        <a:cs typeface="Calibri" panose="020F0502020204030204" pitchFamily="34" charset="0"/>
                      </a:endParaRPr>
                    </a:p>
                  </a:txBody>
                  <a:tcPr marL="64809" marR="64809" marT="21263" marB="2126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itchFamily="34" charset="-128"/>
                          <a:cs typeface="Calibri" panose="020F0502020204030204" pitchFamily="34" charset="0"/>
                        </a:rPr>
                        <a:t>Celgene/Genesis, Janssen, Amgen, Takeda, Sanofi</a:t>
                      </a:r>
                    </a:p>
                  </a:txBody>
                  <a:tcPr marL="60038" marR="60038" marT="21263" marB="21263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Τίτλος 5">
            <a:extLst>
              <a:ext uri="{FF2B5EF4-FFF2-40B4-BE49-F238E27FC236}">
                <a16:creationId xmlns:a16="http://schemas.microsoft.com/office/drawing/2014/main" id="{73851E35-D2DA-4A9D-BC6F-880A895E1A2D}"/>
              </a:ext>
            </a:extLst>
          </p:cNvPr>
          <p:cNvSpPr txBox="1">
            <a:spLocks/>
          </p:cNvSpPr>
          <p:nvPr/>
        </p:nvSpPr>
        <p:spPr>
          <a:xfrm>
            <a:off x="762001" y="5606305"/>
            <a:ext cx="1082008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00519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Η παραπάνω δήλωση συμφερόντων αφορά την έρευνά μου στις </a:t>
            </a:r>
            <a:r>
              <a:rPr lang="el-GR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πλασματοκυτταρικές</a:t>
            </a:r>
            <a:r>
              <a:rPr lang="el-GR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δυσκρασίες και όχι τη συγκεκριμένη παρουσίαση</a:t>
            </a:r>
          </a:p>
        </p:txBody>
      </p:sp>
    </p:spTree>
    <p:extLst>
      <p:ext uri="{BB962C8B-B14F-4D97-AF65-F5344CB8AC3E}">
        <p14:creationId xmlns:p14="http://schemas.microsoft.com/office/powerpoint/2010/main" val="2030315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A69683-8759-4E46-8EC7-B584E6A6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1" y="0"/>
            <a:ext cx="11831237" cy="984885"/>
          </a:xfrm>
        </p:spPr>
        <p:txBody>
          <a:bodyPr>
            <a:normAutofit/>
          </a:bodyPr>
          <a:lstStyle/>
          <a:p>
            <a:r>
              <a:rPr lang="el-GR" dirty="0" err="1">
                <a:latin typeface="+mn-lt"/>
              </a:rPr>
              <a:t>Αντισωματική</a:t>
            </a:r>
            <a:r>
              <a:rPr lang="el-GR" dirty="0">
                <a:latin typeface="+mn-lt"/>
              </a:rPr>
              <a:t> απάντηση και </a:t>
            </a:r>
            <a:r>
              <a:rPr lang="el-GR" dirty="0" err="1">
                <a:latin typeface="+mn-lt"/>
              </a:rPr>
              <a:t>αντιμυελωματική</a:t>
            </a:r>
            <a:r>
              <a:rPr lang="el-GR" dirty="0">
                <a:latin typeface="+mn-lt"/>
              </a:rPr>
              <a:t> θεραπεία</a:t>
            </a:r>
            <a:endParaRPr lang="el-GR" sz="32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C41F2-F142-4515-8AC4-0EBD0B6D6A16}"/>
              </a:ext>
            </a:extLst>
          </p:cNvPr>
          <p:cNvSpPr txBox="1"/>
          <p:nvPr/>
        </p:nvSpPr>
        <p:spPr>
          <a:xfrm>
            <a:off x="5849911" y="6545937"/>
            <a:ext cx="61626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Terpos E, et al.</a:t>
            </a:r>
            <a:r>
              <a:rPr lang="el-GR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Blood Cancer J 2021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l-GR" sz="1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11(8):138</a:t>
            </a: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1E5EFA08-2C9F-49CF-91F6-DE8C13D91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2954"/>
            <a:ext cx="7390143" cy="558644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C5245B9-A32B-4922-A645-8E2F33E02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68"/>
          <a:stretch/>
        </p:blipFill>
        <p:spPr>
          <a:xfrm>
            <a:off x="8010526" y="563817"/>
            <a:ext cx="3619500" cy="59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90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402" y="232655"/>
            <a:ext cx="11667904" cy="984885"/>
          </a:xfrm>
        </p:spPr>
        <p:txBody>
          <a:bodyPr/>
          <a:lstStyle/>
          <a:p>
            <a:r>
              <a:rPr lang="el-GR" dirty="0"/>
              <a:t>Η κυτταρική ανοσία μέσω </a:t>
            </a:r>
            <a:r>
              <a:rPr lang="en-US" dirty="0"/>
              <a:t>CD4 T-</a:t>
            </a:r>
            <a:r>
              <a:rPr lang="el-GR" dirty="0"/>
              <a:t>κυττάρων είναι σχεδόν μηδενική σε ασθενείς που δεν παράγουν αντισώματα μετά τον εμβολιασμό</a:t>
            </a:r>
            <a:endParaRPr lang="cs-CZ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A2D4D22-3F97-4341-8716-36E80786CBE7}"/>
              </a:ext>
            </a:extLst>
          </p:cNvPr>
          <p:cNvSpPr txBox="1">
            <a:spLocks/>
          </p:cNvSpPr>
          <p:nvPr/>
        </p:nvSpPr>
        <p:spPr>
          <a:xfrm>
            <a:off x="769200" y="6359869"/>
            <a:ext cx="11422800" cy="664301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rgbClr val="005193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GB" sz="1000" b="1" kern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r"/>
            <a:r>
              <a:rPr lang="en-GB" sz="1000" b="1" kern="0" dirty="0">
                <a:solidFill>
                  <a:schemeClr val="tx1"/>
                </a:solidFill>
                <a:cs typeface="Arial" panose="020B0604020202020204" pitchFamily="34" charset="0"/>
              </a:rPr>
              <a:t>Aleman A, </a:t>
            </a:r>
            <a:r>
              <a:rPr lang="en-GB" sz="1000" b="1" i="1" kern="0" dirty="0">
                <a:solidFill>
                  <a:schemeClr val="tx1"/>
                </a:solidFill>
                <a:cs typeface="Arial" panose="020B0604020202020204" pitchFamily="34" charset="0"/>
              </a:rPr>
              <a:t>et al</a:t>
            </a:r>
            <a:r>
              <a:rPr lang="en-GB" sz="1000" b="1" kern="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en-US" sz="1000" b="1" i="0" dirty="0">
                <a:solidFill>
                  <a:schemeClr val="tx1"/>
                </a:solidFill>
                <a:effectLst/>
              </a:rPr>
              <a:t>Cancer Cell. 2021 Nov 8;39(11):1442-1444</a:t>
            </a:r>
            <a:r>
              <a:rPr lang="en-GB" sz="1000" b="1" kern="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80DB095-CBCC-4CD3-BAE7-EAA1208D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26" y="1346456"/>
            <a:ext cx="7143856" cy="51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8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798" y="0"/>
            <a:ext cx="11667904" cy="984885"/>
          </a:xfrm>
        </p:spPr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αντισωματική</a:t>
            </a:r>
            <a:r>
              <a:rPr lang="el-GR" dirty="0"/>
              <a:t> απάντηση σε ασθενείς με ΧΛΛ και Λεμφώματα</a:t>
            </a:r>
            <a:r>
              <a:rPr lang="en-US" dirty="0"/>
              <a:t> </a:t>
            </a:r>
            <a:r>
              <a:rPr lang="el-GR" dirty="0"/>
              <a:t>μετά τον πλήρη εμβολιασμό τους</a:t>
            </a:r>
            <a:endParaRPr lang="cs-CZ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7FF69D1-80C9-4FB2-8A13-F7E5F130C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4"/>
          <a:stretch/>
        </p:blipFill>
        <p:spPr>
          <a:xfrm>
            <a:off x="103798" y="3283857"/>
            <a:ext cx="5858852" cy="357414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DF8F31E-78E3-4A49-9759-7F62422E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" y="984886"/>
            <a:ext cx="5733917" cy="229897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0B366F9-381D-4305-B859-20A093A92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1124"/>
            <a:ext cx="6128082" cy="47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798" y="0"/>
            <a:ext cx="11667904" cy="984885"/>
          </a:xfrm>
        </p:spPr>
        <p:txBody>
          <a:bodyPr/>
          <a:lstStyle/>
          <a:p>
            <a:r>
              <a:rPr lang="el-GR" dirty="0"/>
              <a:t>Παράγοντες που σχετίζονται με την </a:t>
            </a:r>
            <a:r>
              <a:rPr lang="el-GR" dirty="0" err="1"/>
              <a:t>αντισωματική</a:t>
            </a:r>
            <a:r>
              <a:rPr lang="el-GR" dirty="0"/>
              <a:t> απάντηση σε ασθενείς με ΧΛΛ και Λεμφώματα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602DE-1D62-4522-BAED-3FC0B645B59A}"/>
              </a:ext>
            </a:extLst>
          </p:cNvPr>
          <p:cNvSpPr txBox="1"/>
          <p:nvPr/>
        </p:nvSpPr>
        <p:spPr>
          <a:xfrm>
            <a:off x="6094288" y="6611779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000" b="1" dirty="0">
                <a:solidFill>
                  <a:srgbClr val="1412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Terpos E, et al. Cancers 2021;</a:t>
            </a:r>
            <a:r>
              <a:rPr lang="el-GR" sz="1000" b="1" i="0" dirty="0">
                <a:solidFill>
                  <a:srgbClr val="1412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13(17):4480</a:t>
            </a:r>
            <a:endParaRPr lang="el-GR" sz="1000" b="1" dirty="0">
              <a:solidFill>
                <a:srgbClr val="1412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034F35-4FB0-439A-8EA9-B63657EE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94" y="1230346"/>
            <a:ext cx="9824511" cy="5199029"/>
          </a:xfrm>
          <a:prstGeom prst="rect">
            <a:avLst/>
          </a:prstGeom>
        </p:spPr>
      </p:pic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E8525A8D-D53B-47FA-B760-C11A33DA5F9A}"/>
              </a:ext>
            </a:extLst>
          </p:cNvPr>
          <p:cNvSpPr/>
          <p:nvPr/>
        </p:nvSpPr>
        <p:spPr>
          <a:xfrm>
            <a:off x="607368" y="4819650"/>
            <a:ext cx="465527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7781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60F51B-7A95-4452-B612-5E548BC8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85725"/>
            <a:ext cx="10820082" cy="984885"/>
          </a:xfrm>
        </p:spPr>
        <p:txBody>
          <a:bodyPr/>
          <a:lstStyle/>
          <a:p>
            <a:r>
              <a:rPr lang="el-GR" dirty="0"/>
              <a:t>Παράγοντες που επιδρούν σε </a:t>
            </a:r>
            <a:r>
              <a:rPr lang="el-GR" dirty="0" err="1"/>
              <a:t>χυμική</a:t>
            </a:r>
            <a:r>
              <a:rPr lang="el-GR" dirty="0"/>
              <a:t> και κυτταρική ανοσία σε </a:t>
            </a:r>
            <a:r>
              <a:rPr lang="el-GR" dirty="0" err="1"/>
              <a:t>λεμφοϋπερπλαστικά</a:t>
            </a:r>
            <a:r>
              <a:rPr lang="el-GR" dirty="0"/>
              <a:t> νεοπλάσματα και </a:t>
            </a:r>
            <a:r>
              <a:rPr lang="el-GR" dirty="0" err="1"/>
              <a:t>μυέλωμα</a:t>
            </a:r>
            <a:endParaRPr lang="el-GR" dirty="0"/>
          </a:p>
        </p:txBody>
      </p:sp>
      <p:pic>
        <p:nvPicPr>
          <p:cNvPr id="7172" name="Picture 4" descr="Fig. 3">
            <a:extLst>
              <a:ext uri="{FF2B5EF4-FFF2-40B4-BE49-F238E27FC236}">
                <a16:creationId xmlns:a16="http://schemas.microsoft.com/office/drawing/2014/main" id="{13B4018C-A7F8-48EF-9A6C-3DF23863C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9"/>
          <a:stretch/>
        </p:blipFill>
        <p:spPr bwMode="auto">
          <a:xfrm>
            <a:off x="450306" y="1244918"/>
            <a:ext cx="5645694" cy="49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g. 3">
            <a:extLst>
              <a:ext uri="{FF2B5EF4-FFF2-40B4-BE49-F238E27FC236}">
                <a16:creationId xmlns:a16="http://schemas.microsoft.com/office/drawing/2014/main" id="{F4548F20-7622-4FC0-91C5-BD68EB6F3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/>
        </p:blipFill>
        <p:spPr bwMode="auto">
          <a:xfrm>
            <a:off x="6442075" y="2185987"/>
            <a:ext cx="5116513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E72ED-3205-4203-B878-2437A5322D14}"/>
              </a:ext>
            </a:extLst>
          </p:cNvPr>
          <p:cNvSpPr txBox="1"/>
          <p:nvPr/>
        </p:nvSpPr>
        <p:spPr>
          <a:xfrm>
            <a:off x="6094288" y="6611779"/>
            <a:ext cx="6097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Lim SH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, et al. </a:t>
            </a:r>
            <a:r>
              <a:rPr lang="pt-BR" sz="1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 Cancer. 2022 Mar 24. doi: 10.1038/s43018-022-00364-3.</a:t>
            </a:r>
            <a:endParaRPr lang="el-GR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9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06C28E-8827-4D01-9101-EB6259F3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95250"/>
            <a:ext cx="10820082" cy="984885"/>
          </a:xfrm>
        </p:spPr>
        <p:txBody>
          <a:bodyPr/>
          <a:lstStyle/>
          <a:p>
            <a:r>
              <a:rPr lang="el-GR" dirty="0"/>
              <a:t>Πόσο κινδυνεύουν οι εμβολιασμένοι καρκινοπαθείς με δυο δόσεις εμβολίου από </a:t>
            </a:r>
            <a:r>
              <a:rPr lang="en-US" dirty="0"/>
              <a:t>COVID-19;</a:t>
            </a:r>
            <a:endParaRPr lang="el-GR" dirty="0"/>
          </a:p>
        </p:txBody>
      </p:sp>
      <p:pic>
        <p:nvPicPr>
          <p:cNvPr id="8194" name="Picture 2" descr="Figure">
            <a:extLst>
              <a:ext uri="{FF2B5EF4-FFF2-40B4-BE49-F238E27FC236}">
                <a16:creationId xmlns:a16="http://schemas.microsoft.com/office/drawing/2014/main" id="{47DCC12A-F9F8-4639-ADB1-9982A0C15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354114"/>
            <a:ext cx="8442089" cy="512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2B6DF-310A-4854-AD68-130B43EC6530}"/>
              </a:ext>
            </a:extLst>
          </p:cNvPr>
          <p:cNvSpPr txBox="1"/>
          <p:nvPr/>
        </p:nvSpPr>
        <p:spPr>
          <a:xfrm>
            <a:off x="8848725" y="2309723"/>
            <a:ext cx="33432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Noto Sans"/>
              </a:rPr>
              <a:t>6,860 breakthrough cases</a:t>
            </a:r>
            <a:endParaRPr lang="el-GR" b="1" i="0" dirty="0">
              <a:solidFill>
                <a:srgbClr val="000000"/>
              </a:solidFill>
              <a:effectLst/>
              <a:latin typeface="Noto Sans"/>
            </a:endParaRP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Noto Sans"/>
              </a:rPr>
              <a:t>Our results showed that patients with hematologic malignancies, especially </a:t>
            </a:r>
            <a:r>
              <a:rPr lang="en-US" b="1" i="0" dirty="0">
                <a:solidFill>
                  <a:srgbClr val="000000"/>
                </a:solidFill>
                <a:effectLst/>
                <a:latin typeface="Noto Sans"/>
              </a:rPr>
              <a:t>multiple myeloma, 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/>
              </a:rPr>
              <a:t>were at a higher risk for breakthrough infection compared with noncancer patients or patients with solid tumor.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A4CF0-1894-4A0E-A4C6-44A8B32293F1}"/>
              </a:ext>
            </a:extLst>
          </p:cNvPr>
          <p:cNvSpPr txBox="1"/>
          <p:nvPr/>
        </p:nvSpPr>
        <p:spPr>
          <a:xfrm>
            <a:off x="8467725" y="6616395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trike="noStrike" spc="-1" dirty="0">
                <a:ea typeface="Arial Unicode MS"/>
              </a:rPr>
              <a:t>Song Q, et al. </a:t>
            </a:r>
            <a:r>
              <a:rPr lang="en-US" sz="1000" b="1" i="0" dirty="0">
                <a:effectLst/>
              </a:rPr>
              <a:t>J Clin Oncol. 2022 Mar 14:JCO2102419.</a:t>
            </a:r>
            <a:endParaRPr lang="en-US" sz="1000" b="1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3614293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τρίτη δόση στο </a:t>
            </a:r>
            <a:r>
              <a:rPr lang="el-GR" dirty="0" err="1">
                <a:latin typeface="Calibri" panose="020F0502020204030204" pitchFamily="34" charset="0"/>
                <a:ea typeface="Calibri" panose="020F0502020204030204" pitchFamily="34" charset="0"/>
              </a:rPr>
              <a:t>Πολλαπλούν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ea typeface="Calibri" panose="020F0502020204030204" pitchFamily="34" charset="0"/>
              </a:rPr>
              <a:t>Μυέλωμα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01B0-9BE7-48DA-9D1B-39D0B4BC505B}"/>
              </a:ext>
            </a:extLst>
          </p:cNvPr>
          <p:cNvSpPr txBox="1"/>
          <p:nvPr/>
        </p:nvSpPr>
        <p:spPr>
          <a:xfrm>
            <a:off x="8467725" y="6616395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pc="-1" dirty="0">
                <a:ea typeface="Arial Unicode MS"/>
              </a:rPr>
              <a:t>Terpos E</a:t>
            </a:r>
            <a:r>
              <a:rPr lang="en-US" sz="1000" b="1" strike="noStrike" spc="-1" dirty="0">
                <a:ea typeface="Arial Unicode MS"/>
              </a:rPr>
              <a:t>, et al. </a:t>
            </a:r>
            <a:r>
              <a:rPr lang="nl-NL" sz="1000" b="1" i="0" dirty="0">
                <a:effectLst/>
              </a:rPr>
              <a:t>Blood. 2022 </a:t>
            </a:r>
            <a:r>
              <a:rPr lang="en-US" sz="1000" b="1" i="0" dirty="0">
                <a:effectLst/>
              </a:rPr>
              <a:t>Mar 3;139(9):1409-1412</a:t>
            </a:r>
            <a:endParaRPr lang="en-US" sz="1000" b="1" strike="noStrike" spc="-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9C6F4E-B44F-47BB-A096-52939CC61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17" y="1200043"/>
            <a:ext cx="7671816" cy="5305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983085-AD1E-4C0C-B04D-85DB60B7DF52}"/>
              </a:ext>
            </a:extLst>
          </p:cNvPr>
          <p:cNvSpPr txBox="1"/>
          <p:nvPr/>
        </p:nvSpPr>
        <p:spPr>
          <a:xfrm>
            <a:off x="158496" y="2136338"/>
            <a:ext cx="22288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Overall, 114 (68%) patients had less than 50%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activity before the third dose.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them, 75 (65.8%) patients increased their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titer to at least 50% after the third dose. 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20FD5-557A-4301-8CF0-6378055CC47E}"/>
              </a:ext>
            </a:extLst>
          </p:cNvPr>
          <p:cNvSpPr txBox="1"/>
          <p:nvPr/>
        </p:nvSpPr>
        <p:spPr>
          <a:xfrm>
            <a:off x="9556718" y="595670"/>
            <a:ext cx="245506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(34%) patients had not developed a sufficient humoral response following the second vaccination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titer &lt;30%).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of them presented with low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titers before the third dose (median 14.5%).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one month after the booster dose, 32/57 (56%) patients showed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titer above the positivity threshold (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≥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30%) and 26/57 (45.6%) showed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titer of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≥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64127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7B2C4D-778E-47AA-8AAB-C0A2105E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04" y="211253"/>
            <a:ext cx="10820082" cy="984885"/>
          </a:xfrm>
        </p:spPr>
        <p:txBody>
          <a:bodyPr/>
          <a:lstStyle/>
          <a:p>
            <a:r>
              <a:rPr lang="en-US" dirty="0"/>
              <a:t>H </a:t>
            </a:r>
            <a:r>
              <a:rPr lang="el-GR" dirty="0"/>
              <a:t>επίδραση της τρίτης </a:t>
            </a:r>
            <a:r>
              <a:rPr lang="en-US" dirty="0"/>
              <a:t>(booster) </a:t>
            </a:r>
            <a:r>
              <a:rPr lang="el-GR" dirty="0"/>
              <a:t>δόσης σε </a:t>
            </a:r>
            <a:r>
              <a:rPr lang="el-GR" dirty="0" err="1"/>
              <a:t>χυμική</a:t>
            </a:r>
            <a:r>
              <a:rPr lang="el-GR" dirty="0"/>
              <a:t> και κυτταρική ανοσία στα </a:t>
            </a:r>
            <a:r>
              <a:rPr lang="el-GR" dirty="0" err="1"/>
              <a:t>λεμφοϋπερπλαστικά</a:t>
            </a:r>
            <a:r>
              <a:rPr lang="el-GR" dirty="0"/>
              <a:t> νεοπλάσματα</a:t>
            </a:r>
          </a:p>
        </p:txBody>
      </p:sp>
      <p:pic>
        <p:nvPicPr>
          <p:cNvPr id="9218" name="Picture 2" descr="Fig. 6">
            <a:extLst>
              <a:ext uri="{FF2B5EF4-FFF2-40B4-BE49-F238E27FC236}">
                <a16:creationId xmlns:a16="http://schemas.microsoft.com/office/drawing/2014/main" id="{C2479A36-1522-44A9-B181-45E0E6964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96"/>
          <a:stretch/>
        </p:blipFill>
        <p:spPr bwMode="auto">
          <a:xfrm>
            <a:off x="548004" y="2245359"/>
            <a:ext cx="5243195" cy="39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g. 6">
            <a:extLst>
              <a:ext uri="{FF2B5EF4-FFF2-40B4-BE49-F238E27FC236}">
                <a16:creationId xmlns:a16="http://schemas.microsoft.com/office/drawing/2014/main" id="{BEEF1F48-9E01-44B3-A715-44BF094B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7"/>
          <a:stretch/>
        </p:blipFill>
        <p:spPr bwMode="auto">
          <a:xfrm>
            <a:off x="6400803" y="2245359"/>
            <a:ext cx="5481173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514DA-8323-437B-9C5E-7C203BABB9FC}"/>
              </a:ext>
            </a:extLst>
          </p:cNvPr>
          <p:cNvSpPr txBox="1"/>
          <p:nvPr/>
        </p:nvSpPr>
        <p:spPr>
          <a:xfrm>
            <a:off x="8467725" y="6616395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trike="noStrike" spc="-1">
                <a:ea typeface="Arial Unicode MS"/>
              </a:rPr>
              <a:t>Re D, et al. </a:t>
            </a:r>
            <a:r>
              <a:rPr lang="fr-FR" sz="1000" b="1" i="0">
                <a:effectLst/>
              </a:rPr>
              <a:t>Nat Commun. 2022 Feb 14;13(1):864.</a:t>
            </a:r>
            <a:endParaRPr lang="en-US" sz="1000" b="1" strike="noStrike" spc="-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E4E74-110D-4434-9EA4-391FA8E4A64C}"/>
              </a:ext>
            </a:extLst>
          </p:cNvPr>
          <p:cNvSpPr txBox="1"/>
          <p:nvPr/>
        </p:nvSpPr>
        <p:spPr>
          <a:xfrm>
            <a:off x="725977" y="1542028"/>
            <a:ext cx="1115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chronic lymphocytic leukemia (n = 13), B cell non-Hodgkin lymphoma (n = 14), and multiple myeloma (n = 16)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9019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τρίτη δόση σε συμπαγείς όγκους και η επίδρασή της στις μεταλλάξεις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01B0-9BE7-48DA-9D1B-39D0B4BC505B}"/>
              </a:ext>
            </a:extLst>
          </p:cNvPr>
          <p:cNvSpPr txBox="1"/>
          <p:nvPr/>
        </p:nvSpPr>
        <p:spPr>
          <a:xfrm>
            <a:off x="8467725" y="6616395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trike="noStrike" spc="-1" dirty="0">
                <a:ea typeface="Arial Unicode MS"/>
              </a:rPr>
              <a:t>Zeng C, et al. </a:t>
            </a:r>
            <a:r>
              <a:rPr lang="nl-NL" sz="1000" b="1" strike="noStrike" spc="-1" dirty="0">
                <a:ea typeface="Arial Unicode MS"/>
              </a:rPr>
              <a:t>Cancer Cell</a:t>
            </a:r>
            <a:r>
              <a:rPr lang="nl-NL" sz="1000" b="1" i="0" dirty="0">
                <a:effectLst/>
              </a:rPr>
              <a:t>. </a:t>
            </a:r>
            <a:r>
              <a:rPr lang="en-US" sz="1000" b="1" i="0" dirty="0">
                <a:effectLst/>
              </a:rPr>
              <a:t>2021 Dec 30;S1535-6108(21)00688-7.</a:t>
            </a:r>
            <a:endParaRPr lang="en-US" sz="1000" b="1" strike="noStrike" spc="-1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6CE059B9-B66D-4991-A7D9-CD538ED5C1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00" y="884238"/>
            <a:ext cx="5601649" cy="1763712"/>
            <a:chOff x="54" y="1379"/>
            <a:chExt cx="2255" cy="71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D8E5612-6108-458E-8FE0-BC214D591A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" y="1379"/>
              <a:ext cx="2255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BE7CF8B-09B1-4462-93B0-44C1DE3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" y="1379"/>
              <a:ext cx="2259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5AD9E1F-7CF6-4D41-8C4B-E5C07385B0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0251" y="2612490"/>
            <a:ext cx="4008437" cy="3835400"/>
            <a:chOff x="337" y="1743"/>
            <a:chExt cx="2525" cy="2416"/>
          </a:xfrm>
        </p:grpSpPr>
        <p:sp>
          <p:nvSpPr>
            <p:cNvPr id="20" name="AutoShape 15">
              <a:extLst>
                <a:ext uri="{FF2B5EF4-FFF2-40B4-BE49-F238E27FC236}">
                  <a16:creationId xmlns:a16="http://schemas.microsoft.com/office/drawing/2014/main" id="{2F4D2E0B-8EA2-4B8E-9F60-F174038680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7" y="1743"/>
              <a:ext cx="2525" cy="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1" name="Picture 17">
              <a:extLst>
                <a:ext uri="{FF2B5EF4-FFF2-40B4-BE49-F238E27FC236}">
                  <a16:creationId xmlns:a16="http://schemas.microsoft.com/office/drawing/2014/main" id="{CADFBE7E-585D-4471-9268-5DB74CCEB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" y="1743"/>
              <a:ext cx="2535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">
            <a:extLst>
              <a:ext uri="{FF2B5EF4-FFF2-40B4-BE49-F238E27FC236}">
                <a16:creationId xmlns:a16="http://schemas.microsoft.com/office/drawing/2014/main" id="{5489C279-7EF9-432C-9396-61149D1AED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05587" y="2612490"/>
            <a:ext cx="3724275" cy="3903663"/>
            <a:chOff x="3425" y="1706"/>
            <a:chExt cx="2346" cy="2459"/>
          </a:xfrm>
        </p:grpSpPr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8DCDCD45-8692-4B6B-BE39-CD360324A5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25" y="1706"/>
              <a:ext cx="2346" cy="2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45" name="Picture 21">
              <a:extLst>
                <a:ext uri="{FF2B5EF4-FFF2-40B4-BE49-F238E27FC236}">
                  <a16:creationId xmlns:a16="http://schemas.microsoft.com/office/drawing/2014/main" id="{CAAC3C91-8DD5-4EB0-84DB-CDABF322A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" y="1706"/>
              <a:ext cx="2356" cy="2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2">
            <a:extLst>
              <a:ext uri="{FF2B5EF4-FFF2-40B4-BE49-F238E27FC236}">
                <a16:creationId xmlns:a16="http://schemas.microsoft.com/office/drawing/2014/main" id="{D86BF041-18CD-4CD0-83D1-93442ACA7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2051237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τρίτη δόση σε συμπαγείς όγκους και η επίδρασή της στις μεταλλάξεις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– o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ρόλος της θεραπείας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01B0-9BE7-48DA-9D1B-39D0B4BC505B}"/>
              </a:ext>
            </a:extLst>
          </p:cNvPr>
          <p:cNvSpPr txBox="1"/>
          <p:nvPr/>
        </p:nvSpPr>
        <p:spPr>
          <a:xfrm>
            <a:off x="8467725" y="6616395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trike="noStrike" spc="-1" dirty="0">
                <a:ea typeface="Arial Unicode MS"/>
              </a:rPr>
              <a:t>Zeng C, et al. </a:t>
            </a:r>
            <a:r>
              <a:rPr lang="nl-NL" sz="1000" b="1" strike="noStrike" spc="-1" dirty="0">
                <a:ea typeface="Arial Unicode MS"/>
              </a:rPr>
              <a:t>Cancer Cell</a:t>
            </a:r>
            <a:r>
              <a:rPr lang="nl-NL" sz="1000" b="1" i="0" dirty="0">
                <a:effectLst/>
              </a:rPr>
              <a:t>. </a:t>
            </a:r>
            <a:r>
              <a:rPr lang="en-US" sz="1000" b="1" i="0" dirty="0">
                <a:effectLst/>
              </a:rPr>
              <a:t>2021 Dec 30;S1535-6108(21)00688-7.</a:t>
            </a:r>
            <a:endParaRPr lang="en-US" sz="1000" b="1" strike="noStrike" spc="-1" dirty="0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D86BF041-18CD-4CD0-83D1-93442ACA7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4727351-3310-4AF4-A88F-2E8BCE81D3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0138" y="1441450"/>
            <a:ext cx="9644062" cy="4455919"/>
            <a:chOff x="855" y="1046"/>
            <a:chExt cx="5703" cy="2635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8CBC70-6E15-422B-A8CC-A48DE2EF385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5" y="1046"/>
              <a:ext cx="5703" cy="2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6F575FAA-DC80-4276-87E1-D2A019A6A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1046"/>
              <a:ext cx="5710" cy="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761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D281800-8A7D-4934-AF3E-79CCA61483A3}"/>
              </a:ext>
            </a:extLst>
          </p:cNvPr>
          <p:cNvSpPr txBox="1"/>
          <p:nvPr/>
        </p:nvSpPr>
        <p:spPr>
          <a:xfrm>
            <a:off x="3771645" y="6452730"/>
            <a:ext cx="84236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>
              <a:buAutoNum type="arabicPeriod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Pollack FP, et al. N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J Med. 2020 Dec 31;383(27):2603-2615.</a:t>
            </a:r>
          </a:p>
          <a:p>
            <a:pPr marL="342900" indent="-342900" algn="r">
              <a:buAutoNum type="arabicPeriod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Baden LR</a:t>
            </a:r>
            <a:r>
              <a:rPr lang="en-US" sz="1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al. N </a:t>
            </a:r>
            <a:r>
              <a:rPr lang="en-US" sz="10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Med. 2021 Feb 4;384(5):403-416.</a:t>
            </a:r>
            <a:endParaRPr lang="el-G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AutoNum type="arabicPeriod"/>
            </a:pPr>
            <a:endParaRPr lang="el-G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7D115699-F39A-4A3F-88C0-94F1CC47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8" y="256165"/>
            <a:ext cx="11939951" cy="492443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Ο εμβολιασμός έν</a:t>
            </a:r>
            <a:r>
              <a:rPr lang="el-GR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α</a:t>
            </a: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ντι του </a:t>
            </a:r>
            <a:r>
              <a:rPr lang="en-US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SARS-CoV-2 </a:t>
            </a: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είναι απολύτως απαραίτητος: </a:t>
            </a:r>
            <a:r>
              <a:rPr lang="en-US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mRNA </a:t>
            </a:r>
            <a:r>
              <a:rPr lang="el-GR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ε</a:t>
            </a:r>
            <a:r>
              <a:rPr lang="el-GR" sz="3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μβόλια</a:t>
            </a:r>
            <a:endParaRPr lang="el-GR" sz="3200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90CBD-CA2A-4D19-9F4E-F77911322ED0}"/>
              </a:ext>
            </a:extLst>
          </p:cNvPr>
          <p:cNvSpPr txBox="1"/>
          <p:nvPr/>
        </p:nvSpPr>
        <p:spPr>
          <a:xfrm>
            <a:off x="2619375" y="148590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BNT162b2</a:t>
            </a:r>
            <a:r>
              <a:rPr lang="en-US" b="1" baseline="30000" dirty="0"/>
              <a:t>1</a:t>
            </a:r>
            <a:endParaRPr lang="el-GR" b="1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94900-3849-4FDB-A2A7-FE92F52305EB}"/>
              </a:ext>
            </a:extLst>
          </p:cNvPr>
          <p:cNvSpPr txBox="1"/>
          <p:nvPr/>
        </p:nvSpPr>
        <p:spPr>
          <a:xfrm>
            <a:off x="8705500" y="148590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baseline="0" dirty="0">
                <a:latin typeface="+mn-lt"/>
              </a:rPr>
              <a:t>mRNA-1273</a:t>
            </a:r>
            <a:r>
              <a:rPr lang="en-US" b="1" baseline="30000" dirty="0"/>
              <a:t>2</a:t>
            </a:r>
            <a:endParaRPr lang="el-GR" b="1" baseline="3000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6D426B4-F4E6-4AF9-AE71-5A90CF5E95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6213" y="1816100"/>
            <a:ext cx="6072187" cy="3530600"/>
            <a:chOff x="111" y="1144"/>
            <a:chExt cx="3825" cy="22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53E87DFD-47E2-4332-BE65-FAC293E8189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" y="1144"/>
              <a:ext cx="3825" cy="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9B446123-9D1B-4823-A5CE-35955D263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144"/>
              <a:ext cx="3828" cy="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090F2-ABE9-42DB-A7C8-99BEBB9A3A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37288" y="1855788"/>
            <a:ext cx="5954712" cy="3421062"/>
            <a:chOff x="3929" y="1169"/>
            <a:chExt cx="3751" cy="2155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D56861D4-544B-454D-B2FD-9FD71FC7A4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29" y="1169"/>
              <a:ext cx="3751" cy="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4105" name="Picture 9">
              <a:extLst>
                <a:ext uri="{FF2B5EF4-FFF2-40B4-BE49-F238E27FC236}">
                  <a16:creationId xmlns:a16="http://schemas.microsoft.com/office/drawing/2014/main" id="{D2BB892B-A88F-452C-8F45-9DF3CC8B5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" y="1169"/>
              <a:ext cx="3755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0061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402" y="232655"/>
            <a:ext cx="11667904" cy="492443"/>
          </a:xfrm>
        </p:spPr>
        <p:txBody>
          <a:bodyPr/>
          <a:lstStyle/>
          <a:p>
            <a:r>
              <a:rPr lang="el-GR" dirty="0"/>
              <a:t>Συμπεράσματα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1F3D7-ABBD-4671-84E7-A8754E890D1C}"/>
              </a:ext>
            </a:extLst>
          </p:cNvPr>
          <p:cNvSpPr txBox="1"/>
          <p:nvPr/>
        </p:nvSpPr>
        <p:spPr>
          <a:xfrm>
            <a:off x="119173" y="829873"/>
            <a:ext cx="11667904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πλήρης εμβολιασμός (δύο δόσεις) δε φαίνεται να εξουδετερώνει ικανοποιητικά το μεταλλαγμένο στέλεχος </a:t>
            </a:r>
            <a:r>
              <a:rPr lang="en-US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omicron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με παραγωγή </a:t>
            </a:r>
            <a:r>
              <a:rPr lang="el-GR" sz="24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εξουδετερωτικών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αντισωμάτων έως και </a:t>
            </a:r>
            <a:r>
              <a:rPr lang="el-GR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φορές μικρότερο αριθμό σε σχέση με το στέλεχος της </a:t>
            </a:r>
            <a:r>
              <a:rPr lang="en-US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Wuhan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παρά το γεγονός ότι οι τίτλοι των αντισωμάτων έναντι της 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S-RBD 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φαίνεται να παραμένουν σε υψηλά επίπεδα.</a:t>
            </a:r>
            <a:endParaRPr lang="en-US" sz="24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mRNA 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εμβόλια είναι πιο αποτελεσματικά από τα εμβόλια που βασίζονται σε </a:t>
            </a:r>
            <a:r>
              <a:rPr lang="el-GR" sz="24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αδενοϊούς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n-US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booster</a:t>
            </a:r>
            <a:r>
              <a:rPr lang="el-GR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δόση με </a:t>
            </a:r>
            <a:r>
              <a:rPr lang="en-US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mRNA </a:t>
            </a:r>
            <a:r>
              <a:rPr lang="el-GR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εμβόλιο εκτοξεύει τους τίτλους των </a:t>
            </a:r>
            <a:r>
              <a:rPr lang="el-GR" sz="2400" b="1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εξουδετερωτικών</a:t>
            </a:r>
            <a:r>
              <a:rPr lang="el-GR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αντισωμάτων έναντι της </a:t>
            </a:r>
            <a:r>
              <a:rPr lang="en-US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omicron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άσχετα από το εμβόλιο που αρχικά χρησιμοποιήθηκε.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Ωστόσο και αυτά μειώνονται με το χρόνο, όπως και η προστασία που προσφέρουν.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Παρόμοια δεδομένα έχουν παραχθεί και σε ασθενείς με αιματολογικές κακοήθειες και συμπαγείς όγκους.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Ποια η λύση? Ένα εμβόλιο έναντι της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omicron 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 των νέων παραλλαγών? Μέχρι τότε ο εμβολιασμός με 4</a:t>
            </a:r>
            <a:r>
              <a:rPr lang="el-GR" sz="2400" baseline="30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l-GR" sz="24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δόση των </a:t>
            </a:r>
            <a:r>
              <a:rPr lang="el-GR" sz="240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ευπαθών ομάδων (και των άνω των 60).</a:t>
            </a:r>
            <a:endParaRPr lang="el-GR" sz="24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359840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7F29AF-9379-45B9-80B3-656279F4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18" y="167533"/>
            <a:ext cx="10820082" cy="492443"/>
          </a:xfrm>
        </p:spPr>
        <p:txBody>
          <a:bodyPr/>
          <a:lstStyle/>
          <a:p>
            <a:pPr algn="l"/>
            <a:r>
              <a:rPr lang="el-GR" dirty="0"/>
              <a:t>Ευχαριστίες</a:t>
            </a:r>
          </a:p>
        </p:txBody>
      </p:sp>
      <p:pic>
        <p:nvPicPr>
          <p:cNvPr id="4" name="Picture 2" descr="https://attachment.outlook.office.net/owa/eterpos@hotmail.com/service.svc/s/GetAttachmentThumbnail?id=AQMkADAwATE0YzYwLWU2YjEtMDFlNC0wMAItMDAKAEYAAANryFvIhbvkQI6xVmhJHN9rBwB0JxqgWLdBSbcaZDE1FVygAAACAQwAAADISE7Ge64bTqDfMAT46puJAAAAKe7ZSwAAAAESABAAgXI9GAAQe0qdNDz%2BzjdNjw%3D%3D&amp;thumbnailType=2&amp;X-OWA-CANARY=Zns3G2JrwkKpoRKW2zV2xsBPrAumUtQYqBsuVcjc4QDzZs8LxkWEDvRfYAW_cAhZpeRds95ED4w.&amp;token=dc7e2e9f-f55c-4888-b9a5-06fb73b29042&amp;owa=outlook.live.com&amp;isc=1">
            <a:extLst>
              <a:ext uri="{FF2B5EF4-FFF2-40B4-BE49-F238E27FC236}">
                <a16:creationId xmlns:a16="http://schemas.microsoft.com/office/drawing/2014/main" id="{610A4FCB-88A6-4A16-9B45-60FB44297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b="5717"/>
          <a:stretch/>
        </p:blipFill>
        <p:spPr bwMode="auto">
          <a:xfrm>
            <a:off x="18375" y="1471375"/>
            <a:ext cx="5172075" cy="26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612879-4004-4F51-A555-7B70C8B09FD7}"/>
              </a:ext>
            </a:extLst>
          </p:cNvPr>
          <p:cNvSpPr txBox="1"/>
          <p:nvPr/>
        </p:nvSpPr>
        <p:spPr>
          <a:xfrm>
            <a:off x="474496" y="884403"/>
            <a:ext cx="4490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Θεραπευτική Κλινική Ιατρικής Σχολής ΕΚΠΑ, </a:t>
            </a:r>
          </a:p>
          <a:p>
            <a:pPr algn="ctr"/>
            <a:r>
              <a:rPr lang="el-GR" b="1" dirty="0"/>
              <a:t>ΓΝΑ Αλεξάνδρα</a:t>
            </a:r>
          </a:p>
        </p:txBody>
      </p:sp>
      <p:pic>
        <p:nvPicPr>
          <p:cNvPr id="1026" name="Picture 2" descr="Cells | Special Issue : Molecular-Cellular Basis of Ageing and Cancer">
            <a:extLst>
              <a:ext uri="{FF2B5EF4-FFF2-40B4-BE49-F238E27FC236}">
                <a16:creationId xmlns:a16="http://schemas.microsoft.com/office/drawing/2014/main" id="{29C99DFA-E689-4D48-A359-B02FB1BB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39" y="342900"/>
            <a:ext cx="1971954" cy="19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A0719-70BE-48B4-8C11-98C2B21AFB9B}"/>
              </a:ext>
            </a:extLst>
          </p:cNvPr>
          <p:cNvSpPr txBox="1"/>
          <p:nvPr/>
        </p:nvSpPr>
        <p:spPr>
          <a:xfrm>
            <a:off x="7934325" y="416548"/>
            <a:ext cx="425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>
                <a:effectLst/>
                <a:ea typeface="Calibri" panose="020F0502020204030204" pitchFamily="34" charset="0"/>
              </a:rPr>
              <a:t>Τμήμα Κυτταρικής Βιολογίας και Βιοφυσικής</a:t>
            </a:r>
            <a:r>
              <a:rPr lang="en-US" sz="1800" b="1" dirty="0">
                <a:effectLst/>
                <a:ea typeface="Calibri" panose="020F0502020204030204" pitchFamily="34" charset="0"/>
              </a:rPr>
              <a:t>,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Τμήμα Βιολογίας, ΕΚΠΑ</a:t>
            </a:r>
            <a:endParaRPr lang="en-US" b="1" dirty="0"/>
          </a:p>
          <a:p>
            <a:pPr algn="ctr"/>
            <a:r>
              <a:rPr lang="el-GR" u="sng" dirty="0"/>
              <a:t>Καθηγητής Ιωάννης </a:t>
            </a:r>
            <a:r>
              <a:rPr lang="el-GR" u="sng" dirty="0" err="1"/>
              <a:t>Τρουγκάκος</a:t>
            </a:r>
            <a:endParaRPr lang="en-US" u="sng" dirty="0"/>
          </a:p>
          <a:p>
            <a:pPr algn="ctr"/>
            <a:r>
              <a:rPr lang="el-GR" dirty="0">
                <a:ea typeface="Calibri" panose="020F0502020204030204" pitchFamily="34" charset="0"/>
              </a:rPr>
              <a:t>Αιμιλία Δ Σκληρού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n-US" baseline="30000" dirty="0">
              <a:ea typeface="Calibri" panose="020F0502020204030204" pitchFamily="34" charset="0"/>
            </a:endParaRPr>
          </a:p>
          <a:p>
            <a:pPr algn="ctr"/>
            <a:r>
              <a:rPr lang="el-GR" dirty="0">
                <a:ea typeface="Calibri" panose="020F0502020204030204" pitchFamily="34" charset="0"/>
              </a:rPr>
              <a:t>Ελένη-Δήμητρα </a:t>
            </a:r>
            <a:r>
              <a:rPr lang="el-GR" dirty="0" err="1">
                <a:ea typeface="Calibri" panose="020F0502020204030204" pitchFamily="34" charset="0"/>
              </a:rPr>
              <a:t>Παπανάγνου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n-US" baseline="30000" dirty="0">
              <a:ea typeface="Calibri" panose="020F0502020204030204" pitchFamily="34" charset="0"/>
            </a:endParaRPr>
          </a:p>
          <a:p>
            <a:pPr algn="ctr"/>
            <a:r>
              <a:rPr lang="en-US" sz="1800" dirty="0" err="1">
                <a:effectLst/>
                <a:ea typeface="Calibri" panose="020F0502020204030204" pitchFamily="34" charset="0"/>
              </a:rPr>
              <a:t>Sentiljana</a:t>
            </a:r>
            <a:r>
              <a:rPr lang="en-US" sz="1800" dirty="0">
                <a:effectLst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ea typeface="Calibri" panose="020F0502020204030204" pitchFamily="34" charset="0"/>
              </a:rPr>
              <a:t>Gumeni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l-GR" dirty="0"/>
          </a:p>
        </p:txBody>
      </p:sp>
      <p:pic>
        <p:nvPicPr>
          <p:cNvPr id="1028" name="Picture 4" descr="George N. Pavlakis, M.D., Ph.D. | Center for Cancer Research - National  Cancer Institute">
            <a:extLst>
              <a:ext uri="{FF2B5EF4-FFF2-40B4-BE49-F238E27FC236}">
                <a16:creationId xmlns:a16="http://schemas.microsoft.com/office/drawing/2014/main" id="{494E085D-0423-40F1-80FE-3BDEF38C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71" y="2361050"/>
            <a:ext cx="1971954" cy="19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FEC368-DDA9-48D1-BE59-AA05D4D458EC}"/>
              </a:ext>
            </a:extLst>
          </p:cNvPr>
          <p:cNvSpPr txBox="1"/>
          <p:nvPr/>
        </p:nvSpPr>
        <p:spPr>
          <a:xfrm>
            <a:off x="8059495" y="2395339"/>
            <a:ext cx="401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01F1E"/>
                </a:solidFill>
                <a:effectLst/>
                <a:ea typeface="Times New Roman" panose="02020603050405020304" pitchFamily="18" charset="0"/>
              </a:rPr>
              <a:t>Human Retrovirus Section, Vaccine Branch, Center for Cancer Research, NCI, Frederick, MD, USA</a:t>
            </a:r>
          </a:p>
          <a:p>
            <a:pPr algn="ctr"/>
            <a:r>
              <a:rPr lang="en-US" u="sng" dirty="0"/>
              <a:t>Prof George N. </a:t>
            </a:r>
            <a:r>
              <a:rPr lang="en-US" u="sng" dirty="0" err="1"/>
              <a:t>Pavlakis</a:t>
            </a:r>
            <a:endParaRPr lang="en-US" u="sng" dirty="0"/>
          </a:p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Dimitris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Stellas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, PhD </a:t>
            </a:r>
          </a:p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Margherita Rosati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n-US" baseline="30000" dirty="0">
              <a:ea typeface="Calibri" panose="020F0502020204030204" pitchFamily="34" charset="0"/>
            </a:endParaRPr>
          </a:p>
          <a:p>
            <a:pPr algn="ctr"/>
            <a:r>
              <a:rPr lang="en-US" sz="1800" dirty="0" err="1">
                <a:effectLst/>
                <a:ea typeface="Times New Roman" panose="02020603050405020304" pitchFamily="18" charset="0"/>
              </a:rPr>
              <a:t>Sevasti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Karaliota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l-GR" dirty="0"/>
          </a:p>
        </p:txBody>
      </p:sp>
      <p:pic>
        <p:nvPicPr>
          <p:cNvPr id="1030" name="Picture 6" descr="Barbara K. Felber, Ph.D. | Center for Cancer Research - National Cancer  Institute">
            <a:extLst>
              <a:ext uri="{FF2B5EF4-FFF2-40B4-BE49-F238E27FC236}">
                <a16:creationId xmlns:a16="http://schemas.microsoft.com/office/drawing/2014/main" id="{410DF118-EEF4-4770-A4CC-A993EC7C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00" y="4379201"/>
            <a:ext cx="1971954" cy="20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D4E71D-0386-4790-80C6-FCEB3BFD5754}"/>
              </a:ext>
            </a:extLst>
          </p:cNvPr>
          <p:cNvSpPr txBox="1"/>
          <p:nvPr/>
        </p:nvSpPr>
        <p:spPr>
          <a:xfrm>
            <a:off x="8059495" y="4651130"/>
            <a:ext cx="401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01F1E"/>
                </a:solidFill>
                <a:effectLst/>
                <a:ea typeface="Times New Roman" panose="02020603050405020304" pitchFamily="18" charset="0"/>
              </a:rPr>
              <a:t>Human Retrovirus Pathogenesis Section, Vaccine Branch, NCI, Frederick, MD, USA</a:t>
            </a:r>
          </a:p>
          <a:p>
            <a:pPr algn="ctr"/>
            <a:r>
              <a:rPr lang="en-US" u="sng" dirty="0"/>
              <a:t>Prof Barbara K. </a:t>
            </a:r>
            <a:r>
              <a:rPr lang="en-US" u="sng" dirty="0" err="1"/>
              <a:t>Felber</a:t>
            </a:r>
            <a:endParaRPr lang="en-US" u="sng" dirty="0"/>
          </a:p>
          <a:p>
            <a:pPr algn="ctr"/>
            <a:r>
              <a:rPr lang="en-US" sz="1800" dirty="0" err="1">
                <a:effectLst/>
                <a:ea typeface="Times New Roman" panose="02020603050405020304" pitchFamily="18" charset="0"/>
              </a:rPr>
              <a:t>Xintao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Hu, PhD </a:t>
            </a:r>
          </a:p>
          <a:p>
            <a:pPr algn="ctr"/>
            <a:r>
              <a:rPr lang="en-US" sz="1800" dirty="0">
                <a:effectLst/>
                <a:ea typeface="Times New Roman" panose="02020603050405020304" pitchFamily="18" charset="0"/>
              </a:rPr>
              <a:t>Jenifer Bear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n-US" baseline="30000" dirty="0">
              <a:ea typeface="Calibri" panose="020F0502020204030204" pitchFamily="34" charset="0"/>
            </a:endParaRPr>
          </a:p>
        </p:txBody>
      </p:sp>
      <p:pic>
        <p:nvPicPr>
          <p:cNvPr id="1032" name="Picture 8" descr="Εργαστηριακή αξιολόγηση αιμοσφαιρινοπαθειών (Εισηγητής: Δρ. Ι. Παπασωτηρίου)">
            <a:extLst>
              <a:ext uri="{FF2B5EF4-FFF2-40B4-BE49-F238E27FC236}">
                <a16:creationId xmlns:a16="http://schemas.microsoft.com/office/drawing/2014/main" id="{7A8B9322-1507-4AEA-B7D2-8F049AE7D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2" b="28584"/>
          <a:stretch/>
        </p:blipFill>
        <p:spPr bwMode="auto">
          <a:xfrm>
            <a:off x="18375" y="4536567"/>
            <a:ext cx="1829870" cy="11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91CEC-FD11-41CF-A897-117DBE784733}"/>
              </a:ext>
            </a:extLst>
          </p:cNvPr>
          <p:cNvSpPr txBox="1"/>
          <p:nvPr/>
        </p:nvSpPr>
        <p:spPr>
          <a:xfrm>
            <a:off x="1790700" y="4369302"/>
            <a:ext cx="357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Τμήμα Κλινικής Βιοχημείας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Ν. </a:t>
            </a:r>
            <a:r>
              <a:rPr lang="el-G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Παίδων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"A</a:t>
            </a:r>
            <a:r>
              <a:rPr lang="el-G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γία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Σοφία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Αθήνα</a:t>
            </a:r>
          </a:p>
          <a:p>
            <a:pPr algn="ctr"/>
            <a:r>
              <a:rPr lang="el-GR" u="sng" dirty="0"/>
              <a:t>Ιωάννης Παπασωτηρίου</a:t>
            </a:r>
            <a:r>
              <a:rPr lang="en-US" u="sng" dirty="0"/>
              <a:t>, PhD</a:t>
            </a:r>
          </a:p>
          <a:p>
            <a:pPr algn="ctr"/>
            <a:r>
              <a:rPr lang="el-GR" dirty="0">
                <a:ea typeface="Calibri" panose="020F0502020204030204" pitchFamily="34" charset="0"/>
              </a:rPr>
              <a:t>Φίλια </a:t>
            </a:r>
            <a:r>
              <a:rPr lang="el-GR" dirty="0" err="1">
                <a:ea typeface="Calibri" panose="020F0502020204030204" pitchFamily="34" charset="0"/>
              </a:rPr>
              <a:t>Αποστολάκου</a:t>
            </a:r>
            <a:r>
              <a:rPr lang="en-US" sz="1800" dirty="0">
                <a:effectLst/>
                <a:ea typeface="Calibri" panose="020F0502020204030204" pitchFamily="34" charset="0"/>
              </a:rPr>
              <a:t>, PhD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074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Έξουδετερωτικά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αντισώματα σε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υγιείς υγειονομικούς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9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μήνες μετά τον πλήρη εμβολιασμό με το εμβόλιο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BNT162b2</a:t>
            </a:r>
            <a:endParaRPr lang="el-GR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2AAE4-D45B-4CEF-95A3-8636BBE8AAF6}"/>
              </a:ext>
            </a:extLst>
          </p:cNvPr>
          <p:cNvSpPr txBox="1"/>
          <p:nvPr/>
        </p:nvSpPr>
        <p:spPr>
          <a:xfrm>
            <a:off x="7620000" y="660163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cs typeface="Arial" panose="020B0604020202020204" pitchFamily="34" charset="0"/>
              </a:rPr>
              <a:t>Terpos E, et al. </a:t>
            </a:r>
            <a:r>
              <a:rPr lang="en-US" sz="1000" b="1" dirty="0" err="1">
                <a:cs typeface="Arial" panose="020B0604020202020204" pitchFamily="34" charset="0"/>
              </a:rPr>
              <a:t>HemaSphere</a:t>
            </a:r>
            <a:r>
              <a:rPr lang="en-US" sz="1000" b="1" i="0" dirty="0">
                <a:effectLst/>
                <a:cs typeface="Arial" panose="020B0604020202020204" pitchFamily="34" charset="0"/>
              </a:rPr>
              <a:t> 2021</a:t>
            </a:r>
            <a:r>
              <a:rPr lang="en-US" sz="1000" b="1" i="0" dirty="0">
                <a:effectLst/>
              </a:rPr>
              <a:t> Dec 17;6(1):e677</a:t>
            </a:r>
            <a:endParaRPr lang="el-GR" sz="1000" b="1" dirty="0"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FB798B7-1791-4AED-BB67-4786355AD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840019" y="1302808"/>
            <a:ext cx="9018481" cy="50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τ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ρίτη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(booster)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εκτοξεύει τους τίτλους των </a:t>
            </a:r>
            <a:r>
              <a:rPr lang="el-GR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εξουδετερωτικών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αντισωμάτω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ν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78694-64FE-4155-B0A8-E8E4361A5D36}"/>
              </a:ext>
            </a:extLst>
          </p:cNvPr>
          <p:cNvSpPr txBox="1"/>
          <p:nvPr/>
        </p:nvSpPr>
        <p:spPr>
          <a:xfrm>
            <a:off x="7534274" y="660163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cs typeface="Arial" panose="020B0604020202020204" pitchFamily="34" charset="0"/>
              </a:rPr>
              <a:t>Terpos E, et al. </a:t>
            </a:r>
            <a:r>
              <a:rPr lang="nl-NL" sz="1000" b="1" i="0" dirty="0">
                <a:effectLst/>
              </a:rPr>
              <a:t>Am J Hematol. 2022 </a:t>
            </a:r>
            <a:r>
              <a:rPr lang="en-US" sz="1000" b="1" i="0" dirty="0">
                <a:effectLst/>
              </a:rPr>
              <a:t>Apr;97(4):E147-E150</a:t>
            </a:r>
            <a:endParaRPr lang="el-GR" sz="1000" b="1" dirty="0">
              <a:cs typeface="Arial" panose="020B0604020202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56A20E7-C337-41C3-94BD-933185ABA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28"/>
          <a:stretch/>
        </p:blipFill>
        <p:spPr>
          <a:xfrm>
            <a:off x="1828799" y="1084724"/>
            <a:ext cx="7762875" cy="54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7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Εξουδετερωτικά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αντισώματα μετά τον εμβολιασμό ή/και μετά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COVID-19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και μεταλλάξεις</a:t>
            </a:r>
            <a:endParaRPr lang="el-GR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CA56D-8D26-4E9B-9F9E-D581E1E997CE}"/>
              </a:ext>
            </a:extLst>
          </p:cNvPr>
          <p:cNvSpPr txBox="1"/>
          <p:nvPr/>
        </p:nvSpPr>
        <p:spPr>
          <a:xfrm>
            <a:off x="355880" y="580006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cs typeface="Arial" panose="020B0604020202020204" pitchFamily="34" charset="0"/>
              </a:rPr>
              <a:t>Terpos E, et al. </a:t>
            </a:r>
            <a:r>
              <a:rPr lang="en-US" sz="1000" b="1" i="0" dirty="0">
                <a:effectLst/>
              </a:rPr>
              <a:t>Am J </a:t>
            </a:r>
            <a:r>
              <a:rPr lang="en-US" sz="1000" b="1" i="0" dirty="0" err="1">
                <a:effectLst/>
              </a:rPr>
              <a:t>Hematol</a:t>
            </a:r>
            <a:r>
              <a:rPr lang="en-US" sz="1000" b="1" i="0" dirty="0">
                <a:effectLst/>
              </a:rPr>
              <a:t>. 2022 Jan 1;97(1):E3-E7</a:t>
            </a:r>
            <a:endParaRPr lang="el-GR" sz="1000" b="1" dirty="0">
              <a:cs typeface="Arial" panose="020B0604020202020204" pitchFamily="34" charset="0"/>
            </a:endParaRP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6FF95038-F49A-4E91-B5D1-98B7ED9AE46F}"/>
              </a:ext>
            </a:extLst>
          </p:cNvPr>
          <p:cNvGrpSpPr/>
          <p:nvPr/>
        </p:nvGrpSpPr>
        <p:grpSpPr>
          <a:xfrm>
            <a:off x="1" y="1302809"/>
            <a:ext cx="6705600" cy="4297892"/>
            <a:chOff x="1568983" y="1082630"/>
            <a:chExt cx="5821983" cy="33837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7C26A2-CA90-4EB1-A166-01AE82B3601B}"/>
                </a:ext>
              </a:extLst>
            </p:cNvPr>
            <p:cNvSpPr txBox="1"/>
            <p:nvPr/>
          </p:nvSpPr>
          <p:spPr>
            <a:xfrm>
              <a:off x="2025110" y="1082630"/>
              <a:ext cx="1494736" cy="74608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</a:rPr>
                <a:t>Naïve vaccine </a:t>
              </a:r>
            </a:p>
            <a:p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</a:rPr>
                <a:t>recipients</a:t>
              </a:r>
            </a:p>
            <a:p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</a:rPr>
                <a:t>(day 90 </a:t>
              </a:r>
            </a:p>
            <a:p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</a:rPr>
                <a:t>post 1</a:t>
              </a:r>
              <a:r>
                <a:rPr lang="en-US" sz="700" baseline="30000" dirty="0">
                  <a:solidFill>
                    <a:schemeClr val="bg1"/>
                  </a:solidFill>
                  <a:latin typeface="Helvetica" pitchFamily="2" charset="0"/>
                </a:rPr>
                <a:t>st </a:t>
              </a:r>
              <a:r>
                <a:rPr lang="en-US" sz="700" dirty="0">
                  <a:solidFill>
                    <a:schemeClr val="bg1"/>
                  </a:solidFill>
                  <a:latin typeface="Helvetica" pitchFamily="2" charset="0"/>
                </a:rPr>
                <a:t>dose)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5A6E8A-8005-440D-BCE8-1D1AE6CDBE4E}"/>
                </a:ext>
              </a:extLst>
            </p:cNvPr>
            <p:cNvSpPr txBox="1"/>
            <p:nvPr/>
          </p:nvSpPr>
          <p:spPr>
            <a:xfrm>
              <a:off x="3543819" y="1091564"/>
              <a:ext cx="1653775" cy="7460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Helvetica" pitchFamily="2" charset="0"/>
                </a:rPr>
                <a:t>COVID-19 convalescent</a:t>
              </a:r>
            </a:p>
            <a:p>
              <a:r>
                <a:rPr lang="en-US" sz="700" dirty="0">
                  <a:latin typeface="Helvetica" pitchFamily="2" charset="0"/>
                </a:rPr>
                <a:t>vaccine recipients </a:t>
              </a:r>
            </a:p>
            <a:p>
              <a:r>
                <a:rPr lang="en-US" sz="700" dirty="0">
                  <a:latin typeface="Helvetica" pitchFamily="2" charset="0"/>
                </a:rPr>
                <a:t>(day 90 </a:t>
              </a:r>
            </a:p>
            <a:p>
              <a:r>
                <a:rPr lang="en-US" sz="700" dirty="0">
                  <a:latin typeface="Helvetica" pitchFamily="2" charset="0"/>
                </a:rPr>
                <a:t>post 1</a:t>
              </a:r>
              <a:r>
                <a:rPr lang="en-US" sz="700" baseline="30000" dirty="0">
                  <a:latin typeface="Helvetica" pitchFamily="2" charset="0"/>
                </a:rPr>
                <a:t>st</a:t>
              </a:r>
              <a:r>
                <a:rPr lang="en-US" sz="700" dirty="0">
                  <a:latin typeface="Helvetica" pitchFamily="2" charset="0"/>
                </a:rPr>
                <a:t> dose)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8A4A72-4956-4E2C-A24C-020FB6D3835A}"/>
                </a:ext>
              </a:extLst>
            </p:cNvPr>
            <p:cNvSpPr txBox="1"/>
            <p:nvPr/>
          </p:nvSpPr>
          <p:spPr>
            <a:xfrm>
              <a:off x="5244830" y="1082630"/>
              <a:ext cx="1699825" cy="74608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Helvetica" pitchFamily="2" charset="0"/>
                </a:rPr>
                <a:t>COVID-19 convalescent </a:t>
              </a:r>
            </a:p>
            <a:p>
              <a:r>
                <a:rPr lang="en-US" sz="700" dirty="0">
                  <a:latin typeface="Helvetica" pitchFamily="2" charset="0"/>
                </a:rPr>
                <a:t>patients</a:t>
              </a:r>
            </a:p>
            <a:p>
              <a:r>
                <a:rPr lang="en-US" sz="700" dirty="0">
                  <a:latin typeface="Helvetica" pitchFamily="2" charset="0"/>
                </a:rPr>
                <a:t>(median 2 months post </a:t>
              </a:r>
            </a:p>
            <a:p>
              <a:r>
                <a:rPr lang="en-US" sz="700" dirty="0">
                  <a:latin typeface="Helvetica" pitchFamily="2" charset="0"/>
                </a:rPr>
                <a:t>symptom onset)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52A6E7-B4DB-4898-8E00-76AABDF07BCB}"/>
                </a:ext>
              </a:extLst>
            </p:cNvPr>
            <p:cNvSpPr txBox="1"/>
            <p:nvPr/>
          </p:nvSpPr>
          <p:spPr>
            <a:xfrm rot="16200000">
              <a:off x="975469" y="2999157"/>
              <a:ext cx="1497661" cy="310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Helvetica" pitchFamily="2" charset="0"/>
                </a:rPr>
                <a:t>NAb</a:t>
              </a:r>
              <a:r>
                <a:rPr lang="en-US" sz="800" dirty="0">
                  <a:latin typeface="Helvetica" pitchFamily="2" charset="0"/>
                </a:rPr>
                <a:t> 50% titer, log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05566E-617E-46F4-9D22-F937CB625C65}"/>
                </a:ext>
              </a:extLst>
            </p:cNvPr>
            <p:cNvSpPr txBox="1"/>
            <p:nvPr/>
          </p:nvSpPr>
          <p:spPr>
            <a:xfrm>
              <a:off x="2061073" y="2147503"/>
              <a:ext cx="377197" cy="329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" pitchFamily="2" charset="0"/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7FA139-2CC2-4C3E-B9D4-2D3623B3365B}"/>
                </a:ext>
              </a:extLst>
            </p:cNvPr>
            <p:cNvSpPr txBox="1"/>
            <p:nvPr/>
          </p:nvSpPr>
          <p:spPr>
            <a:xfrm>
              <a:off x="5113864" y="2147503"/>
              <a:ext cx="395687" cy="329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" pitchFamily="2" charset="0"/>
                </a:rPr>
                <a:t>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80DCE6-8E4B-4368-BA8C-E469458F4094}"/>
                </a:ext>
              </a:extLst>
            </p:cNvPr>
            <p:cNvSpPr txBox="1"/>
            <p:nvPr/>
          </p:nvSpPr>
          <p:spPr>
            <a:xfrm>
              <a:off x="3615884" y="2147503"/>
              <a:ext cx="367952" cy="329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" pitchFamily="2" charset="0"/>
                </a:rPr>
                <a:t>F</a:t>
              </a:r>
            </a:p>
          </p:txBody>
        </p:sp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CA8E489F-8764-495A-BA69-406A78E06BEF}"/>
                </a:ext>
              </a:extLst>
            </p:cNvPr>
            <p:cNvGrpSpPr/>
            <p:nvPr/>
          </p:nvGrpSpPr>
          <p:grpSpPr>
            <a:xfrm>
              <a:off x="2177271" y="4125325"/>
              <a:ext cx="5213695" cy="341018"/>
              <a:chOff x="607773" y="4632601"/>
              <a:chExt cx="3616025" cy="239151"/>
            </a:xfrm>
          </p:grpSpPr>
          <p:sp>
            <p:nvSpPr>
              <p:cNvPr id="36" name="Rectangle 161">
                <a:extLst>
                  <a:ext uri="{FF2B5EF4-FFF2-40B4-BE49-F238E27FC236}">
                    <a16:creationId xmlns:a16="http://schemas.microsoft.com/office/drawing/2014/main" id="{BA366287-2C27-4BC5-ADB8-DD26B0DCD213}"/>
                  </a:ext>
                </a:extLst>
              </p:cNvPr>
              <p:cNvSpPr/>
              <p:nvPr/>
            </p:nvSpPr>
            <p:spPr>
              <a:xfrm rot="1791062">
                <a:off x="3462170" y="4637787"/>
                <a:ext cx="404278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432FF"/>
                    </a:solidFill>
                    <a:latin typeface="Helvetica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Beta </a:t>
                </a:r>
                <a:endParaRPr lang="en-US" sz="700" b="1" dirty="0">
                  <a:solidFill>
                    <a:srgbClr val="0432FF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162">
                <a:extLst>
                  <a:ext uri="{FF2B5EF4-FFF2-40B4-BE49-F238E27FC236}">
                    <a16:creationId xmlns:a16="http://schemas.microsoft.com/office/drawing/2014/main" id="{D27EBEA9-28CE-4429-8F74-EC2ABD318F78}"/>
                  </a:ext>
                </a:extLst>
              </p:cNvPr>
              <p:cNvSpPr/>
              <p:nvPr/>
            </p:nvSpPr>
            <p:spPr>
              <a:xfrm rot="1791062">
                <a:off x="3204973" y="4644170"/>
                <a:ext cx="429926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08F00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Delta </a:t>
                </a:r>
                <a:endParaRPr lang="en-US" sz="700" b="1" dirty="0">
                  <a:solidFill>
                    <a:srgbClr val="008F0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B127153-F066-40FF-9C5B-596D41171A17}"/>
                  </a:ext>
                </a:extLst>
              </p:cNvPr>
              <p:cNvSpPr txBox="1"/>
              <p:nvPr/>
            </p:nvSpPr>
            <p:spPr>
              <a:xfrm rot="1791062">
                <a:off x="2712654" y="4632601"/>
                <a:ext cx="38343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latin typeface="Helvetica" pitchFamily="2" charset="0"/>
                  </a:rPr>
                  <a:t>WA1</a:t>
                </a:r>
              </a:p>
            </p:txBody>
          </p:sp>
          <p:sp>
            <p:nvSpPr>
              <p:cNvPr id="39" name="Rectangle 176">
                <a:extLst>
                  <a:ext uri="{FF2B5EF4-FFF2-40B4-BE49-F238E27FC236}">
                    <a16:creationId xmlns:a16="http://schemas.microsoft.com/office/drawing/2014/main" id="{CFD3FB38-3CA9-4E07-85F2-7F9BDC4C73AA}"/>
                  </a:ext>
                </a:extLst>
              </p:cNvPr>
              <p:cNvSpPr/>
              <p:nvPr/>
            </p:nvSpPr>
            <p:spPr>
              <a:xfrm rot="1791062">
                <a:off x="2953125" y="4651351"/>
                <a:ext cx="45878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FF7C00"/>
                    </a:solidFill>
                    <a:latin typeface="Helvetica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Alpha </a:t>
                </a:r>
                <a:endParaRPr lang="en-US" sz="700" b="1" dirty="0">
                  <a:solidFill>
                    <a:srgbClr val="FF7C0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177">
                <a:extLst>
                  <a:ext uri="{FF2B5EF4-FFF2-40B4-BE49-F238E27FC236}">
                    <a16:creationId xmlns:a16="http://schemas.microsoft.com/office/drawing/2014/main" id="{D978991F-06BF-4923-8786-897426A87B1D}"/>
                  </a:ext>
                </a:extLst>
              </p:cNvPr>
              <p:cNvSpPr/>
              <p:nvPr/>
            </p:nvSpPr>
            <p:spPr>
              <a:xfrm rot="1791062">
                <a:off x="3683265" y="4671697"/>
                <a:ext cx="54053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0B0F0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Gamma </a:t>
                </a:r>
                <a:endParaRPr lang="en-US" sz="700" b="1" dirty="0">
                  <a:solidFill>
                    <a:srgbClr val="00B0F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 178">
                <a:extLst>
                  <a:ext uri="{FF2B5EF4-FFF2-40B4-BE49-F238E27FC236}">
                    <a16:creationId xmlns:a16="http://schemas.microsoft.com/office/drawing/2014/main" id="{B715CB6D-8A9C-42F0-96E1-590A633414EC}"/>
                  </a:ext>
                </a:extLst>
              </p:cNvPr>
              <p:cNvSpPr/>
              <p:nvPr/>
            </p:nvSpPr>
            <p:spPr>
              <a:xfrm rot="1791062">
                <a:off x="1357289" y="4637787"/>
                <a:ext cx="404278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432FF"/>
                    </a:solidFill>
                    <a:latin typeface="Helvetica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Beta </a:t>
                </a:r>
                <a:endParaRPr lang="en-US" sz="700" b="1" dirty="0">
                  <a:solidFill>
                    <a:srgbClr val="0432FF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ectangle 179">
                <a:extLst>
                  <a:ext uri="{FF2B5EF4-FFF2-40B4-BE49-F238E27FC236}">
                    <a16:creationId xmlns:a16="http://schemas.microsoft.com/office/drawing/2014/main" id="{66E81F8B-F80F-4B35-8DB9-8FD3DBB3D378}"/>
                  </a:ext>
                </a:extLst>
              </p:cNvPr>
              <p:cNvSpPr/>
              <p:nvPr/>
            </p:nvSpPr>
            <p:spPr>
              <a:xfrm rot="1791062">
                <a:off x="1100092" y="4644170"/>
                <a:ext cx="429926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08F00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Delta </a:t>
                </a:r>
                <a:endParaRPr lang="en-US" sz="700" b="1" dirty="0">
                  <a:solidFill>
                    <a:srgbClr val="008F0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73E3A4-1361-4DC1-9FE3-859DD16A39B4}"/>
                  </a:ext>
                </a:extLst>
              </p:cNvPr>
              <p:cNvSpPr txBox="1"/>
              <p:nvPr/>
            </p:nvSpPr>
            <p:spPr>
              <a:xfrm rot="1791062">
                <a:off x="607773" y="4632601"/>
                <a:ext cx="38343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latin typeface="Helvetica" pitchFamily="2" charset="0"/>
                  </a:rPr>
                  <a:t>WA1</a:t>
                </a:r>
              </a:p>
            </p:txBody>
          </p:sp>
          <p:sp>
            <p:nvSpPr>
              <p:cNvPr id="44" name="Rectangle 181">
                <a:extLst>
                  <a:ext uri="{FF2B5EF4-FFF2-40B4-BE49-F238E27FC236}">
                    <a16:creationId xmlns:a16="http://schemas.microsoft.com/office/drawing/2014/main" id="{7151F75D-B2FE-4762-85F6-95546E6A2D2F}"/>
                  </a:ext>
                </a:extLst>
              </p:cNvPr>
              <p:cNvSpPr/>
              <p:nvPr/>
            </p:nvSpPr>
            <p:spPr>
              <a:xfrm rot="1791062">
                <a:off x="848244" y="4651351"/>
                <a:ext cx="45878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FF7C00"/>
                    </a:solidFill>
                    <a:latin typeface="Helvetica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Alpha </a:t>
                </a:r>
                <a:endParaRPr lang="en-US" sz="700" b="1" dirty="0">
                  <a:solidFill>
                    <a:srgbClr val="FF7C0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182">
                <a:extLst>
                  <a:ext uri="{FF2B5EF4-FFF2-40B4-BE49-F238E27FC236}">
                    <a16:creationId xmlns:a16="http://schemas.microsoft.com/office/drawing/2014/main" id="{066395FB-D75F-4DC6-8672-6B97C50CB1EB}"/>
                  </a:ext>
                </a:extLst>
              </p:cNvPr>
              <p:cNvSpPr/>
              <p:nvPr/>
            </p:nvSpPr>
            <p:spPr>
              <a:xfrm rot="1791062">
                <a:off x="2387970" y="4637787"/>
                <a:ext cx="404278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432FF"/>
                    </a:solidFill>
                    <a:latin typeface="Helvetica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Beta </a:t>
                </a:r>
                <a:endParaRPr lang="en-US" sz="700" b="1" dirty="0">
                  <a:solidFill>
                    <a:srgbClr val="0432FF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183">
                <a:extLst>
                  <a:ext uri="{FF2B5EF4-FFF2-40B4-BE49-F238E27FC236}">
                    <a16:creationId xmlns:a16="http://schemas.microsoft.com/office/drawing/2014/main" id="{309C136B-467F-424F-98B7-10B710AA9B11}"/>
                  </a:ext>
                </a:extLst>
              </p:cNvPr>
              <p:cNvSpPr/>
              <p:nvPr/>
            </p:nvSpPr>
            <p:spPr>
              <a:xfrm rot="1791062">
                <a:off x="2130773" y="4644170"/>
                <a:ext cx="429926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008F00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Delta </a:t>
                </a:r>
                <a:endParaRPr lang="en-US" sz="700" b="1" dirty="0">
                  <a:solidFill>
                    <a:srgbClr val="008F0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21DFDF-2214-402F-9078-6C6B690BF913}"/>
                  </a:ext>
                </a:extLst>
              </p:cNvPr>
              <p:cNvSpPr txBox="1"/>
              <p:nvPr/>
            </p:nvSpPr>
            <p:spPr>
              <a:xfrm rot="1791062">
                <a:off x="1638454" y="4632601"/>
                <a:ext cx="38343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rgbClr val="FF0000"/>
                    </a:solidFill>
                    <a:latin typeface="Helvetica" pitchFamily="2" charset="0"/>
                  </a:rPr>
                  <a:t>WA1</a:t>
                </a:r>
              </a:p>
            </p:txBody>
          </p:sp>
          <p:sp>
            <p:nvSpPr>
              <p:cNvPr id="48" name="Rectangle 185">
                <a:extLst>
                  <a:ext uri="{FF2B5EF4-FFF2-40B4-BE49-F238E27FC236}">
                    <a16:creationId xmlns:a16="http://schemas.microsoft.com/office/drawing/2014/main" id="{CDD9CD87-6A19-4060-9EEB-1CBDDB5A0E21}"/>
                  </a:ext>
                </a:extLst>
              </p:cNvPr>
              <p:cNvSpPr/>
              <p:nvPr/>
            </p:nvSpPr>
            <p:spPr>
              <a:xfrm rot="1791062">
                <a:off x="1878925" y="4651351"/>
                <a:ext cx="45878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solidFill>
                      <a:srgbClr val="FF7C00"/>
                    </a:solidFill>
                    <a:latin typeface="Helvetica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Alpha </a:t>
                </a:r>
                <a:endParaRPr lang="en-US" sz="700" b="1" dirty="0">
                  <a:solidFill>
                    <a:srgbClr val="FF7C00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3" name="Picture 138">
              <a:extLst>
                <a:ext uri="{FF2B5EF4-FFF2-40B4-BE49-F238E27FC236}">
                  <a16:creationId xmlns:a16="http://schemas.microsoft.com/office/drawing/2014/main" id="{7032C680-FB3C-4B60-9DF0-E565D239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9879" y="2151975"/>
              <a:ext cx="5365196" cy="1992056"/>
            </a:xfrm>
            <a:prstGeom prst="rect">
              <a:avLst/>
            </a:prstGeom>
          </p:spPr>
        </p:pic>
      </p:grpSp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4FD20509-E2F7-4B6C-BE69-2CB88349CD41}"/>
              </a:ext>
            </a:extLst>
          </p:cNvPr>
          <p:cNvPicPr/>
          <p:nvPr/>
        </p:nvPicPr>
        <p:blipFill rotWithShape="1">
          <a:blip r:embed="rId3"/>
          <a:srcRect r="49888" b="50849"/>
          <a:stretch/>
        </p:blipFill>
        <p:spPr>
          <a:xfrm>
            <a:off x="7449442" y="1314156"/>
            <a:ext cx="4384476" cy="3718957"/>
          </a:xfrm>
          <a:prstGeom prst="rect">
            <a:avLst/>
          </a:prstGeom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8D9670-B36A-469F-992D-87918B503373}"/>
              </a:ext>
            </a:extLst>
          </p:cNvPr>
          <p:cNvSpPr txBox="1"/>
          <p:nvPr/>
        </p:nvSpPr>
        <p:spPr>
          <a:xfrm>
            <a:off x="8109643" y="5804679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</a:pPr>
            <a:r>
              <a:rPr lang="en-US" sz="1000" b="1" strike="noStrike" spc="-1" dirty="0" err="1">
                <a:ea typeface="Arial Unicode MS"/>
              </a:rPr>
              <a:t>Nemet</a:t>
            </a:r>
            <a:r>
              <a:rPr lang="en-US" sz="1000" b="1" strike="noStrike" spc="-1" dirty="0">
                <a:ea typeface="Arial Unicode MS"/>
              </a:rPr>
              <a:t> I, et al. N </a:t>
            </a:r>
            <a:r>
              <a:rPr lang="en-US" sz="1000" b="1" strike="noStrike" spc="-1" dirty="0" err="1">
                <a:ea typeface="Arial Unicode MS"/>
              </a:rPr>
              <a:t>Engl</a:t>
            </a:r>
            <a:r>
              <a:rPr lang="en-US" sz="1000" b="1" strike="noStrike" spc="-1" dirty="0">
                <a:ea typeface="Arial Unicode MS"/>
              </a:rPr>
              <a:t> J Med 2021. DOI: 10.1056/NEJMc2119358</a:t>
            </a:r>
            <a:endParaRPr lang="en-US" sz="10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190195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05396"/>
            <a:ext cx="12020549" cy="1292662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μείωση αυτή δεν οφείλεται σε ανάλογη μείωση των αντισωμάτων έναντι του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S-RBD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της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omicron</a:t>
            </a:r>
            <a:endParaRPr lang="el-GR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FB6F0C-7CE7-479C-AB72-0CED4077A406}"/>
              </a:ext>
            </a:extLst>
          </p:cNvPr>
          <p:cNvSpPr txBox="1"/>
          <p:nvPr/>
        </p:nvSpPr>
        <p:spPr>
          <a:xfrm>
            <a:off x="8467725" y="6510999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strike="noStrike" spc="-1" dirty="0">
                <a:ea typeface="Arial Unicode MS"/>
              </a:rPr>
              <a:t>Terpos E, </a:t>
            </a:r>
            <a:r>
              <a:rPr lang="en-US" sz="1000" b="1" strike="noStrike" spc="-1" dirty="0" err="1">
                <a:ea typeface="Arial Unicode MS"/>
              </a:rPr>
              <a:t>Felber</a:t>
            </a:r>
            <a:r>
              <a:rPr lang="en-US" sz="1000" b="1" strike="noStrike" spc="-1" dirty="0">
                <a:ea typeface="Arial Unicode MS"/>
              </a:rPr>
              <a:t> B, </a:t>
            </a:r>
            <a:r>
              <a:rPr lang="en-US" sz="1000" b="1" strike="noStrike" spc="-1" dirty="0" err="1">
                <a:ea typeface="Arial Unicode MS"/>
              </a:rPr>
              <a:t>Pavlakis</a:t>
            </a:r>
            <a:r>
              <a:rPr lang="en-US" sz="1000" b="1" strike="noStrike" spc="-1" dirty="0">
                <a:ea typeface="Arial Unicode MS"/>
              </a:rPr>
              <a:t> G</a:t>
            </a:r>
            <a:r>
              <a:rPr lang="el-GR" sz="1000" b="1" strike="noStrike" spc="-1" dirty="0">
                <a:ea typeface="Arial Unicode MS"/>
              </a:rPr>
              <a:t>, </a:t>
            </a:r>
            <a:r>
              <a:rPr lang="en-US" sz="1000" b="1" strike="noStrike" spc="-1" dirty="0" err="1">
                <a:ea typeface="Arial Unicode MS"/>
              </a:rPr>
              <a:t>Dimopoulos</a:t>
            </a:r>
            <a:r>
              <a:rPr lang="en-US" sz="1000" b="1" strike="noStrike" spc="-1" dirty="0">
                <a:ea typeface="Arial Unicode MS"/>
              </a:rPr>
              <a:t> MA; unpublished data</a:t>
            </a:r>
            <a:endParaRPr lang="en-US" sz="1000" b="0" strike="noStrike" spc="-1" dirty="0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FA2E4C0A-D8E0-4873-BEF6-64DEF839A92E}"/>
              </a:ext>
            </a:extLst>
          </p:cNvPr>
          <p:cNvGrpSpPr/>
          <p:nvPr/>
        </p:nvGrpSpPr>
        <p:grpSpPr>
          <a:xfrm>
            <a:off x="225136" y="3067566"/>
            <a:ext cx="4518041" cy="2880550"/>
            <a:chOff x="539734" y="2830787"/>
            <a:chExt cx="4505064" cy="294169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D131F92-CE33-437D-BE96-92DF64D4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2598" y="3660997"/>
              <a:ext cx="3632200" cy="1701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FEBCD-3B6A-4E4E-9903-30CA9C870852}"/>
                </a:ext>
              </a:extLst>
            </p:cNvPr>
            <p:cNvSpPr txBox="1"/>
            <p:nvPr/>
          </p:nvSpPr>
          <p:spPr>
            <a:xfrm>
              <a:off x="1923446" y="5362797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WA1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F8C994-D98E-4DF0-AB0B-48E29D038065}"/>
                </a:ext>
              </a:extLst>
            </p:cNvPr>
            <p:cNvSpPr txBox="1"/>
            <p:nvPr/>
          </p:nvSpPr>
          <p:spPr>
            <a:xfrm>
              <a:off x="2381145" y="5362797"/>
              <a:ext cx="4363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Delta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37CC9A-9887-46A4-9AF0-77BE41727311}"/>
                </a:ext>
              </a:extLst>
            </p:cNvPr>
            <p:cNvSpPr txBox="1"/>
            <p:nvPr/>
          </p:nvSpPr>
          <p:spPr>
            <a:xfrm>
              <a:off x="2716644" y="5362797"/>
              <a:ext cx="6078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Omicron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DE88F5-270B-4B2D-BBB4-47ECB8129657}"/>
                </a:ext>
              </a:extLst>
            </p:cNvPr>
            <p:cNvSpPr txBox="1"/>
            <p:nvPr/>
          </p:nvSpPr>
          <p:spPr>
            <a:xfrm>
              <a:off x="3228698" y="5362797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2228C4"/>
                  </a:solidFill>
                  <a:latin typeface="Helvetica" pitchFamily="2" charset="0"/>
                </a:rPr>
                <a:t>Beta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F18BE0-AFB4-4827-95EA-ED5B48880CB5}"/>
                </a:ext>
              </a:extLst>
            </p:cNvPr>
            <p:cNvSpPr txBox="1"/>
            <p:nvPr/>
          </p:nvSpPr>
          <p:spPr>
            <a:xfrm>
              <a:off x="539734" y="5557042"/>
              <a:ext cx="30861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Median endpoint titer (log).       4.1           4.1         3.9     </a:t>
              </a:r>
              <a:r>
                <a:rPr lang="en-US" sz="800" b="1" dirty="0">
                  <a:latin typeface="Helvetica" pitchFamily="2" charset="0"/>
                </a:rPr>
                <a:t>     3.5 </a:t>
              </a:r>
              <a:endParaRPr lang="en-US" sz="800" dirty="0">
                <a:latin typeface="Helvetica" pitchFamily="2" charset="0"/>
              </a:endParaRPr>
            </a:p>
          </p:txBody>
        </p:sp>
        <p:cxnSp>
          <p:nvCxnSpPr>
            <p:cNvPr id="12" name="Straight Connector 12">
              <a:extLst>
                <a:ext uri="{FF2B5EF4-FFF2-40B4-BE49-F238E27FC236}">
                  <a16:creationId xmlns:a16="http://schemas.microsoft.com/office/drawing/2014/main" id="{476438E6-CA88-414F-B656-0A0032C3C36F}"/>
                </a:ext>
              </a:extLst>
            </p:cNvPr>
            <p:cNvCxnSpPr>
              <a:cxnSpLocks/>
            </p:cNvCxnSpPr>
            <p:nvPr/>
          </p:nvCxnSpPr>
          <p:spPr>
            <a:xfrm>
              <a:off x="2114907" y="3719635"/>
              <a:ext cx="469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">
              <a:extLst>
                <a:ext uri="{FF2B5EF4-FFF2-40B4-BE49-F238E27FC236}">
                  <a16:creationId xmlns:a16="http://schemas.microsoft.com/office/drawing/2014/main" id="{49A5B8C7-5D50-43DC-B004-641842B5C6AA}"/>
                </a:ext>
              </a:extLst>
            </p:cNvPr>
            <p:cNvCxnSpPr>
              <a:cxnSpLocks/>
            </p:cNvCxnSpPr>
            <p:nvPr/>
          </p:nvCxnSpPr>
          <p:spPr>
            <a:xfrm>
              <a:off x="2114907" y="3629778"/>
              <a:ext cx="8742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4">
              <a:extLst>
                <a:ext uri="{FF2B5EF4-FFF2-40B4-BE49-F238E27FC236}">
                  <a16:creationId xmlns:a16="http://schemas.microsoft.com/office/drawing/2014/main" id="{872A7116-9888-4683-B97D-472959A24FB0}"/>
                </a:ext>
              </a:extLst>
            </p:cNvPr>
            <p:cNvCxnSpPr>
              <a:cxnSpLocks/>
            </p:cNvCxnSpPr>
            <p:nvPr/>
          </p:nvCxnSpPr>
          <p:spPr>
            <a:xfrm>
              <a:off x="2114907" y="3548834"/>
              <a:ext cx="1405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3BB092-8922-443D-ADD7-B168325F2ED9}"/>
                </a:ext>
              </a:extLst>
            </p:cNvPr>
            <p:cNvSpPr txBox="1"/>
            <p:nvPr/>
          </p:nvSpPr>
          <p:spPr>
            <a:xfrm>
              <a:off x="3520058" y="3461672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5AD588-4AC4-455F-933F-519986339D5B}"/>
                </a:ext>
              </a:extLst>
            </p:cNvPr>
            <p:cNvSpPr txBox="1"/>
            <p:nvPr/>
          </p:nvSpPr>
          <p:spPr>
            <a:xfrm>
              <a:off x="2989196" y="3553692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260E31-E8DB-4420-9CD0-7154680F21ED}"/>
                </a:ext>
              </a:extLst>
            </p:cNvPr>
            <p:cNvSpPr txBox="1"/>
            <p:nvPr/>
          </p:nvSpPr>
          <p:spPr>
            <a:xfrm>
              <a:off x="2562426" y="3640793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</a:t>
              </a:r>
            </a:p>
          </p:txBody>
        </p:sp>
        <p:cxnSp>
          <p:nvCxnSpPr>
            <p:cNvPr id="18" name="Straight Connector 18">
              <a:extLst>
                <a:ext uri="{FF2B5EF4-FFF2-40B4-BE49-F238E27FC236}">
                  <a16:creationId xmlns:a16="http://schemas.microsoft.com/office/drawing/2014/main" id="{6C083745-54A5-433E-8759-3501244861C3}"/>
                </a:ext>
              </a:extLst>
            </p:cNvPr>
            <p:cNvCxnSpPr>
              <a:cxnSpLocks/>
            </p:cNvCxnSpPr>
            <p:nvPr/>
          </p:nvCxnSpPr>
          <p:spPr>
            <a:xfrm>
              <a:off x="2562426" y="3838338"/>
              <a:ext cx="850138" cy="6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0591A4-01AC-4BBC-9558-8F5CBBFB0A8B}"/>
                </a:ext>
              </a:extLst>
            </p:cNvPr>
            <p:cNvSpPr txBox="1"/>
            <p:nvPr/>
          </p:nvSpPr>
          <p:spPr>
            <a:xfrm>
              <a:off x="3423708" y="3760775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F9377F-D1C1-4826-928A-7F49733915B3}"/>
                </a:ext>
              </a:extLst>
            </p:cNvPr>
            <p:cNvSpPr txBox="1"/>
            <p:nvPr/>
          </p:nvSpPr>
          <p:spPr>
            <a:xfrm>
              <a:off x="3438948" y="3854620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</a:t>
              </a:r>
            </a:p>
          </p:txBody>
        </p:sp>
        <p:cxnSp>
          <p:nvCxnSpPr>
            <p:cNvPr id="21" name="Straight Connector 21">
              <a:extLst>
                <a:ext uri="{FF2B5EF4-FFF2-40B4-BE49-F238E27FC236}">
                  <a16:creationId xmlns:a16="http://schemas.microsoft.com/office/drawing/2014/main" id="{C29E4823-58B3-49D2-B7E4-335F3206C2E6}"/>
                </a:ext>
              </a:extLst>
            </p:cNvPr>
            <p:cNvCxnSpPr>
              <a:cxnSpLocks/>
            </p:cNvCxnSpPr>
            <p:nvPr/>
          </p:nvCxnSpPr>
          <p:spPr>
            <a:xfrm>
              <a:off x="2962588" y="3938475"/>
              <a:ext cx="469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EBF522-23E7-4BD1-8A99-9E0F456B7B47}"/>
                </a:ext>
              </a:extLst>
            </p:cNvPr>
            <p:cNvSpPr txBox="1"/>
            <p:nvPr/>
          </p:nvSpPr>
          <p:spPr>
            <a:xfrm>
              <a:off x="1809237" y="5050231"/>
              <a:ext cx="3930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n=52</a:t>
              </a:r>
            </a:p>
          </p:txBody>
        </p:sp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46E71D1C-9718-40F7-AE41-56027266CE74}"/>
                </a:ext>
              </a:extLst>
            </p:cNvPr>
            <p:cNvGrpSpPr/>
            <p:nvPr/>
          </p:nvGrpSpPr>
          <p:grpSpPr>
            <a:xfrm>
              <a:off x="539734" y="2830787"/>
              <a:ext cx="4217577" cy="598213"/>
              <a:chOff x="1095607" y="3461531"/>
              <a:chExt cx="4217577" cy="598213"/>
            </a:xfrm>
          </p:grpSpPr>
          <p:sp>
            <p:nvSpPr>
              <p:cNvPr id="24" name="Right Arrow 27">
                <a:extLst>
                  <a:ext uri="{FF2B5EF4-FFF2-40B4-BE49-F238E27FC236}">
                    <a16:creationId xmlns:a16="http://schemas.microsoft.com/office/drawing/2014/main" id="{EFE65D25-66C1-49BD-BCF1-B8829EEBAC50}"/>
                  </a:ext>
                </a:extLst>
              </p:cNvPr>
              <p:cNvSpPr/>
              <p:nvPr/>
            </p:nvSpPr>
            <p:spPr>
              <a:xfrm>
                <a:off x="3963650" y="3461531"/>
                <a:ext cx="905220" cy="297456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82F753-5E4F-4284-A380-E8A9581F5D96}"/>
                  </a:ext>
                </a:extLst>
              </p:cNvPr>
              <p:cNvSpPr txBox="1"/>
              <p:nvPr/>
            </p:nvSpPr>
            <p:spPr>
              <a:xfrm>
                <a:off x="4801505" y="3506035"/>
                <a:ext cx="5116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Day 90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8E6BFF-563F-4297-B7B1-C1B0AB1AA9D1}"/>
                  </a:ext>
                </a:extLst>
              </p:cNvPr>
              <p:cNvSpPr txBox="1"/>
              <p:nvPr/>
            </p:nvSpPr>
            <p:spPr>
              <a:xfrm>
                <a:off x="1095607" y="3514406"/>
                <a:ext cx="243207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Helvetica" pitchFamily="2" charset="0"/>
                  </a:rPr>
                  <a:t>B162b2 mRNA vaccinated HCW (n=55)</a:t>
                </a:r>
              </a:p>
            </p:txBody>
          </p:sp>
          <p:grpSp>
            <p:nvGrpSpPr>
              <p:cNvPr id="27" name="Group 30">
                <a:extLst>
                  <a:ext uri="{FF2B5EF4-FFF2-40B4-BE49-F238E27FC236}">
                    <a16:creationId xmlns:a16="http://schemas.microsoft.com/office/drawing/2014/main" id="{12274138-B4CF-49D0-873E-3DA57107D674}"/>
                  </a:ext>
                </a:extLst>
              </p:cNvPr>
              <p:cNvGrpSpPr/>
              <p:nvPr/>
            </p:nvGrpSpPr>
            <p:grpSpPr>
              <a:xfrm>
                <a:off x="3647790" y="3507257"/>
                <a:ext cx="947498" cy="552487"/>
                <a:chOff x="4067713" y="2821864"/>
                <a:chExt cx="947498" cy="552487"/>
              </a:xfrm>
            </p:grpSpPr>
            <p:cxnSp>
              <p:nvCxnSpPr>
                <p:cNvPr id="28" name="Straight Arrow Connector 31">
                  <a:extLst>
                    <a:ext uri="{FF2B5EF4-FFF2-40B4-BE49-F238E27FC236}">
                      <a16:creationId xmlns:a16="http://schemas.microsoft.com/office/drawing/2014/main" id="{0087050C-7144-4F18-AD79-B7441221E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83062" y="3009385"/>
                  <a:ext cx="0" cy="1828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32">
                  <a:extLst>
                    <a:ext uri="{FF2B5EF4-FFF2-40B4-BE49-F238E27FC236}">
                      <a16:creationId xmlns:a16="http://schemas.microsoft.com/office/drawing/2014/main" id="{510038DB-7ADD-42D9-B3DD-9755899CC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75513" y="3009385"/>
                  <a:ext cx="0" cy="1828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60EBA4D-8355-4F2E-AE18-50756DA6173F}"/>
                    </a:ext>
                  </a:extLst>
                </p:cNvPr>
                <p:cNvSpPr txBox="1"/>
                <p:nvPr/>
              </p:nvSpPr>
              <p:spPr>
                <a:xfrm>
                  <a:off x="4067713" y="3158907"/>
                  <a:ext cx="51167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latin typeface="Helvetica" pitchFamily="2" charset="0"/>
                    </a:rPr>
                    <a:t>Dose 1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515BE1-D404-4BA6-847B-EDF621D4573E}"/>
                    </a:ext>
                  </a:extLst>
                </p:cNvPr>
                <p:cNvSpPr txBox="1"/>
                <p:nvPr/>
              </p:nvSpPr>
              <p:spPr>
                <a:xfrm>
                  <a:off x="4503532" y="3158907"/>
                  <a:ext cx="51167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latin typeface="Helvetica" pitchFamily="2" charset="0"/>
                    </a:rPr>
                    <a:t>Dose 2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AB4BD19-E475-460B-82E0-7C65D0582D5E}"/>
                    </a:ext>
                  </a:extLst>
                </p:cNvPr>
                <p:cNvSpPr txBox="1"/>
                <p:nvPr/>
              </p:nvSpPr>
              <p:spPr>
                <a:xfrm>
                  <a:off x="4309050" y="2821864"/>
                  <a:ext cx="53091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latin typeface="Helvetica" pitchFamily="2" charset="0"/>
                    </a:rPr>
                    <a:t>0      21</a:t>
                  </a:r>
                </a:p>
              </p:txBody>
            </p:sp>
          </p:grpSp>
        </p:grpSp>
      </p:grp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E027442A-9765-4D75-BDD1-F60DDCD5E756}"/>
              </a:ext>
            </a:extLst>
          </p:cNvPr>
          <p:cNvGrpSpPr/>
          <p:nvPr/>
        </p:nvGrpSpPr>
        <p:grpSpPr>
          <a:xfrm>
            <a:off x="4616517" y="1902495"/>
            <a:ext cx="7536982" cy="4070885"/>
            <a:chOff x="828626" y="1453499"/>
            <a:chExt cx="7536982" cy="4070885"/>
          </a:xfrm>
        </p:grpSpPr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CFF86CE2-B211-4ADF-B221-BAD15E0B9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4618" y="3302137"/>
              <a:ext cx="2425700" cy="17653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432591-8022-4D01-80A6-3ABB65210D2D}"/>
                </a:ext>
              </a:extLst>
            </p:cNvPr>
            <p:cNvSpPr txBox="1"/>
            <p:nvPr/>
          </p:nvSpPr>
          <p:spPr>
            <a:xfrm>
              <a:off x="2291600" y="4991585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WA1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7D406D-0EA4-408F-AB20-ACBBD8A8E927}"/>
                </a:ext>
              </a:extLst>
            </p:cNvPr>
            <p:cNvSpPr txBox="1"/>
            <p:nvPr/>
          </p:nvSpPr>
          <p:spPr>
            <a:xfrm>
              <a:off x="2749299" y="4991585"/>
              <a:ext cx="4363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Delta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6BF214-3717-4D06-B4D6-3B7D5B21D01F}"/>
                </a:ext>
              </a:extLst>
            </p:cNvPr>
            <p:cNvSpPr txBox="1"/>
            <p:nvPr/>
          </p:nvSpPr>
          <p:spPr>
            <a:xfrm>
              <a:off x="3084798" y="4991585"/>
              <a:ext cx="6078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Omicron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38FE9F-9717-4289-8AC5-88119D592425}"/>
                </a:ext>
              </a:extLst>
            </p:cNvPr>
            <p:cNvSpPr txBox="1"/>
            <p:nvPr/>
          </p:nvSpPr>
          <p:spPr>
            <a:xfrm>
              <a:off x="3596852" y="4991585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2228C4"/>
                  </a:solidFill>
                  <a:latin typeface="Helvetica" pitchFamily="2" charset="0"/>
                </a:rPr>
                <a:t>Beta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E7484A-B8A9-4F62-9742-933961928FC2}"/>
                </a:ext>
              </a:extLst>
            </p:cNvPr>
            <p:cNvSpPr txBox="1"/>
            <p:nvPr/>
          </p:nvSpPr>
          <p:spPr>
            <a:xfrm>
              <a:off x="907888" y="5185830"/>
              <a:ext cx="3147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Median endpoint titer (log)       3.4           3.3          3.4          2.7</a:t>
              </a:r>
            </a:p>
            <a:p>
              <a:r>
                <a:rPr lang="en-US" sz="800" dirty="0">
                  <a:latin typeface="Helvetica" pitchFamily="2" charset="0"/>
                </a:rPr>
                <a:t>convalescent patients (n=20)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409A7F-9A3F-46C3-9AF5-2A82FFD127A1}"/>
                </a:ext>
              </a:extLst>
            </p:cNvPr>
            <p:cNvSpPr txBox="1"/>
            <p:nvPr/>
          </p:nvSpPr>
          <p:spPr>
            <a:xfrm>
              <a:off x="3800594" y="3699714"/>
              <a:ext cx="1311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Convalescent + exposed</a:t>
              </a:r>
            </a:p>
            <a:p>
              <a:r>
                <a:rPr lang="en-US" sz="900" dirty="0"/>
                <a:t>Patient (n=1)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E01ADF-2F9B-4978-BCE6-A48DA2C61678}"/>
                </a:ext>
              </a:extLst>
            </p:cNvPr>
            <p:cNvSpPr txBox="1"/>
            <p:nvPr/>
          </p:nvSpPr>
          <p:spPr>
            <a:xfrm>
              <a:off x="3839210" y="4269924"/>
              <a:ext cx="1140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Convalescent (n=20)</a:t>
              </a:r>
            </a:p>
          </p:txBody>
        </p:sp>
        <p:cxnSp>
          <p:nvCxnSpPr>
            <p:cNvPr id="43" name="Straight Connector 16">
              <a:extLst>
                <a:ext uri="{FF2B5EF4-FFF2-40B4-BE49-F238E27FC236}">
                  <a16:creationId xmlns:a16="http://schemas.microsoft.com/office/drawing/2014/main" id="{F22A9953-B8FF-49C6-ABDD-92C59FE85827}"/>
                </a:ext>
              </a:extLst>
            </p:cNvPr>
            <p:cNvCxnSpPr>
              <a:cxnSpLocks/>
            </p:cNvCxnSpPr>
            <p:nvPr/>
          </p:nvCxnSpPr>
          <p:spPr>
            <a:xfrm>
              <a:off x="2482333" y="3380282"/>
              <a:ext cx="1280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57B593-4784-4ADF-B8A6-66B43D8DD88B}"/>
                </a:ext>
              </a:extLst>
            </p:cNvPr>
            <p:cNvSpPr txBox="1"/>
            <p:nvPr/>
          </p:nvSpPr>
          <p:spPr>
            <a:xfrm>
              <a:off x="3780804" y="3293120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****</a:t>
              </a:r>
            </a:p>
          </p:txBody>
        </p:sp>
        <p:cxnSp>
          <p:nvCxnSpPr>
            <p:cNvPr id="45" name="Straight Connector 20">
              <a:extLst>
                <a:ext uri="{FF2B5EF4-FFF2-40B4-BE49-F238E27FC236}">
                  <a16:creationId xmlns:a16="http://schemas.microsoft.com/office/drawing/2014/main" id="{61BF235B-0707-410E-8022-D062283DDE97}"/>
                </a:ext>
              </a:extLst>
            </p:cNvPr>
            <p:cNvCxnSpPr>
              <a:cxnSpLocks/>
            </p:cNvCxnSpPr>
            <p:nvPr/>
          </p:nvCxnSpPr>
          <p:spPr>
            <a:xfrm>
              <a:off x="2929852" y="3486906"/>
              <a:ext cx="850138" cy="6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0D5D4E-FA3E-4A82-962D-0E96FA620D8B}"/>
                </a:ext>
              </a:extLst>
            </p:cNvPr>
            <p:cNvSpPr txBox="1"/>
            <p:nvPr/>
          </p:nvSpPr>
          <p:spPr>
            <a:xfrm>
              <a:off x="3791134" y="3409343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3CAFC1-7AC2-4462-838E-B213B89BCE06}"/>
                </a:ext>
              </a:extLst>
            </p:cNvPr>
            <p:cNvSpPr txBox="1"/>
            <p:nvPr/>
          </p:nvSpPr>
          <p:spPr>
            <a:xfrm>
              <a:off x="3806374" y="3503188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****</a:t>
              </a:r>
            </a:p>
          </p:txBody>
        </p:sp>
        <p:cxnSp>
          <p:nvCxnSpPr>
            <p:cNvPr id="48" name="Straight Connector 23">
              <a:extLst>
                <a:ext uri="{FF2B5EF4-FFF2-40B4-BE49-F238E27FC236}">
                  <a16:creationId xmlns:a16="http://schemas.microsoft.com/office/drawing/2014/main" id="{256D387B-C68F-4646-B3C0-E595B0247F9A}"/>
                </a:ext>
              </a:extLst>
            </p:cNvPr>
            <p:cNvCxnSpPr>
              <a:cxnSpLocks/>
            </p:cNvCxnSpPr>
            <p:nvPr/>
          </p:nvCxnSpPr>
          <p:spPr>
            <a:xfrm>
              <a:off x="3330014" y="3587043"/>
              <a:ext cx="46972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9F47608-8786-4850-AC7C-4EF8C40DE32B}"/>
                </a:ext>
              </a:extLst>
            </p:cNvPr>
            <p:cNvSpPr txBox="1"/>
            <p:nvPr/>
          </p:nvSpPr>
          <p:spPr>
            <a:xfrm>
              <a:off x="2185011" y="4716945"/>
              <a:ext cx="3930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n=21</a:t>
              </a:r>
            </a:p>
          </p:txBody>
        </p:sp>
        <p:grpSp>
          <p:nvGrpSpPr>
            <p:cNvPr id="50" name="Group 47">
              <a:extLst>
                <a:ext uri="{FF2B5EF4-FFF2-40B4-BE49-F238E27FC236}">
                  <a16:creationId xmlns:a16="http://schemas.microsoft.com/office/drawing/2014/main" id="{E22FBDC6-11FB-4B86-A994-AE122101A585}"/>
                </a:ext>
              </a:extLst>
            </p:cNvPr>
            <p:cNvGrpSpPr/>
            <p:nvPr/>
          </p:nvGrpSpPr>
          <p:grpSpPr>
            <a:xfrm>
              <a:off x="828626" y="1453499"/>
              <a:ext cx="6468668" cy="671659"/>
              <a:chOff x="1095607" y="2094034"/>
              <a:chExt cx="6468668" cy="67165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799C8F5-0FEE-421C-975E-3B863F7A6582}"/>
                  </a:ext>
                </a:extLst>
              </p:cNvPr>
              <p:cNvSpPr txBox="1"/>
              <p:nvPr/>
            </p:nvSpPr>
            <p:spPr>
              <a:xfrm>
                <a:off x="6948401" y="2136860"/>
                <a:ext cx="6158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Month 14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71F575-A172-4556-BECF-0244D70F153F}"/>
                  </a:ext>
                </a:extLst>
              </p:cNvPr>
              <p:cNvSpPr txBox="1"/>
              <p:nvPr/>
            </p:nvSpPr>
            <p:spPr>
              <a:xfrm>
                <a:off x="1095607" y="2145269"/>
                <a:ext cx="191751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Helvetica" pitchFamily="2" charset="0"/>
                  </a:rPr>
                  <a:t>Convalescent patients (n=21)</a:t>
                </a:r>
              </a:p>
            </p:txBody>
          </p:sp>
          <p:sp>
            <p:nvSpPr>
              <p:cNvPr id="75" name="Right Arrow 43">
                <a:extLst>
                  <a:ext uri="{FF2B5EF4-FFF2-40B4-BE49-F238E27FC236}">
                    <a16:creationId xmlns:a16="http://schemas.microsoft.com/office/drawing/2014/main" id="{BC950143-174F-4DB7-B577-FFA1D03AB366}"/>
                  </a:ext>
                </a:extLst>
              </p:cNvPr>
              <p:cNvSpPr/>
              <p:nvPr/>
            </p:nvSpPr>
            <p:spPr>
              <a:xfrm>
                <a:off x="3982010" y="2094034"/>
                <a:ext cx="3018622" cy="297456"/>
              </a:xfrm>
              <a:prstGeom prst="right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7F4CD4F-EFA4-4BC9-B0A7-222094668116}"/>
                  </a:ext>
                </a:extLst>
              </p:cNvPr>
              <p:cNvSpPr txBox="1"/>
              <p:nvPr/>
            </p:nvSpPr>
            <p:spPr>
              <a:xfrm>
                <a:off x="3963650" y="2150570"/>
                <a:ext cx="106952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latin typeface="Helvetica" pitchFamily="2" charset="0"/>
                  </a:rPr>
                  <a:t>SARS-CoV-2 infection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576748A-13B7-46C4-9D8D-DD599CA08C7F}"/>
                  </a:ext>
                </a:extLst>
              </p:cNvPr>
              <p:cNvSpPr txBox="1"/>
              <p:nvPr/>
            </p:nvSpPr>
            <p:spPr>
              <a:xfrm>
                <a:off x="3605272" y="2427139"/>
                <a:ext cx="7906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SARS-CoV-2</a:t>
                </a:r>
              </a:p>
              <a:p>
                <a:r>
                  <a:rPr lang="en-US" sz="800" dirty="0">
                    <a:latin typeface="Helvetica" pitchFamily="2" charset="0"/>
                  </a:rPr>
                  <a:t> infection</a:t>
                </a:r>
              </a:p>
            </p:txBody>
          </p:sp>
          <p:cxnSp>
            <p:nvCxnSpPr>
              <p:cNvPr id="78" name="Straight Arrow Connector 46">
                <a:extLst>
                  <a:ext uri="{FF2B5EF4-FFF2-40B4-BE49-F238E27FC236}">
                    <a16:creationId xmlns:a16="http://schemas.microsoft.com/office/drawing/2014/main" id="{0A382FD4-6091-450D-A918-7D006648D0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4669" y="2323666"/>
                <a:ext cx="0" cy="18288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48">
              <a:extLst>
                <a:ext uri="{FF2B5EF4-FFF2-40B4-BE49-F238E27FC236}">
                  <a16:creationId xmlns:a16="http://schemas.microsoft.com/office/drawing/2014/main" id="{2EDCC062-A3FE-4883-B3F2-3093C0DD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108" y="3302137"/>
              <a:ext cx="2603500" cy="17018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1E5CD5-3904-4391-89F1-635A2DDFEEE1}"/>
                </a:ext>
              </a:extLst>
            </p:cNvPr>
            <p:cNvSpPr txBox="1"/>
            <p:nvPr/>
          </p:nvSpPr>
          <p:spPr>
            <a:xfrm>
              <a:off x="828626" y="2132661"/>
              <a:ext cx="2018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Helvetica" pitchFamily="2" charset="0"/>
                </a:rPr>
                <a:t>Convalescent patients + </a:t>
              </a:r>
            </a:p>
            <a:p>
              <a:r>
                <a:rPr lang="en-US" sz="1000" dirty="0">
                  <a:latin typeface="Helvetica" pitchFamily="2" charset="0"/>
                </a:rPr>
                <a:t>B162b2 mRNA vaccinated (n=5)</a:t>
              </a:r>
            </a:p>
          </p:txBody>
        </p:sp>
        <p:sp>
          <p:nvSpPr>
            <p:cNvPr id="53" name="Right Arrow 50">
              <a:extLst>
                <a:ext uri="{FF2B5EF4-FFF2-40B4-BE49-F238E27FC236}">
                  <a16:creationId xmlns:a16="http://schemas.microsoft.com/office/drawing/2014/main" id="{E97BA471-8245-42D9-B07E-7113ED2CCE46}"/>
                </a:ext>
              </a:extLst>
            </p:cNvPr>
            <p:cNvSpPr/>
            <p:nvPr/>
          </p:nvSpPr>
          <p:spPr>
            <a:xfrm>
              <a:off x="4109818" y="2180780"/>
              <a:ext cx="905220" cy="297456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379C5D2-A8AD-45BF-9F52-A89FBFABBB73}"/>
                </a:ext>
              </a:extLst>
            </p:cNvPr>
            <p:cNvSpPr txBox="1"/>
            <p:nvPr/>
          </p:nvSpPr>
          <p:spPr>
            <a:xfrm>
              <a:off x="4947257" y="2222253"/>
              <a:ext cx="5116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Day 90</a:t>
              </a:r>
            </a:p>
          </p:txBody>
        </p:sp>
        <p:cxnSp>
          <p:nvCxnSpPr>
            <p:cNvPr id="55" name="Straight Arrow Connector 52">
              <a:extLst>
                <a:ext uri="{FF2B5EF4-FFF2-40B4-BE49-F238E27FC236}">
                  <a16:creationId xmlns:a16="http://schemas.microsoft.com/office/drawing/2014/main" id="{10DF46AC-FE34-4420-B322-03C2D0AFAD03}"/>
                </a:ext>
              </a:extLst>
            </p:cNvPr>
            <p:cNvCxnSpPr>
              <a:cxnSpLocks/>
            </p:cNvCxnSpPr>
            <p:nvPr/>
          </p:nvCxnSpPr>
          <p:spPr>
            <a:xfrm>
              <a:off x="3717688" y="2050247"/>
              <a:ext cx="0" cy="18288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3">
              <a:extLst>
                <a:ext uri="{FF2B5EF4-FFF2-40B4-BE49-F238E27FC236}">
                  <a16:creationId xmlns:a16="http://schemas.microsoft.com/office/drawing/2014/main" id="{EEA0803F-F257-4363-922B-CC7DEF4FAB81}"/>
                </a:ext>
              </a:extLst>
            </p:cNvPr>
            <p:cNvGrpSpPr/>
            <p:nvPr/>
          </p:nvGrpSpPr>
          <p:grpSpPr>
            <a:xfrm>
              <a:off x="3800732" y="2225955"/>
              <a:ext cx="947498" cy="546224"/>
              <a:chOff x="4067713" y="2828127"/>
              <a:chExt cx="947498" cy="546224"/>
            </a:xfrm>
          </p:grpSpPr>
          <p:cxnSp>
            <p:nvCxnSpPr>
              <p:cNvPr id="68" name="Straight Arrow Connector 54">
                <a:extLst>
                  <a:ext uri="{FF2B5EF4-FFF2-40B4-BE49-F238E27FC236}">
                    <a16:creationId xmlns:a16="http://schemas.microsoft.com/office/drawing/2014/main" id="{3B034C46-FE84-4E8C-9D4E-B7ABA0D4A2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3062" y="3009385"/>
                <a:ext cx="0" cy="1828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55">
                <a:extLst>
                  <a:ext uri="{FF2B5EF4-FFF2-40B4-BE49-F238E27FC236}">
                    <a16:creationId xmlns:a16="http://schemas.microsoft.com/office/drawing/2014/main" id="{ADC99BE0-71CB-4FB1-89F6-2915FDF91D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5513" y="3009385"/>
                <a:ext cx="0" cy="1828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D859639-1E48-41E6-9DDB-649AE919AD24}"/>
                  </a:ext>
                </a:extLst>
              </p:cNvPr>
              <p:cNvSpPr txBox="1"/>
              <p:nvPr/>
            </p:nvSpPr>
            <p:spPr>
              <a:xfrm>
                <a:off x="4067713" y="3158907"/>
                <a:ext cx="5116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Dose 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77A3DCE-799A-4B6B-8C30-2D4FEC7BA417}"/>
                  </a:ext>
                </a:extLst>
              </p:cNvPr>
              <p:cNvSpPr txBox="1"/>
              <p:nvPr/>
            </p:nvSpPr>
            <p:spPr>
              <a:xfrm>
                <a:off x="4503532" y="3158907"/>
                <a:ext cx="5116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Dose 2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0893DD9-01E0-47BD-BE9E-9AFEAF8F5442}"/>
                  </a:ext>
                </a:extLst>
              </p:cNvPr>
              <p:cNvSpPr txBox="1"/>
              <p:nvPr/>
            </p:nvSpPr>
            <p:spPr>
              <a:xfrm>
                <a:off x="4309050" y="2828127"/>
                <a:ext cx="53091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0      21</a:t>
                </a:r>
              </a:p>
            </p:txBody>
          </p:sp>
        </p:grpSp>
        <p:sp>
          <p:nvSpPr>
            <p:cNvPr id="57" name="Notched Right Arrow 59">
              <a:extLst>
                <a:ext uri="{FF2B5EF4-FFF2-40B4-BE49-F238E27FC236}">
                  <a16:creationId xmlns:a16="http://schemas.microsoft.com/office/drawing/2014/main" id="{BEE1A9EB-33C8-4298-A25B-90059F2E673E}"/>
                </a:ext>
              </a:extLst>
            </p:cNvPr>
            <p:cNvSpPr/>
            <p:nvPr/>
          </p:nvSpPr>
          <p:spPr>
            <a:xfrm>
              <a:off x="3709384" y="2178632"/>
              <a:ext cx="365760" cy="274320"/>
            </a:xfrm>
            <a:prstGeom prst="notched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4287F6-90E0-4343-9D4B-E7B39E803ACA}"/>
                </a:ext>
              </a:extLst>
            </p:cNvPr>
            <p:cNvSpPr txBox="1"/>
            <p:nvPr/>
          </p:nvSpPr>
          <p:spPr>
            <a:xfrm>
              <a:off x="5963211" y="2978237"/>
              <a:ext cx="2117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Convalescent + Vaccinated</a:t>
              </a:r>
            </a:p>
          </p:txBody>
        </p:sp>
        <p:cxnSp>
          <p:nvCxnSpPr>
            <p:cNvPr id="59" name="Straight Connector 62">
              <a:extLst>
                <a:ext uri="{FF2B5EF4-FFF2-40B4-BE49-F238E27FC236}">
                  <a16:creationId xmlns:a16="http://schemas.microsoft.com/office/drawing/2014/main" id="{59B878D4-EC4A-4B90-924D-35A8156046AD}"/>
                </a:ext>
              </a:extLst>
            </p:cNvPr>
            <p:cNvCxnSpPr>
              <a:cxnSpLocks/>
            </p:cNvCxnSpPr>
            <p:nvPr/>
          </p:nvCxnSpPr>
          <p:spPr>
            <a:xfrm>
              <a:off x="6444733" y="3519027"/>
              <a:ext cx="1280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8198E5A-3540-45E7-B099-4FDF93CB9ED1}"/>
                </a:ext>
              </a:extLst>
            </p:cNvPr>
            <p:cNvSpPr txBox="1"/>
            <p:nvPr/>
          </p:nvSpPr>
          <p:spPr>
            <a:xfrm>
              <a:off x="7743204" y="3431865"/>
              <a:ext cx="344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****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13BA3D-9E67-4666-AF67-DCE69787D921}"/>
                </a:ext>
              </a:extLst>
            </p:cNvPr>
            <p:cNvSpPr txBox="1"/>
            <p:nvPr/>
          </p:nvSpPr>
          <p:spPr>
            <a:xfrm>
              <a:off x="6262545" y="4960757"/>
              <a:ext cx="4122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Helvetica" pitchFamily="2" charset="0"/>
                </a:rPr>
                <a:t>WA1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ED03DB-1698-4940-9CAB-9D13A8D4BE61}"/>
                </a:ext>
              </a:extLst>
            </p:cNvPr>
            <p:cNvSpPr txBox="1"/>
            <p:nvPr/>
          </p:nvSpPr>
          <p:spPr>
            <a:xfrm>
              <a:off x="6720244" y="4960757"/>
              <a:ext cx="4363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Delta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DB6A84-FFDE-4438-9E16-24C6E67AD6CE}"/>
                </a:ext>
              </a:extLst>
            </p:cNvPr>
            <p:cNvSpPr txBox="1"/>
            <p:nvPr/>
          </p:nvSpPr>
          <p:spPr>
            <a:xfrm>
              <a:off x="7055743" y="4960757"/>
              <a:ext cx="6078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Omicron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02A88CA-9A09-4F7D-84FB-40B08C284FC6}"/>
                </a:ext>
              </a:extLst>
            </p:cNvPr>
            <p:cNvSpPr txBox="1"/>
            <p:nvPr/>
          </p:nvSpPr>
          <p:spPr>
            <a:xfrm>
              <a:off x="7567797" y="4960757"/>
              <a:ext cx="4074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2228C4"/>
                  </a:solidFill>
                  <a:latin typeface="Helvetica" pitchFamily="2" charset="0"/>
                </a:rPr>
                <a:t>Beta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1C41CE7-5644-48CD-9841-0EB3135D575D}"/>
                </a:ext>
              </a:extLst>
            </p:cNvPr>
            <p:cNvSpPr txBox="1"/>
            <p:nvPr/>
          </p:nvSpPr>
          <p:spPr>
            <a:xfrm>
              <a:off x="4878833" y="5155002"/>
              <a:ext cx="30572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2" charset="0"/>
                </a:rPr>
                <a:t>Median endpoint titer (log)       5.2           4.7          4.4          4.1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FE562C-FAD7-47D7-925A-F4B012FBFC2F}"/>
                </a:ext>
              </a:extLst>
            </p:cNvPr>
            <p:cNvSpPr txBox="1"/>
            <p:nvPr/>
          </p:nvSpPr>
          <p:spPr>
            <a:xfrm>
              <a:off x="2235078" y="2978237"/>
              <a:ext cx="1153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Convalescent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59E8383-6634-467D-8203-DBFC5C218500}"/>
                </a:ext>
              </a:extLst>
            </p:cNvPr>
            <p:cNvSpPr txBox="1"/>
            <p:nvPr/>
          </p:nvSpPr>
          <p:spPr>
            <a:xfrm>
              <a:off x="6164580" y="4701970"/>
              <a:ext cx="3417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n=5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514894A-E92D-4C0E-9F9A-3B576C9C488D}"/>
              </a:ext>
            </a:extLst>
          </p:cNvPr>
          <p:cNvSpPr txBox="1"/>
          <p:nvPr/>
        </p:nvSpPr>
        <p:spPr>
          <a:xfrm>
            <a:off x="5275710" y="1310171"/>
            <a:ext cx="613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Wuhan (WA1) convalescent patients at 14M post virus exposure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877A082-DCC2-4AC5-B0DB-BE8694AE5F0F}"/>
              </a:ext>
            </a:extLst>
          </p:cNvPr>
          <p:cNvSpPr txBox="1"/>
          <p:nvPr/>
        </p:nvSpPr>
        <p:spPr>
          <a:xfrm>
            <a:off x="-49123" y="1310171"/>
            <a:ext cx="4101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SARS-CoV-2 BNT162b2 mRNA vaccinated </a:t>
            </a:r>
          </a:p>
          <a:p>
            <a:pPr algn="ctr"/>
            <a:r>
              <a:rPr lang="en-US" b="1" dirty="0"/>
              <a:t>health care workers</a:t>
            </a:r>
          </a:p>
        </p:txBody>
      </p:sp>
      <p:cxnSp>
        <p:nvCxnSpPr>
          <p:cNvPr id="82" name="Ευθεία γραμμή σύνδεσης 81">
            <a:extLst>
              <a:ext uri="{FF2B5EF4-FFF2-40B4-BE49-F238E27FC236}">
                <a16:creationId xmlns:a16="http://schemas.microsoft.com/office/drawing/2014/main" id="{E34C19E8-B1A6-403F-8B87-9DF2DB60AD88}"/>
              </a:ext>
            </a:extLst>
          </p:cNvPr>
          <p:cNvCxnSpPr>
            <a:cxnSpLocks/>
          </p:cNvCxnSpPr>
          <p:nvPr/>
        </p:nvCxnSpPr>
        <p:spPr>
          <a:xfrm flipH="1">
            <a:off x="4500623" y="1106958"/>
            <a:ext cx="1" cy="49600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4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146"/>
            <a:ext cx="12020549" cy="1292662"/>
          </a:xfrm>
        </p:spPr>
        <p:txBody>
          <a:bodyPr>
            <a:noAutofit/>
          </a:bodyPr>
          <a:lstStyle/>
          <a:p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Η τρίτη δόση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(booster)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με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mRNA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εμβόλια αυξάνει την εξουδετέρωση της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omicron</a:t>
            </a:r>
            <a:endParaRPr lang="el-GR" sz="3200" dirty="0"/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4E09DB81-0881-4B72-A9AF-1E4BFD53E1E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705624" y="742949"/>
            <a:ext cx="6914626" cy="5724525"/>
          </a:xfrm>
          <a:prstGeom prst="rect">
            <a:avLst/>
          </a:prstGeom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1C5BF9-A30B-4F16-89C6-6B6BD3F1A80E}"/>
              </a:ext>
            </a:extLst>
          </p:cNvPr>
          <p:cNvSpPr txBox="1"/>
          <p:nvPr/>
        </p:nvSpPr>
        <p:spPr>
          <a:xfrm>
            <a:off x="8677275" y="6616395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</a:pPr>
            <a:r>
              <a:rPr lang="en-US" sz="1000" b="1" strike="noStrike" spc="-1" dirty="0" err="1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Nemet</a:t>
            </a:r>
            <a:r>
              <a:rPr lang="en-US" sz="1000" b="1" strike="noStrike" spc="-1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I, et al. N </a:t>
            </a:r>
            <a:r>
              <a:rPr lang="en-US" sz="1000" b="1" strike="noStrike" spc="-1" dirty="0" err="1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Engl</a:t>
            </a:r>
            <a:r>
              <a:rPr lang="en-US" sz="1000" b="1" strike="noStrike" spc="-1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J Med 2021. </a:t>
            </a:r>
            <a:r>
              <a:rPr lang="en-US" sz="1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Feb 3;386(5):492-494</a:t>
            </a:r>
            <a:endParaRPr lang="en-US" sz="10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6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DCDDE-8050-4557-9BF9-51B09414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81596"/>
            <a:ext cx="12020549" cy="1292662"/>
          </a:xfrm>
        </p:spPr>
        <p:txBody>
          <a:bodyPr>
            <a:noAutofit/>
          </a:bodyPr>
          <a:lstStyle/>
          <a:p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Η τρίτη δόση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(booster)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με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το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εμβόλιο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Pfizer/BioNTech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αυξάνει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δραματικά </a:t>
            </a:r>
            <a:r>
              <a:rPr lang="el-G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την εξουδετέρωση της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omicron</a:t>
            </a:r>
            <a:endParaRPr lang="el-GR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01B0-9BE7-48DA-9D1B-39D0B4BC505B}"/>
              </a:ext>
            </a:extLst>
          </p:cNvPr>
          <p:cNvSpPr txBox="1"/>
          <p:nvPr/>
        </p:nvSpPr>
        <p:spPr>
          <a:xfrm>
            <a:off x="8534400" y="6555601"/>
            <a:ext cx="3724275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7000"/>
              </a:lnSpc>
            </a:pPr>
            <a:r>
              <a:rPr lang="en-US" sz="1000" b="1" i="0" u="none" strike="noStrike" baseline="0" dirty="0" err="1"/>
              <a:t>Lusvarghi</a:t>
            </a:r>
            <a:r>
              <a:rPr lang="en-US" sz="1000" b="1" i="0" dirty="0">
                <a:effectLst/>
              </a:rPr>
              <a:t> </a:t>
            </a:r>
            <a:r>
              <a:rPr lang="en-US" sz="1000" b="1" dirty="0"/>
              <a:t>S</a:t>
            </a:r>
            <a:r>
              <a:rPr lang="en-US" sz="1000" b="1" strike="noStrike" spc="-1" dirty="0">
                <a:ea typeface="Arial Unicode MS"/>
              </a:rPr>
              <a:t>, et al. </a:t>
            </a:r>
            <a:r>
              <a:rPr lang="en-US" sz="1000" b="1" i="0" dirty="0">
                <a:effectLst/>
              </a:rPr>
              <a:t>Sci </a:t>
            </a:r>
            <a:r>
              <a:rPr lang="en-US" sz="1000" b="1" i="0" dirty="0" err="1">
                <a:effectLst/>
              </a:rPr>
              <a:t>Transl</a:t>
            </a:r>
            <a:r>
              <a:rPr lang="en-US" sz="1000" b="1" i="0" dirty="0">
                <a:effectLst/>
              </a:rPr>
              <a:t> Med. 2022 Apr 5:eabn8543</a:t>
            </a:r>
            <a:endParaRPr lang="en-US" sz="1000" b="1" strike="noStrike" spc="-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D87735-B0CA-4C4D-92A8-3FCB9E8F01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62125" y="1700213"/>
            <a:ext cx="8029575" cy="4108450"/>
            <a:chOff x="1110" y="1071"/>
            <a:chExt cx="5058" cy="258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884DFBDA-D77F-40A6-80A1-F401B7FB20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0" y="1071"/>
              <a:ext cx="5058" cy="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4ED5B97-AE34-4E86-B172-D949A7369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" y="1071"/>
              <a:ext cx="5063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3938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HA PowerPoint template">
  <a:themeElements>
    <a:clrScheme name="Custom 2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1618</Words>
  <Application>Microsoft Office PowerPoint</Application>
  <PresentationFormat>Ευρεία οθόνη</PresentationFormat>
  <Paragraphs>189</Paragraphs>
  <Slides>31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43" baseType="lpstr">
      <vt:lpstr>Arial</vt:lpstr>
      <vt:lpstr>BlinkMacSystemFont</vt:lpstr>
      <vt:lpstr>Calibri</vt:lpstr>
      <vt:lpstr>Courier New</vt:lpstr>
      <vt:lpstr>Helvetica</vt:lpstr>
      <vt:lpstr>Noto Sans</vt:lpstr>
      <vt:lpstr>Open Sans</vt:lpstr>
      <vt:lpstr>Trebuchet MS</vt:lpstr>
      <vt:lpstr>Verdana</vt:lpstr>
      <vt:lpstr>1_Office Theme</vt:lpstr>
      <vt:lpstr>EHA PowerPoint template</vt:lpstr>
      <vt:lpstr>Acrobat Document</vt:lpstr>
      <vt:lpstr>Παρουσίαση του PowerPoint</vt:lpstr>
      <vt:lpstr>Δήλωση Συμφερόντων</vt:lpstr>
      <vt:lpstr>Ο εμβολιασμός έναντι του SARS-CoV-2 είναι απολύτως απαραίτητος: mRNA εμβόλια</vt:lpstr>
      <vt:lpstr>Έξουδετερωτικά αντισώματα σε 309 υγιείς υγειονομικούς 9 μήνες μετά τον πλήρη εμβολιασμό με το εμβόλιο BNT162b2</vt:lpstr>
      <vt:lpstr>H τρίτη (booster) εκτοξεύει τους τίτλους των εξουδετερωτικών αντισωμάτων </vt:lpstr>
      <vt:lpstr>Εξουδετερωτικά αντισώματα μετά τον εμβολιασμό ή/και μετά COVID-19 και μεταλλάξεις</vt:lpstr>
      <vt:lpstr>H μείωση αυτή δεν οφείλεται σε ανάλογη μείωση των αντισωμάτων έναντι του S-RBD της omicron</vt:lpstr>
      <vt:lpstr>Η τρίτη δόση (booster) με mRNA εμβόλια αυξάνει την εξουδετέρωση της omicron</vt:lpstr>
      <vt:lpstr>Η τρίτη δόση (booster) με το εμβόλιο Pfizer/BioNTech αυξάνει δραματικά την εξουδετέρωση της omicron</vt:lpstr>
      <vt:lpstr>Βooster δόση με τα διάφορα  εμβόλια και εξουδετέρωση της omicron </vt:lpstr>
      <vt:lpstr>Βooster δόση με τα διάφορα εμβόλια και εξουδετέρωση της omicron (η booster δόση με mRNA εμβόλια)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Τι συμβαίνει στους ασθενείς με κακοήθειες? Η αντισωματική απάντηση στον εμβολιασμό είναι μικρότερη σε ασθενείς με Λεμφοϋπερπλαστικά Νεοπλάσματα (ΧΛΛ και Μυέλωμα)</vt:lpstr>
      <vt:lpstr>Αντισωματική απάντηση και αντιμυελωματική θεραπεία</vt:lpstr>
      <vt:lpstr>Η κυτταρική ανοσία μέσω CD4 T-κυττάρων είναι σχεδόν μηδενική σε ασθενείς που δεν παράγουν αντισώματα μετά τον εμβολιασμό</vt:lpstr>
      <vt:lpstr>Η αντισωματική απάντηση σε ασθενείς με ΧΛΛ και Λεμφώματα μετά τον πλήρη εμβολιασμό τους</vt:lpstr>
      <vt:lpstr>Παράγοντες που σχετίζονται με την αντισωματική απάντηση σε ασθενείς με ΧΛΛ και Λεμφώματα </vt:lpstr>
      <vt:lpstr>Παράγοντες που επιδρούν σε χυμική και κυτταρική ανοσία σε λεμφοϋπερπλαστικά νεοπλάσματα και μυέλωμα</vt:lpstr>
      <vt:lpstr>Πόσο κινδυνεύουν οι εμβολιασμένοι καρκινοπαθείς με δυο δόσεις εμβολίου από COVID-19;</vt:lpstr>
      <vt:lpstr>Η τρίτη δόση στο Πολλαπλούν Μυέλωμα </vt:lpstr>
      <vt:lpstr>H επίδραση της τρίτης (booster) δόσης σε χυμική και κυτταρική ανοσία στα λεμφοϋπερπλαστικά νεοπλάσματα</vt:lpstr>
      <vt:lpstr>Η τρίτη δόση σε συμπαγείς όγκους και η επίδρασή της στις μεταλλάξεις </vt:lpstr>
      <vt:lpstr>Η τρίτη δόση σε συμπαγείς όγκους και η επίδρασή της στις μεταλλάξεις – o ρόλος της θεραπείας </vt:lpstr>
      <vt:lpstr>Συμπεράσματα</vt:lpstr>
      <vt:lpstr>Ευχαριστίες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Recording Webinar 02  #EHA25 VIRTUAL 23 april 2020 | 16:00 CEST   Join us for the virtual edition of the 25th Congress of the European Hematology Association</dc:title>
  <dc:creator>Jennifer Scheffer</dc:creator>
  <cp:lastModifiedBy>Evangelos Terpos</cp:lastModifiedBy>
  <cp:revision>95</cp:revision>
  <dcterms:created xsi:type="dcterms:W3CDTF">2020-05-28T12:15:03Z</dcterms:created>
  <dcterms:modified xsi:type="dcterms:W3CDTF">2022-04-15T19:22:07Z</dcterms:modified>
</cp:coreProperties>
</file>