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0" r:id="rId2"/>
    <p:sldMasterId id="2147483727" r:id="rId3"/>
  </p:sldMasterIdLst>
  <p:notesMasterIdLst>
    <p:notesMasterId r:id="rId30"/>
  </p:notesMasterIdLst>
  <p:sldIdLst>
    <p:sldId id="541" r:id="rId4"/>
    <p:sldId id="488" r:id="rId5"/>
    <p:sldId id="754" r:id="rId6"/>
    <p:sldId id="490" r:id="rId7"/>
    <p:sldId id="721" r:id="rId8"/>
    <p:sldId id="683" r:id="rId9"/>
    <p:sldId id="755" r:id="rId10"/>
    <p:sldId id="756" r:id="rId11"/>
    <p:sldId id="757" r:id="rId12"/>
    <p:sldId id="718" r:id="rId13"/>
    <p:sldId id="771" r:id="rId14"/>
    <p:sldId id="715" r:id="rId15"/>
    <p:sldId id="777" r:id="rId16"/>
    <p:sldId id="772" r:id="rId17"/>
    <p:sldId id="719" r:id="rId18"/>
    <p:sldId id="773" r:id="rId19"/>
    <p:sldId id="775" r:id="rId20"/>
    <p:sldId id="774" r:id="rId21"/>
    <p:sldId id="766" r:id="rId22"/>
    <p:sldId id="518" r:id="rId23"/>
    <p:sldId id="778" r:id="rId24"/>
    <p:sldId id="758" r:id="rId25"/>
    <p:sldId id="705" r:id="rId26"/>
    <p:sldId id="765" r:id="rId27"/>
    <p:sldId id="723" r:id="rId28"/>
    <p:sldId id="616" r:id="rId29"/>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FDFF"/>
    <a:srgbClr val="001D58"/>
    <a:srgbClr val="001848"/>
    <a:srgbClr val="00040C"/>
    <a:srgbClr val="000000"/>
    <a:srgbClr val="00153E"/>
    <a:srgbClr val="000D26"/>
    <a:srgbClr val="001132"/>
    <a:srgbClr val="001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89788"/>
  </p:normalViewPr>
  <p:slideViewPr>
    <p:cSldViewPr snapToGrid="0" snapToObjects="1">
      <p:cViewPr varScale="1">
        <p:scale>
          <a:sx n="130" d="100"/>
          <a:sy n="130" d="100"/>
        </p:scale>
        <p:origin x="1424" y="184"/>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746A9-9802-BE43-890C-1045E5CAD8E8}" type="datetimeFigureOut">
              <a:rPr lang="en-US" smtClean="0"/>
              <a:pPr/>
              <a:t>4/15/22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6F804-7F05-A64F-B06D-EE4532C9C5CB}" type="slidenum">
              <a:rPr lang="en-US" smtClean="0"/>
              <a:pPr/>
              <a:t>‹#›</a:t>
            </a:fld>
            <a:endParaRPr lang="en-US"/>
          </a:p>
        </p:txBody>
      </p:sp>
    </p:spTree>
    <p:extLst>
      <p:ext uri="{BB962C8B-B14F-4D97-AF65-F5344CB8AC3E}">
        <p14:creationId xmlns:p14="http://schemas.microsoft.com/office/powerpoint/2010/main" val="261268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7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881143C-AC7D-F84A-B1D5-C7D806723F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197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14</a:t>
            </a:fld>
            <a:endParaRPr lang="en-US"/>
          </a:p>
        </p:txBody>
      </p:sp>
    </p:spTree>
    <p:extLst>
      <p:ext uri="{BB962C8B-B14F-4D97-AF65-F5344CB8AC3E}">
        <p14:creationId xmlns:p14="http://schemas.microsoft.com/office/powerpoint/2010/main" val="2444481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latin typeface="Arial" panose="020B0604020202020204" pitchFamily="34" charset="0"/>
                <a:cs typeface="Arial" panose="020B0604020202020204" pitchFamily="34" charset="0"/>
              </a:rPr>
              <a:t>π.χ. </a:t>
            </a:r>
            <a:r>
              <a:rPr lang="en-US" sz="1200" dirty="0">
                <a:latin typeface="Arial" panose="020B0604020202020204" pitchFamily="34" charset="0"/>
                <a:cs typeface="Arial" panose="020B0604020202020204" pitchFamily="34" charset="0"/>
              </a:rPr>
              <a:t>Ethnic groups, children</a:t>
            </a:r>
            <a:r>
              <a:rPr lang="el-G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long COVID.</a:t>
            </a:r>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15</a:t>
            </a:fld>
            <a:endParaRPr lang="en-US"/>
          </a:p>
        </p:txBody>
      </p:sp>
    </p:spTree>
    <p:extLst>
      <p:ext uri="{BB962C8B-B14F-4D97-AF65-F5344CB8AC3E}">
        <p14:creationId xmlns:p14="http://schemas.microsoft.com/office/powerpoint/2010/main" val="791952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Ενός ιού που </a:t>
            </a:r>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17</a:t>
            </a:fld>
            <a:endParaRPr lang="en-US"/>
          </a:p>
        </p:txBody>
      </p:sp>
    </p:spTree>
    <p:extLst>
      <p:ext uri="{BB962C8B-B14F-4D97-AF65-F5344CB8AC3E}">
        <p14:creationId xmlns:p14="http://schemas.microsoft.com/office/powerpoint/2010/main" val="285536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Εγωϊστικά</a:t>
            </a:r>
            <a:r>
              <a:rPr lang="el-GR" dirty="0"/>
              <a:t> γονίδια ανθρώπου </a:t>
            </a:r>
            <a:r>
              <a:rPr lang="en-US" dirty="0"/>
              <a:t>vs. </a:t>
            </a:r>
            <a:r>
              <a:rPr lang="el-GR" dirty="0"/>
              <a:t>ιών</a:t>
            </a:r>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18</a:t>
            </a:fld>
            <a:endParaRPr lang="en-US"/>
          </a:p>
        </p:txBody>
      </p:sp>
    </p:spTree>
    <p:extLst>
      <p:ext uri="{BB962C8B-B14F-4D97-AF65-F5344CB8AC3E}">
        <p14:creationId xmlns:p14="http://schemas.microsoft.com/office/powerpoint/2010/main" val="2436673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a:extLst>
              <a:ext uri="{FF2B5EF4-FFF2-40B4-BE49-F238E27FC236}">
                <a16:creationId xmlns:a16="http://schemas.microsoft.com/office/drawing/2014/main" id="{40CA2D6E-2DCB-EE4F-B9CB-0B4C10D350C4}"/>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24A03A0D-032D-AE4A-AED5-05C35DC849B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6434" name="Rectangle 2">
            <a:extLst>
              <a:ext uri="{FF2B5EF4-FFF2-40B4-BE49-F238E27FC236}">
                <a16:creationId xmlns:a16="http://schemas.microsoft.com/office/drawing/2014/main" id="{19CD9D1E-1F57-7D42-8EA5-174F5B58A015}"/>
              </a:ext>
            </a:extLst>
          </p:cNvPr>
          <p:cNvSpPr>
            <a:spLocks noGrp="1" noRot="1" noChangeAspect="1" noChangeArrowheads="1" noTextEdit="1"/>
          </p:cNvSpPr>
          <p:nvPr>
            <p:ph type="sldImg"/>
          </p:nvPr>
        </p:nvSpPr>
        <p:spPr>
          <a:solidFill>
            <a:srgbClr val="FFFFFF"/>
          </a:solidFill>
          <a:ln/>
        </p:spPr>
      </p:sp>
      <p:sp>
        <p:nvSpPr>
          <p:cNvPr id="146435" name="Rectangle 3">
            <a:extLst>
              <a:ext uri="{FF2B5EF4-FFF2-40B4-BE49-F238E27FC236}">
                <a16:creationId xmlns:a16="http://schemas.microsoft.com/office/drawing/2014/main" id="{527C085D-EF07-6440-929E-DF4C45D82D0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quasi-species</a:t>
            </a:r>
            <a:r>
              <a:rPr lang="el-GR" altLang="en-US" dirty="0"/>
              <a:t>, </a:t>
            </a:r>
            <a:r>
              <a:rPr lang="en-US" altLang="en-US" dirty="0"/>
              <a:t>bottlenecks</a:t>
            </a:r>
            <a:r>
              <a:rPr lang="el-GR" altLang="en-US" dirty="0"/>
              <a:t>, πολλές μεταλλάξεις οδηγούν σε αδιέξοδο εξελικτικά.</a:t>
            </a:r>
          </a:p>
        </p:txBody>
      </p:sp>
    </p:spTree>
    <p:extLst>
      <p:ext uri="{BB962C8B-B14F-4D97-AF65-F5344CB8AC3E}">
        <p14:creationId xmlns:p14="http://schemas.microsoft.com/office/powerpoint/2010/main" val="2737316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800"/>
              </a:spcAft>
            </a:pPr>
            <a:r>
              <a:rPr lang="el-GR" sz="1200" dirty="0">
                <a:latin typeface="Arial" panose="020B0604020202020204" pitchFamily="34" charset="0"/>
                <a:cs typeface="Arial" panose="020B0604020202020204" pitchFamily="34" charset="0"/>
              </a:rPr>
              <a:t>Ευρεία η κυκλοφορία των </a:t>
            </a:r>
            <a:r>
              <a:rPr lang="en-US" sz="1200" dirty="0" err="1">
                <a:latin typeface="Arial" panose="020B0604020202020204" pitchFamily="34" charset="0"/>
                <a:cs typeface="Arial" panose="020B0604020202020204" pitchFamily="34" charset="0"/>
              </a:rPr>
              <a:t>CoVs</a:t>
            </a:r>
            <a:r>
              <a:rPr lang="el-GR"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a:t>
            </a:r>
            <a:r>
              <a:rPr lang="el-GR" sz="1200" dirty="0" err="1">
                <a:latin typeface="Arial" panose="020B0604020202020204" pitchFamily="34" charset="0"/>
                <a:cs typeface="Arial" panose="020B0604020202020204" pitchFamily="34" charset="0"/>
              </a:rPr>
              <a:t>εταπηδούν</a:t>
            </a:r>
            <a:r>
              <a:rPr lang="el-GR" sz="1200" dirty="0">
                <a:latin typeface="Arial" panose="020B0604020202020204" pitchFamily="34" charset="0"/>
                <a:cs typeface="Arial" panose="020B0604020202020204" pitchFamily="34" charset="0"/>
              </a:rPr>
              <a:t> από νυχτερίδες και πουλιά (δεξαμενές του ιού) σε άλλα ζώα και στον άνθρωπο </a:t>
            </a:r>
            <a:endParaRPr lang="el-GR" b="0" dirty="0"/>
          </a:p>
          <a:p>
            <a:r>
              <a:rPr lang="el-GR" b="0" dirty="0"/>
              <a:t>Χρειάζεται πρόληψη, δηλ. επιτήρηση/έρευνα στους ιούς που υπάρχουν σε ζώα και που θα μπορούσαν να μολύνουν ανθρώπους ώστε να είμαστε έτοιμοι για πανδημίες</a:t>
            </a:r>
            <a:endParaRPr lang="en-US" b="0" dirty="0"/>
          </a:p>
        </p:txBody>
      </p:sp>
      <p:sp>
        <p:nvSpPr>
          <p:cNvPr id="4" name="Slide Number Placeholder 3"/>
          <p:cNvSpPr>
            <a:spLocks noGrp="1"/>
          </p:cNvSpPr>
          <p:nvPr>
            <p:ph type="sldNum" sz="quarter" idx="5"/>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6881143C-AC7D-F84A-B1D5-C7D806723F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13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laboratory strains of mice could not be infected by SARS-CoV-2 (refs. 6,13); indeed, mice could become susceptible through expression of hACE2 via a transgene</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viral vector, or under regulation of the mouse ACE2 promoter</a:t>
            </a:r>
            <a:r>
              <a:rPr lang="el-GR"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support of this, B.1.1.529 RBD binds to mouse ACE2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21</a:t>
            </a:fld>
            <a:endParaRPr lang="en-US"/>
          </a:p>
        </p:txBody>
      </p:sp>
    </p:spTree>
    <p:extLst>
      <p:ext uri="{BB962C8B-B14F-4D97-AF65-F5344CB8AC3E}">
        <p14:creationId xmlns:p14="http://schemas.microsoft.com/office/powerpoint/2010/main" val="626231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novel coronavirus isolated from bats in China is unusual because the genome contains a gene from a virus in a completely different family, the </a:t>
            </a:r>
            <a:r>
              <a:rPr lang="en-US" sz="1200" i="1" kern="1200" dirty="0">
                <a:solidFill>
                  <a:schemeClr val="tx1"/>
                </a:solidFill>
                <a:effectLst/>
                <a:latin typeface="+mn-lt"/>
                <a:ea typeface="+mn-ea"/>
                <a:cs typeface="+mn-cs"/>
              </a:rPr>
              <a:t>Reoviridae</a:t>
            </a:r>
            <a:r>
              <a:rPr lang="en-US" sz="1200" kern="1200" dirty="0">
                <a:solidFill>
                  <a:schemeClr val="tx1"/>
                </a:solidFill>
                <a:effectLst/>
                <a:latin typeface="+mn-lt"/>
                <a:ea typeface="+mn-ea"/>
                <a:cs typeface="+mn-cs"/>
              </a:rPr>
              <a:t>). The finding suggests that recombination occurred between a (+) strand RNA virus and a virus with a segmented, double-stranded RNA genome. </a:t>
            </a:r>
            <a:endParaRPr lang="en-US" dirty="0">
              <a:effectLst/>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C6F804-7F05-A64F-B06D-EE4532C9C5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066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23</a:t>
            </a:fld>
            <a:endParaRPr lang="en-US"/>
          </a:p>
        </p:txBody>
      </p:sp>
    </p:spTree>
    <p:extLst>
      <p:ext uri="{BB962C8B-B14F-4D97-AF65-F5344CB8AC3E}">
        <p14:creationId xmlns:p14="http://schemas.microsoft.com/office/powerpoint/2010/main" val="3362456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3 και 4 μολύνσεις, αν </a:t>
            </a:r>
            <a:r>
              <a:rPr lang="el-GR"/>
              <a:t>είναι ήπιες ΟΚ</a:t>
            </a:r>
            <a:endParaRPr lang="en-GR"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C6F804-7F05-A64F-B06D-EE4532C9C5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213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CB60F96-F96C-8246-9BEA-A1125E77B7B3}"/>
              </a:ext>
            </a:extLst>
          </p:cNvPr>
          <p:cNvSpPr>
            <a:spLocks noGrp="1" noRot="1" noChangeAspect="1" noChangeArrowheads="1" noTextEdit="1"/>
          </p:cNvSpPr>
          <p:nvPr>
            <p:ph type="sldImg"/>
          </p:nvPr>
        </p:nvSpPr>
        <p:spPr>
          <a:xfrm>
            <a:off x="381000" y="685800"/>
            <a:ext cx="6096000" cy="3429000"/>
          </a:xfrm>
          <a:ln/>
        </p:spPr>
      </p:sp>
      <p:sp>
        <p:nvSpPr>
          <p:cNvPr id="18434" name="Notes Placeholder 2">
            <a:extLst>
              <a:ext uri="{FF2B5EF4-FFF2-40B4-BE49-F238E27FC236}">
                <a16:creationId xmlns:a16="http://schemas.microsoft.com/office/drawing/2014/main" id="{E96A9DAA-734D-1441-998A-E6325F76F1BD}"/>
              </a:ext>
            </a:extLst>
          </p:cNvPr>
          <p:cNvSpPr>
            <a:spLocks noGrp="1" noChangeArrowheads="1"/>
          </p:cNvSpPr>
          <p:nvPr>
            <p:ph type="body" idx="1"/>
          </p:nvPr>
        </p:nvSpPr>
        <p:spPr>
          <a:noFill/>
        </p:spPr>
        <p:txBody>
          <a:bodyPr/>
          <a:lstStyle/>
          <a:p>
            <a:endParaRPr lang="en-US" altLang="en-US"/>
          </a:p>
        </p:txBody>
      </p:sp>
      <p:sp>
        <p:nvSpPr>
          <p:cNvPr id="18435" name="Slide Number Placeholder 3">
            <a:extLst>
              <a:ext uri="{FF2B5EF4-FFF2-40B4-BE49-F238E27FC236}">
                <a16:creationId xmlns:a16="http://schemas.microsoft.com/office/drawing/2014/main" id="{440E0409-67E4-E242-9EB7-D3269D0FEA66}"/>
              </a:ext>
            </a:extLst>
          </p:cNvPr>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EB74BC5-DBC4-6646-B4A2-34767D77BFB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25</a:t>
            </a:fld>
            <a:endParaRPr lang="en-US"/>
          </a:p>
        </p:txBody>
      </p:sp>
    </p:spTree>
    <p:extLst>
      <p:ext uri="{BB962C8B-B14F-4D97-AF65-F5344CB8AC3E}">
        <p14:creationId xmlns:p14="http://schemas.microsoft.com/office/powerpoint/2010/main" val="174649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26</a:t>
            </a:fld>
            <a:endParaRPr lang="en-US"/>
          </a:p>
        </p:txBody>
      </p:sp>
    </p:spTree>
    <p:extLst>
      <p:ext uri="{BB962C8B-B14F-4D97-AF65-F5344CB8AC3E}">
        <p14:creationId xmlns:p14="http://schemas.microsoft.com/office/powerpoint/2010/main" val="426159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Δύναμη μικροβίων και επιδημικών, ειδικά ιών, αλλά </a:t>
            </a:r>
            <a:r>
              <a:rPr lang="el-GR"/>
              <a:t>συν-εξελισσόμαστε μαζί</a:t>
            </a:r>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4</a:t>
            </a:fld>
            <a:endParaRPr lang="en-US"/>
          </a:p>
        </p:txBody>
      </p:sp>
    </p:spTree>
    <p:extLst>
      <p:ext uri="{BB962C8B-B14F-4D97-AF65-F5344CB8AC3E}">
        <p14:creationId xmlns:p14="http://schemas.microsoft.com/office/powerpoint/2010/main" val="332782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C6F804-7F05-A64F-B06D-EE4532C9C5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03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6</a:t>
            </a:fld>
            <a:endParaRPr lang="en-US"/>
          </a:p>
        </p:txBody>
      </p:sp>
    </p:spTree>
    <p:extLst>
      <p:ext uri="{BB962C8B-B14F-4D97-AF65-F5344CB8AC3E}">
        <p14:creationId xmlns:p14="http://schemas.microsoft.com/office/powerpoint/2010/main" val="133064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D614G</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err="1">
                <a:solidFill>
                  <a:schemeClr val="tx1"/>
                </a:solidFill>
                <a:effectLst/>
                <a:latin typeface="Arial" panose="020B0604020202020204" pitchFamily="34" charset="0"/>
                <a:ea typeface="+mn-ea"/>
                <a:cs typeface="Arial" panose="020B0604020202020204" pitchFamily="34" charset="0"/>
              </a:rPr>
              <a:t>ασπαρτικό</a:t>
            </a:r>
            <a:r>
              <a:rPr lang="el-GR" sz="1200" kern="1200" dirty="0">
                <a:solidFill>
                  <a:schemeClr val="tx1"/>
                </a:solidFill>
                <a:effectLst/>
                <a:latin typeface="Arial" panose="020B0604020202020204" pitchFamily="34" charset="0"/>
                <a:ea typeface="+mn-ea"/>
                <a:cs typeface="Arial" panose="020B0604020202020204" pitchFamily="34" charset="0"/>
              </a:rPr>
              <a:t> οξύ=&gt;</a:t>
            </a:r>
            <a:r>
              <a:rPr lang="el-GR" sz="1200" kern="1200" dirty="0" err="1">
                <a:solidFill>
                  <a:schemeClr val="tx1"/>
                </a:solidFill>
                <a:effectLst/>
                <a:latin typeface="Arial" panose="020B0604020202020204" pitchFamily="34" charset="0"/>
                <a:ea typeface="+mn-ea"/>
                <a:cs typeface="Arial" panose="020B0604020202020204" pitchFamily="34" charset="0"/>
              </a:rPr>
              <a:t>γλυκίνη</a:t>
            </a:r>
            <a:r>
              <a:rPr lang="el-GR" sz="1200" kern="1200" dirty="0">
                <a:solidFill>
                  <a:schemeClr val="tx1"/>
                </a:solidFill>
                <a:effectLst/>
                <a:latin typeface="Arial" panose="020B0604020202020204" pitchFamily="34" charset="0"/>
                <a:ea typeface="+mn-ea"/>
                <a:cs typeface="Arial" panose="020B0604020202020204" pitchFamily="34" charset="0"/>
              </a:rPr>
              <a:t>), </a:t>
            </a:r>
            <a:r>
              <a:rPr lang="el-GR" sz="1200" kern="1200" dirty="0">
                <a:solidFill>
                  <a:schemeClr val="tx1"/>
                </a:solidFill>
                <a:effectLst/>
                <a:latin typeface="+mn-lt"/>
                <a:ea typeface="+mn-ea"/>
                <a:cs typeface="+mn-cs"/>
              </a:rPr>
              <a:t>Ν501Υ (</a:t>
            </a:r>
            <a:r>
              <a:rPr lang="el-GR" sz="1200" kern="1200" dirty="0" err="1">
                <a:solidFill>
                  <a:schemeClr val="tx1"/>
                </a:solidFill>
                <a:effectLst/>
                <a:latin typeface="+mn-lt"/>
                <a:ea typeface="+mn-ea"/>
                <a:cs typeface="+mn-cs"/>
              </a:rPr>
              <a:t>ασπαραγ</a:t>
            </a:r>
            <a:r>
              <a:rPr lang="en-US" sz="1200" kern="1200" dirty="0" err="1">
                <a:solidFill>
                  <a:schemeClr val="tx1"/>
                </a:solidFill>
                <a:effectLst/>
                <a:latin typeface="+mn-lt"/>
                <a:ea typeface="+mn-ea"/>
                <a:cs typeface="+mn-cs"/>
              </a:rPr>
              <a:t>ί</a:t>
            </a:r>
            <a:r>
              <a:rPr lang="el-GR" sz="1200" kern="1200" dirty="0" err="1">
                <a:solidFill>
                  <a:schemeClr val="tx1"/>
                </a:solidFill>
                <a:effectLst/>
                <a:latin typeface="+mn-lt"/>
                <a:ea typeface="+mn-ea"/>
                <a:cs typeface="+mn-cs"/>
              </a:rPr>
              <a:t>νη</a:t>
            </a:r>
            <a:r>
              <a:rPr lang="el-GR" sz="1200" kern="1200" dirty="0">
                <a:solidFill>
                  <a:schemeClr val="tx1"/>
                </a:solidFill>
                <a:effectLst/>
                <a:latin typeface="+mn-lt"/>
                <a:ea typeface="+mn-ea"/>
                <a:cs typeface="+mn-cs"/>
              </a:rPr>
              <a:t> =&gt; </a:t>
            </a:r>
            <a:r>
              <a:rPr lang="el-GR" sz="1200" kern="1200" dirty="0" err="1">
                <a:solidFill>
                  <a:schemeClr val="tx1"/>
                </a:solidFill>
                <a:effectLst/>
                <a:latin typeface="+mn-lt"/>
                <a:ea typeface="+mn-ea"/>
                <a:cs typeface="+mn-cs"/>
              </a:rPr>
              <a:t>τυροσίνη</a:t>
            </a:r>
            <a:r>
              <a:rPr lang="el-GR" sz="1200" kern="1200" dirty="0">
                <a:solidFill>
                  <a:schemeClr val="tx1"/>
                </a:solidFill>
                <a:effectLst/>
                <a:latin typeface="+mn-lt"/>
                <a:ea typeface="+mn-ea"/>
                <a:cs typeface="+mn-cs"/>
              </a:rPr>
              <a:t>), </a:t>
            </a:r>
            <a:r>
              <a:rPr lang="en-US" sz="1200" kern="1200" dirty="0">
                <a:solidFill>
                  <a:schemeClr val="tx1"/>
                </a:solidFill>
                <a:effectLst/>
                <a:latin typeface="Arial" panose="020B0604020202020204" pitchFamily="34" charset="0"/>
                <a:ea typeface="+mn-ea"/>
                <a:cs typeface="Arial" panose="020B0604020202020204" pitchFamily="34" charset="0"/>
              </a:rPr>
              <a:t>K417N (</a:t>
            </a:r>
            <a:r>
              <a:rPr lang="el-GR" sz="1200" kern="1200" dirty="0" err="1">
                <a:solidFill>
                  <a:schemeClr val="tx1"/>
                </a:solidFill>
                <a:effectLst/>
                <a:latin typeface="Arial" panose="020B0604020202020204" pitchFamily="34" charset="0"/>
                <a:ea typeface="+mn-ea"/>
                <a:cs typeface="Arial" panose="020B0604020202020204" pitchFamily="34" charset="0"/>
              </a:rPr>
              <a:t>Λυσίνη</a:t>
            </a:r>
            <a:r>
              <a:rPr lang="el-GR" sz="1200" kern="1200" dirty="0">
                <a:solidFill>
                  <a:schemeClr val="tx1"/>
                </a:solidFill>
                <a:effectLst/>
                <a:latin typeface="Arial" panose="020B0604020202020204" pitchFamily="34" charset="0"/>
                <a:ea typeface="+mn-ea"/>
                <a:cs typeface="Arial" panose="020B0604020202020204" pitchFamily="34" charset="0"/>
              </a:rPr>
              <a:t> =&gt; </a:t>
            </a:r>
            <a:r>
              <a:rPr lang="el-GR" sz="1200" kern="1200" dirty="0" err="1">
                <a:solidFill>
                  <a:schemeClr val="tx1"/>
                </a:solidFill>
                <a:effectLst/>
                <a:latin typeface="+mn-lt"/>
                <a:ea typeface="+mn-ea"/>
                <a:cs typeface="+mn-cs"/>
              </a:rPr>
              <a:t>ασπαραγ</a:t>
            </a:r>
            <a:r>
              <a:rPr lang="en-US" sz="1200" kern="1200" dirty="0" err="1">
                <a:solidFill>
                  <a:schemeClr val="tx1"/>
                </a:solidFill>
                <a:effectLst/>
                <a:latin typeface="+mn-lt"/>
                <a:ea typeface="+mn-ea"/>
                <a:cs typeface="+mn-cs"/>
              </a:rPr>
              <a:t>ί</a:t>
            </a:r>
            <a:r>
              <a:rPr lang="el-GR" sz="1200" kern="1200" dirty="0" err="1">
                <a:solidFill>
                  <a:schemeClr val="tx1"/>
                </a:solidFill>
                <a:effectLst/>
                <a:latin typeface="+mn-lt"/>
                <a:ea typeface="+mn-ea"/>
                <a:cs typeface="+mn-cs"/>
              </a:rPr>
              <a:t>νη</a:t>
            </a:r>
            <a:r>
              <a:rPr lang="el-GR" sz="1200" kern="1200" dirty="0">
                <a:solidFill>
                  <a:schemeClr val="tx1"/>
                </a:solidFill>
                <a:effectLst/>
                <a:latin typeface="+mn-lt"/>
                <a:ea typeface="+mn-ea"/>
                <a:cs typeface="+mn-cs"/>
              </a:rPr>
              <a:t>)</a:t>
            </a:r>
            <a:r>
              <a:rPr lang="en-US" sz="1200" kern="120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rgbClr val="0070C0"/>
                </a:solidFill>
                <a:effectLst/>
                <a:latin typeface="Arial" panose="020B0604020202020204" pitchFamily="34" charset="0"/>
                <a:ea typeface="+mn-ea"/>
                <a:cs typeface="Arial" panose="020B0604020202020204" pitchFamily="34" charset="0"/>
              </a:rPr>
              <a:t>P681H, P681R (</a:t>
            </a:r>
            <a:r>
              <a:rPr lang="el-GR" sz="1200" kern="1200" dirty="0" err="1">
                <a:solidFill>
                  <a:srgbClr val="0070C0"/>
                </a:solidFill>
                <a:effectLst/>
                <a:latin typeface="Arial" panose="020B0604020202020204" pitchFamily="34" charset="0"/>
                <a:ea typeface="+mn-ea"/>
                <a:cs typeface="Arial" panose="020B0604020202020204" pitchFamily="34" charset="0"/>
              </a:rPr>
              <a:t>προλίνη</a:t>
            </a:r>
            <a:r>
              <a:rPr lang="el-GR" sz="1200" kern="1200" dirty="0">
                <a:solidFill>
                  <a:srgbClr val="0070C0"/>
                </a:solidFill>
                <a:effectLst/>
                <a:latin typeface="Arial" panose="020B0604020202020204" pitchFamily="34" charset="0"/>
                <a:ea typeface="+mn-ea"/>
                <a:cs typeface="Arial" panose="020B0604020202020204" pitchFamily="34" charset="0"/>
              </a:rPr>
              <a:t>-&gt;</a:t>
            </a:r>
            <a:r>
              <a:rPr lang="el-GR" sz="1200" kern="1200" dirty="0" err="1">
                <a:solidFill>
                  <a:srgbClr val="0070C0"/>
                </a:solidFill>
                <a:effectLst/>
                <a:latin typeface="Arial" panose="020B0604020202020204" pitchFamily="34" charset="0"/>
                <a:ea typeface="+mn-ea"/>
                <a:cs typeface="Arial" panose="020B0604020202020204" pitchFamily="34" charset="0"/>
              </a:rPr>
              <a:t>αργινίνη</a:t>
            </a:r>
            <a:r>
              <a:rPr lang="el-GR" sz="1200" kern="1200" dirty="0">
                <a:solidFill>
                  <a:srgbClr val="0070C0"/>
                </a:solidFill>
                <a:effectLst/>
                <a:latin typeface="Arial" panose="020B0604020202020204" pitchFamily="34" charset="0"/>
                <a:ea typeface="+mn-ea"/>
                <a:cs typeface="Arial" panose="020B0604020202020204" pitchFamily="34" charset="0"/>
              </a:rPr>
              <a:t>) στη Δ</a:t>
            </a: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rgbClr val="0070C0"/>
                </a:solidFill>
                <a:effectLst/>
                <a:latin typeface="Arial" panose="020B0604020202020204" pitchFamily="34" charset="0"/>
                <a:ea typeface="+mn-ea"/>
                <a:cs typeface="Arial" panose="020B0604020202020204" pitchFamily="34" charset="0"/>
              </a:rPr>
              <a:t>&gt;30 αλλαγές στην ακίδα της Ο</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C6F804-7F05-A64F-B06D-EE4532C9C5C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06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suboptimal S1/S2 cleavage and inability to use TMPRSS2, syncytium formation by the Omicron spike was substantially impaired compared with the Delta spike </a:t>
            </a:r>
            <a:r>
              <a:rPr lang="el-G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Mend et al. Nature).</a:t>
            </a:r>
            <a:endParaRPr lang="en-US" dirty="0"/>
          </a:p>
          <a:p>
            <a:endParaRPr lang="en-G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3EB676-D27B-8E4D-8D15-C3BB26018EA4}" type="slidenum">
              <a:rPr kumimoji="0" lang="en-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10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Omicron is a family of variants which includes BA.1, BA 1.1, BA.2, and others. Although they share many mutations, BA.2 is quite distinct from BA.1 with 8 unique mutations. Here is the mutation map of these 2 Omicron variants. BA1.l, which was a major part of the US Omicron initial wave, and other countries, only differs from BA.1 by 1 spike mutation (R346K).</a:t>
            </a:r>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10</a:t>
            </a:fld>
            <a:endParaRPr lang="en-US"/>
          </a:p>
        </p:txBody>
      </p:sp>
    </p:spTree>
    <p:extLst>
      <p:ext uri="{BB962C8B-B14F-4D97-AF65-F5344CB8AC3E}">
        <p14:creationId xmlns:p14="http://schemas.microsoft.com/office/powerpoint/2010/main" val="182276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the past month, many countries in Western Europe have been going through a significant 2nd Omicron wave that is attributable to the BA.2 variant, some accompanied by a substantial rise in hospitalizations and deaths. The pattern varies by country, with some like Denmark, Netherlands and Austria having pronounced surges with BA.2 superimposed on BA.1, while others were more discrete.</a:t>
            </a:r>
            <a:endParaRPr lang="en-GR" dirty="0"/>
          </a:p>
        </p:txBody>
      </p:sp>
      <p:sp>
        <p:nvSpPr>
          <p:cNvPr id="4" name="Slide Number Placeholder 3"/>
          <p:cNvSpPr>
            <a:spLocks noGrp="1"/>
          </p:cNvSpPr>
          <p:nvPr>
            <p:ph type="sldNum" sz="quarter" idx="5"/>
          </p:nvPr>
        </p:nvSpPr>
        <p:spPr/>
        <p:txBody>
          <a:bodyPr/>
          <a:lstStyle/>
          <a:p>
            <a:fld id="{73C6F804-7F05-A64F-B06D-EE4532C9C5CB}" type="slidenum">
              <a:rPr lang="en-US" smtClean="0"/>
              <a:pPr/>
              <a:t>12</a:t>
            </a:fld>
            <a:endParaRPr lang="en-US"/>
          </a:p>
        </p:txBody>
      </p:sp>
    </p:spTree>
    <p:extLst>
      <p:ext uri="{BB962C8B-B14F-4D97-AF65-F5344CB8AC3E}">
        <p14:creationId xmlns:p14="http://schemas.microsoft.com/office/powerpoint/2010/main" val="4217650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6" indent="0" algn="ctr">
              <a:buNone/>
              <a:defRPr sz="1500"/>
            </a:lvl2pPr>
            <a:lvl3pPr marL="685793" indent="0" algn="ctr">
              <a:buNone/>
              <a:defRPr sz="1350"/>
            </a:lvl3pPr>
            <a:lvl4pPr marL="1028690" indent="0" algn="ctr">
              <a:buNone/>
              <a:defRPr sz="1200"/>
            </a:lvl4pPr>
            <a:lvl5pPr marL="1371587" indent="0" algn="ctr">
              <a:buNone/>
              <a:defRPr sz="1200"/>
            </a:lvl5pPr>
            <a:lvl6pPr marL="1714483" indent="0" algn="ctr">
              <a:buNone/>
              <a:defRPr sz="1200"/>
            </a:lvl6pPr>
            <a:lvl7pPr marL="2057379" indent="0" algn="ctr">
              <a:buNone/>
              <a:defRPr sz="1200"/>
            </a:lvl7pPr>
            <a:lvl8pPr marL="2400276" indent="0" algn="ctr">
              <a:buNone/>
              <a:defRPr sz="1200"/>
            </a:lvl8pPr>
            <a:lvl9pPr marL="2743173"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ED93A4-A06A-F446-9C41-60A31946F440}" type="datetimeFigureOut">
              <a:rPr lang="en-US" smtClean="0"/>
              <a:pPr/>
              <a:t>4/15/22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278686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93A4-A06A-F446-9C41-60A31946F440}" type="datetimeFigureOut">
              <a:rPr lang="en-US" smtClean="0"/>
              <a:pPr/>
              <a:t>4/15/22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1133027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93A4-A06A-F446-9C41-60A31946F440}" type="datetimeFigureOut">
              <a:rPr lang="en-US" smtClean="0"/>
              <a:pPr/>
              <a:t>4/15/22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1934334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8E31506-3884-1043-8246-52FF384C52DC}" type="slidenum">
              <a:rPr lang="en-US" altLang="en-US" smtClean="0"/>
              <a:pPr/>
              <a:t>‹#›</a:t>
            </a:fld>
            <a:endParaRPr lang="en-US" altLang="en-US"/>
          </a:p>
        </p:txBody>
      </p:sp>
    </p:spTree>
    <p:extLst>
      <p:ext uri="{BB962C8B-B14F-4D97-AF65-F5344CB8AC3E}">
        <p14:creationId xmlns:p14="http://schemas.microsoft.com/office/powerpoint/2010/main" val="2742915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0E486E4-7A90-3044-843D-FAB65F7CEFC0}" type="slidenum">
              <a:rPr lang="en-US" altLang="en-US" smtClean="0"/>
              <a:pPr/>
              <a:t>‹#›</a:t>
            </a:fld>
            <a:endParaRPr lang="en-US" altLang="en-US"/>
          </a:p>
        </p:txBody>
      </p:sp>
    </p:spTree>
    <p:extLst>
      <p:ext uri="{BB962C8B-B14F-4D97-AF65-F5344CB8AC3E}">
        <p14:creationId xmlns:p14="http://schemas.microsoft.com/office/powerpoint/2010/main" val="767371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6656E864-0B77-8044-9AD1-B4BFF2B11B5E}" type="slidenum">
              <a:rPr lang="en-US" altLang="en-US" smtClean="0"/>
              <a:pPr/>
              <a:t>‹#›</a:t>
            </a:fld>
            <a:endParaRPr lang="en-US" altLang="en-US"/>
          </a:p>
        </p:txBody>
      </p:sp>
    </p:spTree>
    <p:extLst>
      <p:ext uri="{BB962C8B-B14F-4D97-AF65-F5344CB8AC3E}">
        <p14:creationId xmlns:p14="http://schemas.microsoft.com/office/powerpoint/2010/main" val="708948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F8467FB-EEC9-5149-B5DE-90B0CB2E774A}" type="slidenum">
              <a:rPr lang="en-US" altLang="en-US" smtClean="0"/>
              <a:pPr/>
              <a:t>‹#›</a:t>
            </a:fld>
            <a:endParaRPr lang="en-US" altLang="en-US"/>
          </a:p>
        </p:txBody>
      </p:sp>
    </p:spTree>
    <p:extLst>
      <p:ext uri="{BB962C8B-B14F-4D97-AF65-F5344CB8AC3E}">
        <p14:creationId xmlns:p14="http://schemas.microsoft.com/office/powerpoint/2010/main" val="2591368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61F15F86-A5A0-1F4D-BF1C-B5D858003053}" type="slidenum">
              <a:rPr lang="en-US" altLang="en-US" smtClean="0"/>
              <a:pPr/>
              <a:t>‹#›</a:t>
            </a:fld>
            <a:endParaRPr lang="en-US" altLang="en-US"/>
          </a:p>
        </p:txBody>
      </p:sp>
    </p:spTree>
    <p:extLst>
      <p:ext uri="{BB962C8B-B14F-4D97-AF65-F5344CB8AC3E}">
        <p14:creationId xmlns:p14="http://schemas.microsoft.com/office/powerpoint/2010/main" val="3154175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4A3C9B13-F411-924D-A8BC-78494D825471}" type="slidenum">
              <a:rPr lang="en-US" altLang="en-US" smtClean="0"/>
              <a:pPr/>
              <a:t>‹#›</a:t>
            </a:fld>
            <a:endParaRPr lang="en-US" altLang="en-US"/>
          </a:p>
        </p:txBody>
      </p:sp>
    </p:spTree>
    <p:extLst>
      <p:ext uri="{BB962C8B-B14F-4D97-AF65-F5344CB8AC3E}">
        <p14:creationId xmlns:p14="http://schemas.microsoft.com/office/powerpoint/2010/main" val="19698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31FFACF3-10D6-4241-84F7-698CADB5337A}" type="slidenum">
              <a:rPr lang="en-US" altLang="en-US" smtClean="0"/>
              <a:pPr/>
              <a:t>‹#›</a:t>
            </a:fld>
            <a:endParaRPr lang="en-US" altLang="en-US"/>
          </a:p>
        </p:txBody>
      </p:sp>
    </p:spTree>
    <p:extLst>
      <p:ext uri="{BB962C8B-B14F-4D97-AF65-F5344CB8AC3E}">
        <p14:creationId xmlns:p14="http://schemas.microsoft.com/office/powerpoint/2010/main" val="689982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CC7F5F9E-CB93-404C-881F-B277C5044871}" type="slidenum">
              <a:rPr lang="en-US" altLang="en-US" smtClean="0"/>
              <a:pPr/>
              <a:t>‹#›</a:t>
            </a:fld>
            <a:endParaRPr lang="en-US" altLang="en-US"/>
          </a:p>
        </p:txBody>
      </p:sp>
    </p:spTree>
    <p:extLst>
      <p:ext uri="{BB962C8B-B14F-4D97-AF65-F5344CB8AC3E}">
        <p14:creationId xmlns:p14="http://schemas.microsoft.com/office/powerpoint/2010/main" val="306078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ED93A4-A06A-F446-9C41-60A31946F440}" type="datetimeFigureOut">
              <a:rPr lang="en-US" smtClean="0"/>
              <a:pPr/>
              <a:t>4/15/22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798072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0740941F-1DA2-D74D-B014-7DC9C35075E6}" type="slidenum">
              <a:rPr lang="en-US" altLang="en-US" smtClean="0"/>
              <a:pPr/>
              <a:t>‹#›</a:t>
            </a:fld>
            <a:endParaRPr lang="en-US" altLang="en-US"/>
          </a:p>
        </p:txBody>
      </p:sp>
    </p:spTree>
    <p:extLst>
      <p:ext uri="{BB962C8B-B14F-4D97-AF65-F5344CB8AC3E}">
        <p14:creationId xmlns:p14="http://schemas.microsoft.com/office/powerpoint/2010/main" val="1332471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7D87C126-60AD-9544-B57D-595D1B274D57}" type="slidenum">
              <a:rPr lang="en-US" altLang="en-US" smtClean="0"/>
              <a:pPr/>
              <a:t>‹#›</a:t>
            </a:fld>
            <a:endParaRPr lang="en-US" altLang="en-US"/>
          </a:p>
        </p:txBody>
      </p:sp>
    </p:spTree>
    <p:extLst>
      <p:ext uri="{BB962C8B-B14F-4D97-AF65-F5344CB8AC3E}">
        <p14:creationId xmlns:p14="http://schemas.microsoft.com/office/powerpoint/2010/main" val="1580847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FE6FB974-189A-3041-BA0B-8757EDF84296}" type="slidenum">
              <a:rPr lang="en-US" altLang="en-US" smtClean="0"/>
              <a:pPr/>
              <a:t>‹#›</a:t>
            </a:fld>
            <a:endParaRPr lang="en-US" altLang="en-US"/>
          </a:p>
        </p:txBody>
      </p:sp>
    </p:spTree>
    <p:extLst>
      <p:ext uri="{BB962C8B-B14F-4D97-AF65-F5344CB8AC3E}">
        <p14:creationId xmlns:p14="http://schemas.microsoft.com/office/powerpoint/2010/main" val="3197638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 y="114300"/>
            <a:ext cx="9037638" cy="408385"/>
          </a:xfrm>
        </p:spPr>
        <p:txBody>
          <a:bodyPr/>
          <a:lstStyle/>
          <a:p>
            <a:r>
              <a:rPr lang="en-US"/>
              <a:t>Click to edit Master title style</a:t>
            </a:r>
            <a:endParaRPr lang="el-GR"/>
          </a:p>
        </p:txBody>
      </p:sp>
      <p:sp>
        <p:nvSpPr>
          <p:cNvPr id="3" name="Text Placeholder 2"/>
          <p:cNvSpPr>
            <a:spLocks noGrp="1"/>
          </p:cNvSpPr>
          <p:nvPr>
            <p:ph type="body" sz="half" idx="1"/>
          </p:nvPr>
        </p:nvSpPr>
        <p:spPr>
          <a:xfrm>
            <a:off x="304800" y="1857375"/>
            <a:ext cx="4267200" cy="1884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724400" y="1857375"/>
            <a:ext cx="4267200" cy="1884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5C9FF61C-BCE5-A14E-B250-3E5F8DB688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D73A533-46FE-944D-83AF-28EC8AA67F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CD8E0EF-AAF2-FF48-BD04-7857ACBBB0A8}"/>
              </a:ext>
            </a:extLst>
          </p:cNvPr>
          <p:cNvSpPr>
            <a:spLocks noGrp="1" noChangeArrowheads="1"/>
          </p:cNvSpPr>
          <p:nvPr>
            <p:ph type="sldNum" sz="quarter" idx="12"/>
          </p:nvPr>
        </p:nvSpPr>
        <p:spPr>
          <a:ln/>
        </p:spPr>
        <p:txBody>
          <a:bodyPr/>
          <a:lstStyle>
            <a:lvl1pPr>
              <a:defRPr/>
            </a:lvl1pPr>
          </a:lstStyle>
          <a:p>
            <a:fld id="{BA98A7EB-A27E-2147-950C-413FC67DB602}" type="slidenum">
              <a:rPr lang="en-US" altLang="en-US"/>
              <a:pPr/>
              <a:t>‹#›</a:t>
            </a:fld>
            <a:endParaRPr lang="en-US" altLang="en-US"/>
          </a:p>
        </p:txBody>
      </p:sp>
    </p:spTree>
    <p:extLst>
      <p:ext uri="{BB962C8B-B14F-4D97-AF65-F5344CB8AC3E}">
        <p14:creationId xmlns:p14="http://schemas.microsoft.com/office/powerpoint/2010/main" val="4262911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F05F-95C7-BA44-92E4-0EFD74513DF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R"/>
          </a:p>
        </p:txBody>
      </p:sp>
      <p:sp>
        <p:nvSpPr>
          <p:cNvPr id="3" name="Subtitle 2">
            <a:extLst>
              <a:ext uri="{FF2B5EF4-FFF2-40B4-BE49-F238E27FC236}">
                <a16:creationId xmlns:a16="http://schemas.microsoft.com/office/drawing/2014/main" id="{3396E0AB-3021-D743-B912-0D8C5731D60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R"/>
          </a:p>
        </p:txBody>
      </p:sp>
      <p:sp>
        <p:nvSpPr>
          <p:cNvPr id="4" name="Date Placeholder 3">
            <a:extLst>
              <a:ext uri="{FF2B5EF4-FFF2-40B4-BE49-F238E27FC236}">
                <a16:creationId xmlns:a16="http://schemas.microsoft.com/office/drawing/2014/main" id="{1B0F423C-B8F9-C54F-87A4-E7C238DE2FCA}"/>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5" name="Footer Placeholder 4">
            <a:extLst>
              <a:ext uri="{FF2B5EF4-FFF2-40B4-BE49-F238E27FC236}">
                <a16:creationId xmlns:a16="http://schemas.microsoft.com/office/drawing/2014/main" id="{40A6D273-4B38-9845-B15C-16C16508A56B}"/>
              </a:ext>
            </a:extLst>
          </p:cNvPr>
          <p:cNvSpPr>
            <a:spLocks noGrp="1"/>
          </p:cNvSpPr>
          <p:nvPr>
            <p:ph type="ftr" sz="quarter" idx="11"/>
          </p:nvPr>
        </p:nvSpPr>
        <p:spPr/>
        <p:txBody>
          <a:bodyPr/>
          <a:lstStyle/>
          <a:p>
            <a:endParaRPr lang="en-GR">
              <a:solidFill>
                <a:prstClr val="black">
                  <a:tint val="75000"/>
                </a:prstClr>
              </a:solidFill>
            </a:endParaRPr>
          </a:p>
        </p:txBody>
      </p:sp>
      <p:sp>
        <p:nvSpPr>
          <p:cNvPr id="6" name="Slide Number Placeholder 5">
            <a:extLst>
              <a:ext uri="{FF2B5EF4-FFF2-40B4-BE49-F238E27FC236}">
                <a16:creationId xmlns:a16="http://schemas.microsoft.com/office/drawing/2014/main" id="{A45C1828-53A2-704D-915F-C2635C89E042}"/>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1657707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9950-9AEF-944F-9FA0-AD7D01FBD869}"/>
              </a:ext>
            </a:extLst>
          </p:cNvPr>
          <p:cNvSpPr>
            <a:spLocks noGrp="1"/>
          </p:cNvSpPr>
          <p:nvPr>
            <p:ph type="title"/>
          </p:nvPr>
        </p:nvSpPr>
        <p:spPr/>
        <p:txBody>
          <a:bodyPr/>
          <a:lstStyle/>
          <a:p>
            <a:r>
              <a:rPr lang="en-US"/>
              <a:t>Click to edit Master title style</a:t>
            </a:r>
            <a:endParaRPr lang="en-GR"/>
          </a:p>
        </p:txBody>
      </p:sp>
      <p:sp>
        <p:nvSpPr>
          <p:cNvPr id="3" name="Content Placeholder 2">
            <a:extLst>
              <a:ext uri="{FF2B5EF4-FFF2-40B4-BE49-F238E27FC236}">
                <a16:creationId xmlns:a16="http://schemas.microsoft.com/office/drawing/2014/main" id="{2486D954-A4F6-2A4D-A797-78A0126C6B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4" name="Date Placeholder 3">
            <a:extLst>
              <a:ext uri="{FF2B5EF4-FFF2-40B4-BE49-F238E27FC236}">
                <a16:creationId xmlns:a16="http://schemas.microsoft.com/office/drawing/2014/main" id="{DBC5BF37-33A0-6B4C-97CF-637CC2E39502}"/>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5" name="Footer Placeholder 4">
            <a:extLst>
              <a:ext uri="{FF2B5EF4-FFF2-40B4-BE49-F238E27FC236}">
                <a16:creationId xmlns:a16="http://schemas.microsoft.com/office/drawing/2014/main" id="{7BC6B83D-FCD8-B04B-8B3F-1346FF2650A3}"/>
              </a:ext>
            </a:extLst>
          </p:cNvPr>
          <p:cNvSpPr>
            <a:spLocks noGrp="1"/>
          </p:cNvSpPr>
          <p:nvPr>
            <p:ph type="ftr" sz="quarter" idx="11"/>
          </p:nvPr>
        </p:nvSpPr>
        <p:spPr/>
        <p:txBody>
          <a:bodyPr/>
          <a:lstStyle/>
          <a:p>
            <a:endParaRPr lang="en-GR">
              <a:solidFill>
                <a:prstClr val="black">
                  <a:tint val="75000"/>
                </a:prstClr>
              </a:solidFill>
            </a:endParaRPr>
          </a:p>
        </p:txBody>
      </p:sp>
      <p:sp>
        <p:nvSpPr>
          <p:cNvPr id="6" name="Slide Number Placeholder 5">
            <a:extLst>
              <a:ext uri="{FF2B5EF4-FFF2-40B4-BE49-F238E27FC236}">
                <a16:creationId xmlns:a16="http://schemas.microsoft.com/office/drawing/2014/main" id="{8E308AF5-9D0B-3F41-8BD6-3D15A8A0E131}"/>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601943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9BB0-4802-D84F-9382-64F6E321A0B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R"/>
          </a:p>
        </p:txBody>
      </p:sp>
      <p:sp>
        <p:nvSpPr>
          <p:cNvPr id="3" name="Text Placeholder 2">
            <a:extLst>
              <a:ext uri="{FF2B5EF4-FFF2-40B4-BE49-F238E27FC236}">
                <a16:creationId xmlns:a16="http://schemas.microsoft.com/office/drawing/2014/main" id="{831B023D-DE92-D048-8B22-C9E2F2E26DE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47C07A-717A-BD45-98F3-63DD1C064BB0}"/>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5" name="Footer Placeholder 4">
            <a:extLst>
              <a:ext uri="{FF2B5EF4-FFF2-40B4-BE49-F238E27FC236}">
                <a16:creationId xmlns:a16="http://schemas.microsoft.com/office/drawing/2014/main" id="{0EC6F9B4-A3EC-1041-91C4-C27557985419}"/>
              </a:ext>
            </a:extLst>
          </p:cNvPr>
          <p:cNvSpPr>
            <a:spLocks noGrp="1"/>
          </p:cNvSpPr>
          <p:nvPr>
            <p:ph type="ftr" sz="quarter" idx="11"/>
          </p:nvPr>
        </p:nvSpPr>
        <p:spPr/>
        <p:txBody>
          <a:bodyPr/>
          <a:lstStyle/>
          <a:p>
            <a:endParaRPr lang="en-GR">
              <a:solidFill>
                <a:prstClr val="black">
                  <a:tint val="75000"/>
                </a:prstClr>
              </a:solidFill>
            </a:endParaRPr>
          </a:p>
        </p:txBody>
      </p:sp>
      <p:sp>
        <p:nvSpPr>
          <p:cNvPr id="6" name="Slide Number Placeholder 5">
            <a:extLst>
              <a:ext uri="{FF2B5EF4-FFF2-40B4-BE49-F238E27FC236}">
                <a16:creationId xmlns:a16="http://schemas.microsoft.com/office/drawing/2014/main" id="{AF12AFD8-497D-004D-8E6C-6984C348D8AC}"/>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4036102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592B7-A5AC-D14F-8300-59E7C7949631}"/>
              </a:ext>
            </a:extLst>
          </p:cNvPr>
          <p:cNvSpPr>
            <a:spLocks noGrp="1"/>
          </p:cNvSpPr>
          <p:nvPr>
            <p:ph type="title"/>
          </p:nvPr>
        </p:nvSpPr>
        <p:spPr/>
        <p:txBody>
          <a:bodyPr/>
          <a:lstStyle/>
          <a:p>
            <a:r>
              <a:rPr lang="en-US"/>
              <a:t>Click to edit Master title style</a:t>
            </a:r>
            <a:endParaRPr lang="en-GR"/>
          </a:p>
        </p:txBody>
      </p:sp>
      <p:sp>
        <p:nvSpPr>
          <p:cNvPr id="3" name="Content Placeholder 2">
            <a:extLst>
              <a:ext uri="{FF2B5EF4-FFF2-40B4-BE49-F238E27FC236}">
                <a16:creationId xmlns:a16="http://schemas.microsoft.com/office/drawing/2014/main" id="{8E1D5E2F-EDE7-8748-8EB5-3D55B2D6DDE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4" name="Content Placeholder 3">
            <a:extLst>
              <a:ext uri="{FF2B5EF4-FFF2-40B4-BE49-F238E27FC236}">
                <a16:creationId xmlns:a16="http://schemas.microsoft.com/office/drawing/2014/main" id="{43E24A31-A6C8-5C43-8F2B-431A726C39D7}"/>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5" name="Date Placeholder 4">
            <a:extLst>
              <a:ext uri="{FF2B5EF4-FFF2-40B4-BE49-F238E27FC236}">
                <a16:creationId xmlns:a16="http://schemas.microsoft.com/office/drawing/2014/main" id="{00A66562-F048-A046-84E4-4A0C8C32384B}"/>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6" name="Footer Placeholder 5">
            <a:extLst>
              <a:ext uri="{FF2B5EF4-FFF2-40B4-BE49-F238E27FC236}">
                <a16:creationId xmlns:a16="http://schemas.microsoft.com/office/drawing/2014/main" id="{ED3FBD88-4DD9-9640-8937-135542A11F22}"/>
              </a:ext>
            </a:extLst>
          </p:cNvPr>
          <p:cNvSpPr>
            <a:spLocks noGrp="1"/>
          </p:cNvSpPr>
          <p:nvPr>
            <p:ph type="ftr" sz="quarter" idx="11"/>
          </p:nvPr>
        </p:nvSpPr>
        <p:spPr/>
        <p:txBody>
          <a:bodyPr/>
          <a:lstStyle/>
          <a:p>
            <a:endParaRPr lang="en-GR">
              <a:solidFill>
                <a:prstClr val="black">
                  <a:tint val="75000"/>
                </a:prstClr>
              </a:solidFill>
            </a:endParaRPr>
          </a:p>
        </p:txBody>
      </p:sp>
      <p:sp>
        <p:nvSpPr>
          <p:cNvPr id="7" name="Slide Number Placeholder 6">
            <a:extLst>
              <a:ext uri="{FF2B5EF4-FFF2-40B4-BE49-F238E27FC236}">
                <a16:creationId xmlns:a16="http://schemas.microsoft.com/office/drawing/2014/main" id="{02E85338-5A46-EC41-943E-EC043DEC142B}"/>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3490933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B34A-9C2D-5E4E-A83C-914354209ABE}"/>
              </a:ext>
            </a:extLst>
          </p:cNvPr>
          <p:cNvSpPr>
            <a:spLocks noGrp="1"/>
          </p:cNvSpPr>
          <p:nvPr>
            <p:ph type="title"/>
          </p:nvPr>
        </p:nvSpPr>
        <p:spPr>
          <a:xfrm>
            <a:off x="629841" y="273844"/>
            <a:ext cx="7886700" cy="994172"/>
          </a:xfrm>
        </p:spPr>
        <p:txBody>
          <a:bodyPr/>
          <a:lstStyle/>
          <a:p>
            <a:r>
              <a:rPr lang="en-US"/>
              <a:t>Click to edit Master title style</a:t>
            </a:r>
            <a:endParaRPr lang="en-GR"/>
          </a:p>
        </p:txBody>
      </p:sp>
      <p:sp>
        <p:nvSpPr>
          <p:cNvPr id="3" name="Text Placeholder 2">
            <a:extLst>
              <a:ext uri="{FF2B5EF4-FFF2-40B4-BE49-F238E27FC236}">
                <a16:creationId xmlns:a16="http://schemas.microsoft.com/office/drawing/2014/main" id="{D47B1526-E729-EC4A-B8D4-A4E727CECC3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98B85-7D04-0D4F-892C-586F901E20F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5" name="Text Placeholder 4">
            <a:extLst>
              <a:ext uri="{FF2B5EF4-FFF2-40B4-BE49-F238E27FC236}">
                <a16:creationId xmlns:a16="http://schemas.microsoft.com/office/drawing/2014/main" id="{86987C2E-4F60-2D47-AAE0-79D35CCFB23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614DC9-369D-9D4C-8419-062AA476585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7" name="Date Placeholder 6">
            <a:extLst>
              <a:ext uri="{FF2B5EF4-FFF2-40B4-BE49-F238E27FC236}">
                <a16:creationId xmlns:a16="http://schemas.microsoft.com/office/drawing/2014/main" id="{B483C7B5-6D51-804A-9ADA-1A9BA87AA95E}"/>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8" name="Footer Placeholder 7">
            <a:extLst>
              <a:ext uri="{FF2B5EF4-FFF2-40B4-BE49-F238E27FC236}">
                <a16:creationId xmlns:a16="http://schemas.microsoft.com/office/drawing/2014/main" id="{267C10FB-6F6D-DC40-A825-67AA3989577D}"/>
              </a:ext>
            </a:extLst>
          </p:cNvPr>
          <p:cNvSpPr>
            <a:spLocks noGrp="1"/>
          </p:cNvSpPr>
          <p:nvPr>
            <p:ph type="ftr" sz="quarter" idx="11"/>
          </p:nvPr>
        </p:nvSpPr>
        <p:spPr/>
        <p:txBody>
          <a:bodyPr/>
          <a:lstStyle/>
          <a:p>
            <a:endParaRPr lang="en-GR">
              <a:solidFill>
                <a:prstClr val="black">
                  <a:tint val="75000"/>
                </a:prstClr>
              </a:solidFill>
            </a:endParaRPr>
          </a:p>
        </p:txBody>
      </p:sp>
      <p:sp>
        <p:nvSpPr>
          <p:cNvPr id="9" name="Slide Number Placeholder 8">
            <a:extLst>
              <a:ext uri="{FF2B5EF4-FFF2-40B4-BE49-F238E27FC236}">
                <a16:creationId xmlns:a16="http://schemas.microsoft.com/office/drawing/2014/main" id="{41310F12-9EFA-BC43-8423-AD0C159EF980}"/>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4222512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EC57-476D-224D-92C6-9517C45F2FCC}"/>
              </a:ext>
            </a:extLst>
          </p:cNvPr>
          <p:cNvSpPr>
            <a:spLocks noGrp="1"/>
          </p:cNvSpPr>
          <p:nvPr>
            <p:ph type="title"/>
          </p:nvPr>
        </p:nvSpPr>
        <p:spPr/>
        <p:txBody>
          <a:bodyPr/>
          <a:lstStyle/>
          <a:p>
            <a:r>
              <a:rPr lang="en-US"/>
              <a:t>Click to edit Master title style</a:t>
            </a:r>
            <a:endParaRPr lang="en-GR"/>
          </a:p>
        </p:txBody>
      </p:sp>
      <p:sp>
        <p:nvSpPr>
          <p:cNvPr id="3" name="Date Placeholder 2">
            <a:extLst>
              <a:ext uri="{FF2B5EF4-FFF2-40B4-BE49-F238E27FC236}">
                <a16:creationId xmlns:a16="http://schemas.microsoft.com/office/drawing/2014/main" id="{E89078AD-D909-1B4E-8D4D-215A80DDFD49}"/>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4" name="Footer Placeholder 3">
            <a:extLst>
              <a:ext uri="{FF2B5EF4-FFF2-40B4-BE49-F238E27FC236}">
                <a16:creationId xmlns:a16="http://schemas.microsoft.com/office/drawing/2014/main" id="{8704CE4F-1C64-6544-975B-CA8B19BFB435}"/>
              </a:ext>
            </a:extLst>
          </p:cNvPr>
          <p:cNvSpPr>
            <a:spLocks noGrp="1"/>
          </p:cNvSpPr>
          <p:nvPr>
            <p:ph type="ftr" sz="quarter" idx="11"/>
          </p:nvPr>
        </p:nvSpPr>
        <p:spPr/>
        <p:txBody>
          <a:bodyPr/>
          <a:lstStyle/>
          <a:p>
            <a:endParaRPr lang="en-GR">
              <a:solidFill>
                <a:prstClr val="black">
                  <a:tint val="75000"/>
                </a:prstClr>
              </a:solidFill>
            </a:endParaRPr>
          </a:p>
        </p:txBody>
      </p:sp>
      <p:sp>
        <p:nvSpPr>
          <p:cNvPr id="5" name="Slide Number Placeholder 4">
            <a:extLst>
              <a:ext uri="{FF2B5EF4-FFF2-40B4-BE49-F238E27FC236}">
                <a16:creationId xmlns:a16="http://schemas.microsoft.com/office/drawing/2014/main" id="{2FE81FE4-E50C-BB49-9002-AEC15AC1E754}"/>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78725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96" indent="0">
              <a:buNone/>
              <a:defRPr sz="1500">
                <a:solidFill>
                  <a:schemeClr val="tx1">
                    <a:tint val="75000"/>
                  </a:schemeClr>
                </a:solidFill>
              </a:defRPr>
            </a:lvl2pPr>
            <a:lvl3pPr marL="685793" indent="0">
              <a:buNone/>
              <a:defRPr sz="1350">
                <a:solidFill>
                  <a:schemeClr val="tx1">
                    <a:tint val="75000"/>
                  </a:schemeClr>
                </a:solidFill>
              </a:defRPr>
            </a:lvl3pPr>
            <a:lvl4pPr marL="1028690" indent="0">
              <a:buNone/>
              <a:defRPr sz="1200">
                <a:solidFill>
                  <a:schemeClr val="tx1">
                    <a:tint val="75000"/>
                  </a:schemeClr>
                </a:solidFill>
              </a:defRPr>
            </a:lvl4pPr>
            <a:lvl5pPr marL="1371587" indent="0">
              <a:buNone/>
              <a:defRPr sz="1200">
                <a:solidFill>
                  <a:schemeClr val="tx1">
                    <a:tint val="75000"/>
                  </a:schemeClr>
                </a:solidFill>
              </a:defRPr>
            </a:lvl5pPr>
            <a:lvl6pPr marL="1714483" indent="0">
              <a:buNone/>
              <a:defRPr sz="1200">
                <a:solidFill>
                  <a:schemeClr val="tx1">
                    <a:tint val="75000"/>
                  </a:schemeClr>
                </a:solidFill>
              </a:defRPr>
            </a:lvl6pPr>
            <a:lvl7pPr marL="2057379" indent="0">
              <a:buNone/>
              <a:defRPr sz="1200">
                <a:solidFill>
                  <a:schemeClr val="tx1">
                    <a:tint val="75000"/>
                  </a:schemeClr>
                </a:solidFill>
              </a:defRPr>
            </a:lvl7pPr>
            <a:lvl8pPr marL="2400276" indent="0">
              <a:buNone/>
              <a:defRPr sz="1200">
                <a:solidFill>
                  <a:schemeClr val="tx1">
                    <a:tint val="75000"/>
                  </a:schemeClr>
                </a:solidFill>
              </a:defRPr>
            </a:lvl8pPr>
            <a:lvl9pPr marL="274317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D93A4-A06A-F446-9C41-60A31946F440}" type="datetimeFigureOut">
              <a:rPr lang="en-US" smtClean="0"/>
              <a:pPr/>
              <a:t>4/15/22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3812331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168DB-7805-7C4A-AD39-32F205AEB2B5}"/>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3" name="Footer Placeholder 2">
            <a:extLst>
              <a:ext uri="{FF2B5EF4-FFF2-40B4-BE49-F238E27FC236}">
                <a16:creationId xmlns:a16="http://schemas.microsoft.com/office/drawing/2014/main" id="{927FA0B7-54F6-3B4E-8113-DD9E7D59BF6D}"/>
              </a:ext>
            </a:extLst>
          </p:cNvPr>
          <p:cNvSpPr>
            <a:spLocks noGrp="1"/>
          </p:cNvSpPr>
          <p:nvPr>
            <p:ph type="ftr" sz="quarter" idx="11"/>
          </p:nvPr>
        </p:nvSpPr>
        <p:spPr/>
        <p:txBody>
          <a:bodyPr/>
          <a:lstStyle/>
          <a:p>
            <a:endParaRPr lang="en-GR">
              <a:solidFill>
                <a:prstClr val="black">
                  <a:tint val="75000"/>
                </a:prstClr>
              </a:solidFill>
            </a:endParaRPr>
          </a:p>
        </p:txBody>
      </p:sp>
      <p:sp>
        <p:nvSpPr>
          <p:cNvPr id="4" name="Slide Number Placeholder 3">
            <a:extLst>
              <a:ext uri="{FF2B5EF4-FFF2-40B4-BE49-F238E27FC236}">
                <a16:creationId xmlns:a16="http://schemas.microsoft.com/office/drawing/2014/main" id="{B7BEC4AE-FD49-B440-8525-5DDD33BBA357}"/>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1247173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0E91-2E34-9E49-85A5-854F366D23E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R"/>
          </a:p>
        </p:txBody>
      </p:sp>
      <p:sp>
        <p:nvSpPr>
          <p:cNvPr id="3" name="Content Placeholder 2">
            <a:extLst>
              <a:ext uri="{FF2B5EF4-FFF2-40B4-BE49-F238E27FC236}">
                <a16:creationId xmlns:a16="http://schemas.microsoft.com/office/drawing/2014/main" id="{C90AAA62-E9FB-964A-8BBF-D3F16BF5465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4" name="Text Placeholder 3">
            <a:extLst>
              <a:ext uri="{FF2B5EF4-FFF2-40B4-BE49-F238E27FC236}">
                <a16:creationId xmlns:a16="http://schemas.microsoft.com/office/drawing/2014/main" id="{42770A8F-9A10-864C-95B0-FAD47937D6A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826404-A2F3-6F4A-9F5E-82CC41742E1A}"/>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6" name="Footer Placeholder 5">
            <a:extLst>
              <a:ext uri="{FF2B5EF4-FFF2-40B4-BE49-F238E27FC236}">
                <a16:creationId xmlns:a16="http://schemas.microsoft.com/office/drawing/2014/main" id="{C9163D11-AAD9-6D4E-B09E-A1502297E232}"/>
              </a:ext>
            </a:extLst>
          </p:cNvPr>
          <p:cNvSpPr>
            <a:spLocks noGrp="1"/>
          </p:cNvSpPr>
          <p:nvPr>
            <p:ph type="ftr" sz="quarter" idx="11"/>
          </p:nvPr>
        </p:nvSpPr>
        <p:spPr/>
        <p:txBody>
          <a:bodyPr/>
          <a:lstStyle/>
          <a:p>
            <a:endParaRPr lang="en-GR">
              <a:solidFill>
                <a:prstClr val="black">
                  <a:tint val="75000"/>
                </a:prstClr>
              </a:solidFill>
            </a:endParaRPr>
          </a:p>
        </p:txBody>
      </p:sp>
      <p:sp>
        <p:nvSpPr>
          <p:cNvPr id="7" name="Slide Number Placeholder 6">
            <a:extLst>
              <a:ext uri="{FF2B5EF4-FFF2-40B4-BE49-F238E27FC236}">
                <a16:creationId xmlns:a16="http://schemas.microsoft.com/office/drawing/2014/main" id="{1AA7091A-BF23-3F43-A58B-50E2646A9E32}"/>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1317771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0159-607B-E64E-8161-DC71CD02AF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R"/>
          </a:p>
        </p:txBody>
      </p:sp>
      <p:sp>
        <p:nvSpPr>
          <p:cNvPr id="3" name="Picture Placeholder 2">
            <a:extLst>
              <a:ext uri="{FF2B5EF4-FFF2-40B4-BE49-F238E27FC236}">
                <a16:creationId xmlns:a16="http://schemas.microsoft.com/office/drawing/2014/main" id="{8F44531B-23AA-8742-9EEA-1128E501B7D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R"/>
          </a:p>
        </p:txBody>
      </p:sp>
      <p:sp>
        <p:nvSpPr>
          <p:cNvPr id="4" name="Text Placeholder 3">
            <a:extLst>
              <a:ext uri="{FF2B5EF4-FFF2-40B4-BE49-F238E27FC236}">
                <a16:creationId xmlns:a16="http://schemas.microsoft.com/office/drawing/2014/main" id="{0DB43251-0810-5748-B95E-075CD03CFB5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7C90D1F-1E8A-4D43-8615-C93493D29295}"/>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6" name="Footer Placeholder 5">
            <a:extLst>
              <a:ext uri="{FF2B5EF4-FFF2-40B4-BE49-F238E27FC236}">
                <a16:creationId xmlns:a16="http://schemas.microsoft.com/office/drawing/2014/main" id="{BA180A97-F986-3C48-AC70-153E4BD6FB48}"/>
              </a:ext>
            </a:extLst>
          </p:cNvPr>
          <p:cNvSpPr>
            <a:spLocks noGrp="1"/>
          </p:cNvSpPr>
          <p:nvPr>
            <p:ph type="ftr" sz="quarter" idx="11"/>
          </p:nvPr>
        </p:nvSpPr>
        <p:spPr/>
        <p:txBody>
          <a:bodyPr/>
          <a:lstStyle/>
          <a:p>
            <a:endParaRPr lang="en-GR">
              <a:solidFill>
                <a:prstClr val="black">
                  <a:tint val="75000"/>
                </a:prstClr>
              </a:solidFill>
            </a:endParaRPr>
          </a:p>
        </p:txBody>
      </p:sp>
      <p:sp>
        <p:nvSpPr>
          <p:cNvPr id="7" name="Slide Number Placeholder 6">
            <a:extLst>
              <a:ext uri="{FF2B5EF4-FFF2-40B4-BE49-F238E27FC236}">
                <a16:creationId xmlns:a16="http://schemas.microsoft.com/office/drawing/2014/main" id="{4F63DECF-BFAF-274B-AECE-C3706B611450}"/>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42806067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72DB-C8FD-844B-9E76-654CDFA16F67}"/>
              </a:ext>
            </a:extLst>
          </p:cNvPr>
          <p:cNvSpPr>
            <a:spLocks noGrp="1"/>
          </p:cNvSpPr>
          <p:nvPr>
            <p:ph type="title"/>
          </p:nvPr>
        </p:nvSpPr>
        <p:spPr/>
        <p:txBody>
          <a:bodyPr/>
          <a:lstStyle/>
          <a:p>
            <a:r>
              <a:rPr lang="en-US"/>
              <a:t>Click to edit Master title style</a:t>
            </a:r>
            <a:endParaRPr lang="en-GR"/>
          </a:p>
        </p:txBody>
      </p:sp>
      <p:sp>
        <p:nvSpPr>
          <p:cNvPr id="3" name="Vertical Text Placeholder 2">
            <a:extLst>
              <a:ext uri="{FF2B5EF4-FFF2-40B4-BE49-F238E27FC236}">
                <a16:creationId xmlns:a16="http://schemas.microsoft.com/office/drawing/2014/main" id="{0F4FF38B-53B6-8D4D-877D-DB0C2985BF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4" name="Date Placeholder 3">
            <a:extLst>
              <a:ext uri="{FF2B5EF4-FFF2-40B4-BE49-F238E27FC236}">
                <a16:creationId xmlns:a16="http://schemas.microsoft.com/office/drawing/2014/main" id="{EB381384-2FF8-CC45-BE7B-053684E4B2D5}"/>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5" name="Footer Placeholder 4">
            <a:extLst>
              <a:ext uri="{FF2B5EF4-FFF2-40B4-BE49-F238E27FC236}">
                <a16:creationId xmlns:a16="http://schemas.microsoft.com/office/drawing/2014/main" id="{8D8C3541-E73F-CB46-8DE9-0C1757D4919B}"/>
              </a:ext>
            </a:extLst>
          </p:cNvPr>
          <p:cNvSpPr>
            <a:spLocks noGrp="1"/>
          </p:cNvSpPr>
          <p:nvPr>
            <p:ph type="ftr" sz="quarter" idx="11"/>
          </p:nvPr>
        </p:nvSpPr>
        <p:spPr/>
        <p:txBody>
          <a:bodyPr/>
          <a:lstStyle/>
          <a:p>
            <a:endParaRPr lang="en-GR">
              <a:solidFill>
                <a:prstClr val="black">
                  <a:tint val="75000"/>
                </a:prstClr>
              </a:solidFill>
            </a:endParaRPr>
          </a:p>
        </p:txBody>
      </p:sp>
      <p:sp>
        <p:nvSpPr>
          <p:cNvPr id="6" name="Slide Number Placeholder 5">
            <a:extLst>
              <a:ext uri="{FF2B5EF4-FFF2-40B4-BE49-F238E27FC236}">
                <a16:creationId xmlns:a16="http://schemas.microsoft.com/office/drawing/2014/main" id="{0F172E0F-657A-5147-8C4E-92A81383BF9C}"/>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3463814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0C803-0FD4-734E-835E-21C0BDC4BE9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R"/>
          </a:p>
        </p:txBody>
      </p:sp>
      <p:sp>
        <p:nvSpPr>
          <p:cNvPr id="3" name="Vertical Text Placeholder 2">
            <a:extLst>
              <a:ext uri="{FF2B5EF4-FFF2-40B4-BE49-F238E27FC236}">
                <a16:creationId xmlns:a16="http://schemas.microsoft.com/office/drawing/2014/main" id="{ED68A2AC-4FD4-9C40-9EC0-F2F51D27054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4" name="Date Placeholder 3">
            <a:extLst>
              <a:ext uri="{FF2B5EF4-FFF2-40B4-BE49-F238E27FC236}">
                <a16:creationId xmlns:a16="http://schemas.microsoft.com/office/drawing/2014/main" id="{3DC3B3F1-C6EE-F244-824A-3CA2062C9E7F}"/>
              </a:ext>
            </a:extLst>
          </p:cNvPr>
          <p:cNvSpPr>
            <a:spLocks noGrp="1"/>
          </p:cNvSpPr>
          <p:nvPr>
            <p:ph type="dt" sz="half" idx="10"/>
          </p:nvPr>
        </p:nvSpPr>
        <p:spPr/>
        <p:txBody>
          <a:body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5" name="Footer Placeholder 4">
            <a:extLst>
              <a:ext uri="{FF2B5EF4-FFF2-40B4-BE49-F238E27FC236}">
                <a16:creationId xmlns:a16="http://schemas.microsoft.com/office/drawing/2014/main" id="{BA39E4A4-F6BA-A64A-8A7A-4E937A744FD8}"/>
              </a:ext>
            </a:extLst>
          </p:cNvPr>
          <p:cNvSpPr>
            <a:spLocks noGrp="1"/>
          </p:cNvSpPr>
          <p:nvPr>
            <p:ph type="ftr" sz="quarter" idx="11"/>
          </p:nvPr>
        </p:nvSpPr>
        <p:spPr/>
        <p:txBody>
          <a:bodyPr/>
          <a:lstStyle/>
          <a:p>
            <a:endParaRPr lang="en-GR">
              <a:solidFill>
                <a:prstClr val="black">
                  <a:tint val="75000"/>
                </a:prstClr>
              </a:solidFill>
            </a:endParaRPr>
          </a:p>
        </p:txBody>
      </p:sp>
      <p:sp>
        <p:nvSpPr>
          <p:cNvPr id="6" name="Slide Number Placeholder 5">
            <a:extLst>
              <a:ext uri="{FF2B5EF4-FFF2-40B4-BE49-F238E27FC236}">
                <a16:creationId xmlns:a16="http://schemas.microsoft.com/office/drawing/2014/main" id="{96D07045-6833-FC45-AEC3-E60DA9E64553}"/>
              </a:ext>
            </a:extLst>
          </p:cNvPr>
          <p:cNvSpPr>
            <a:spLocks noGrp="1"/>
          </p:cNvSpPr>
          <p:nvPr>
            <p:ph type="sldNum" sz="quarter" idx="12"/>
          </p:nvPr>
        </p:nvSpPr>
        <p:spPr/>
        <p:txBody>
          <a:body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126834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ED93A4-A06A-F446-9C41-60A31946F440}" type="datetimeFigureOut">
              <a:rPr lang="en-US" smtClean="0"/>
              <a:pPr/>
              <a:t>4/15/22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233173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6" indent="0">
              <a:buNone/>
              <a:defRPr sz="1500" b="1"/>
            </a:lvl2pPr>
            <a:lvl3pPr marL="685793" indent="0">
              <a:buNone/>
              <a:defRPr sz="1350" b="1"/>
            </a:lvl3pPr>
            <a:lvl4pPr marL="1028690" indent="0">
              <a:buNone/>
              <a:defRPr sz="1200" b="1"/>
            </a:lvl4pPr>
            <a:lvl5pPr marL="1371587"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896" indent="0">
              <a:buNone/>
              <a:defRPr sz="1500" b="1"/>
            </a:lvl2pPr>
            <a:lvl3pPr marL="685793" indent="0">
              <a:buNone/>
              <a:defRPr sz="1350" b="1"/>
            </a:lvl3pPr>
            <a:lvl4pPr marL="1028690" indent="0">
              <a:buNone/>
              <a:defRPr sz="1200" b="1"/>
            </a:lvl4pPr>
            <a:lvl5pPr marL="1371587" indent="0">
              <a:buNone/>
              <a:defRPr sz="1200" b="1"/>
            </a:lvl5pPr>
            <a:lvl6pPr marL="1714483" indent="0">
              <a:buNone/>
              <a:defRPr sz="1200" b="1"/>
            </a:lvl6pPr>
            <a:lvl7pPr marL="2057379" indent="0">
              <a:buNone/>
              <a:defRPr sz="1200" b="1"/>
            </a:lvl7pPr>
            <a:lvl8pPr marL="2400276" indent="0">
              <a:buNone/>
              <a:defRPr sz="1200" b="1"/>
            </a:lvl8pPr>
            <a:lvl9pPr marL="2743173" indent="0">
              <a:buNone/>
              <a:defRPr sz="1200" b="1"/>
            </a:lvl9pPr>
          </a:lstStyle>
          <a:p>
            <a:pPr lvl="0"/>
            <a:r>
              <a:rPr lang="en-US"/>
              <a:t>Edit Master text styles</a:t>
            </a:r>
          </a:p>
        </p:txBody>
      </p:sp>
      <p:sp>
        <p:nvSpPr>
          <p:cNvPr id="6" name="Content Placeholder 5"/>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ED93A4-A06A-F446-9C41-60A31946F440}" type="datetimeFigureOut">
              <a:rPr lang="en-US" smtClean="0"/>
              <a:pPr/>
              <a:t>4/15/22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99998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ED93A4-A06A-F446-9C41-60A31946F440}" type="datetimeFigureOut">
              <a:rPr lang="en-US" smtClean="0"/>
              <a:pPr/>
              <a:t>4/15/22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270842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D93A4-A06A-F446-9C41-60A31946F440}" type="datetimeFigureOut">
              <a:rPr lang="en-US" smtClean="0"/>
              <a:pPr/>
              <a:t>4/15/22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234416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3" indent="0">
              <a:buNone/>
              <a:defRPr sz="900"/>
            </a:lvl3pPr>
            <a:lvl4pPr marL="1028690" indent="0">
              <a:buNone/>
              <a:defRPr sz="750"/>
            </a:lvl4pPr>
            <a:lvl5pPr marL="1371587" indent="0">
              <a:buNone/>
              <a:defRPr sz="750"/>
            </a:lvl5pPr>
            <a:lvl6pPr marL="1714483" indent="0">
              <a:buNone/>
              <a:defRPr sz="750"/>
            </a:lvl6pPr>
            <a:lvl7pPr marL="2057379" indent="0">
              <a:buNone/>
              <a:defRPr sz="750"/>
            </a:lvl7pPr>
            <a:lvl8pPr marL="2400276" indent="0">
              <a:buNone/>
              <a:defRPr sz="750"/>
            </a:lvl8pPr>
            <a:lvl9pPr marL="2743173"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ED93A4-A06A-F446-9C41-60A31946F440}" type="datetimeFigureOut">
              <a:rPr lang="en-US" smtClean="0"/>
              <a:pPr/>
              <a:t>4/15/22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350769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896" indent="0">
              <a:buNone/>
              <a:defRPr sz="2100"/>
            </a:lvl2pPr>
            <a:lvl3pPr marL="685793" indent="0">
              <a:buNone/>
              <a:defRPr sz="1800"/>
            </a:lvl3pPr>
            <a:lvl4pPr marL="1028690" indent="0">
              <a:buNone/>
              <a:defRPr sz="1500"/>
            </a:lvl4pPr>
            <a:lvl5pPr marL="1371587" indent="0">
              <a:buNone/>
              <a:defRPr sz="1500"/>
            </a:lvl5pPr>
            <a:lvl6pPr marL="1714483" indent="0">
              <a:buNone/>
              <a:defRPr sz="1500"/>
            </a:lvl6pPr>
            <a:lvl7pPr marL="2057379" indent="0">
              <a:buNone/>
              <a:defRPr sz="1500"/>
            </a:lvl7pPr>
            <a:lvl8pPr marL="2400276" indent="0">
              <a:buNone/>
              <a:defRPr sz="1500"/>
            </a:lvl8pPr>
            <a:lvl9pPr marL="2743173"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896" indent="0">
              <a:buNone/>
              <a:defRPr sz="1050"/>
            </a:lvl2pPr>
            <a:lvl3pPr marL="685793" indent="0">
              <a:buNone/>
              <a:defRPr sz="900"/>
            </a:lvl3pPr>
            <a:lvl4pPr marL="1028690" indent="0">
              <a:buNone/>
              <a:defRPr sz="750"/>
            </a:lvl4pPr>
            <a:lvl5pPr marL="1371587" indent="0">
              <a:buNone/>
              <a:defRPr sz="750"/>
            </a:lvl5pPr>
            <a:lvl6pPr marL="1714483" indent="0">
              <a:buNone/>
              <a:defRPr sz="750"/>
            </a:lvl6pPr>
            <a:lvl7pPr marL="2057379" indent="0">
              <a:buNone/>
              <a:defRPr sz="750"/>
            </a:lvl7pPr>
            <a:lvl8pPr marL="2400276" indent="0">
              <a:buNone/>
              <a:defRPr sz="750"/>
            </a:lvl8pPr>
            <a:lvl9pPr marL="2743173"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FED93A4-A06A-F446-9C41-60A31946F440}" type="datetimeFigureOut">
              <a:rPr lang="en-US" smtClean="0"/>
              <a:pPr/>
              <a:t>4/15/22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AF8C6D-90BA-9242-8058-158C988CA029}" type="slidenum">
              <a:rPr lang="en-US" smtClean="0"/>
              <a:pPr/>
              <a:t>‹#›</a:t>
            </a:fld>
            <a:endParaRPr lang="en-US"/>
          </a:p>
        </p:txBody>
      </p:sp>
    </p:spTree>
    <p:extLst>
      <p:ext uri="{BB962C8B-B14F-4D97-AF65-F5344CB8AC3E}">
        <p14:creationId xmlns:p14="http://schemas.microsoft.com/office/powerpoint/2010/main" val="2119943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ED93A4-A06A-F446-9C41-60A31946F440}" type="datetimeFigureOut">
              <a:rPr lang="en-US" smtClean="0"/>
              <a:pPr/>
              <a:t>4/15/22</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AF8C6D-90BA-9242-8058-158C988CA029}" type="slidenum">
              <a:rPr lang="en-US" smtClean="0"/>
              <a:pPr/>
              <a:t>‹#›</a:t>
            </a:fld>
            <a:endParaRPr lang="en-US"/>
          </a:p>
        </p:txBody>
      </p:sp>
    </p:spTree>
    <p:extLst>
      <p:ext uri="{BB962C8B-B14F-4D97-AF65-F5344CB8AC3E}">
        <p14:creationId xmlns:p14="http://schemas.microsoft.com/office/powerpoint/2010/main" val="1682176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79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8" indent="-171448" algn="l" defTabSz="68579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5" indent="-171448" algn="l" defTabSz="68579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41" indent="-171448" algn="l" defTabSz="68579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38"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35"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31"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28"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24"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21" indent="-171448" algn="l" defTabSz="68579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93" rtl="0" eaLnBrk="1" latinLnBrk="0" hangingPunct="1">
        <a:defRPr sz="1350" kern="1200">
          <a:solidFill>
            <a:schemeClr val="tx1"/>
          </a:solidFill>
          <a:latin typeface="+mn-lt"/>
          <a:ea typeface="+mn-ea"/>
          <a:cs typeface="+mn-cs"/>
        </a:defRPr>
      </a:lvl1pPr>
      <a:lvl2pPr marL="342896" algn="l" defTabSz="685793" rtl="0" eaLnBrk="1" latinLnBrk="0" hangingPunct="1">
        <a:defRPr sz="1350" kern="1200">
          <a:solidFill>
            <a:schemeClr val="tx1"/>
          </a:solidFill>
          <a:latin typeface="+mn-lt"/>
          <a:ea typeface="+mn-ea"/>
          <a:cs typeface="+mn-cs"/>
        </a:defRPr>
      </a:lvl2pPr>
      <a:lvl3pPr marL="685793" algn="l" defTabSz="685793" rtl="0" eaLnBrk="1" latinLnBrk="0" hangingPunct="1">
        <a:defRPr sz="1350" kern="1200">
          <a:solidFill>
            <a:schemeClr val="tx1"/>
          </a:solidFill>
          <a:latin typeface="+mn-lt"/>
          <a:ea typeface="+mn-ea"/>
          <a:cs typeface="+mn-cs"/>
        </a:defRPr>
      </a:lvl3pPr>
      <a:lvl4pPr marL="1028690" algn="l" defTabSz="685793" rtl="0" eaLnBrk="1" latinLnBrk="0" hangingPunct="1">
        <a:defRPr sz="1350" kern="1200">
          <a:solidFill>
            <a:schemeClr val="tx1"/>
          </a:solidFill>
          <a:latin typeface="+mn-lt"/>
          <a:ea typeface="+mn-ea"/>
          <a:cs typeface="+mn-cs"/>
        </a:defRPr>
      </a:lvl4pPr>
      <a:lvl5pPr marL="1371587" algn="l" defTabSz="685793" rtl="0" eaLnBrk="1" latinLnBrk="0" hangingPunct="1">
        <a:defRPr sz="1350" kern="1200">
          <a:solidFill>
            <a:schemeClr val="tx1"/>
          </a:solidFill>
          <a:latin typeface="+mn-lt"/>
          <a:ea typeface="+mn-ea"/>
          <a:cs typeface="+mn-cs"/>
        </a:defRPr>
      </a:lvl5pPr>
      <a:lvl6pPr marL="1714483" algn="l" defTabSz="685793" rtl="0" eaLnBrk="1" latinLnBrk="0" hangingPunct="1">
        <a:defRPr sz="1350" kern="1200">
          <a:solidFill>
            <a:schemeClr val="tx1"/>
          </a:solidFill>
          <a:latin typeface="+mn-lt"/>
          <a:ea typeface="+mn-ea"/>
          <a:cs typeface="+mn-cs"/>
        </a:defRPr>
      </a:lvl6pPr>
      <a:lvl7pPr marL="2057379" algn="l" defTabSz="685793" rtl="0" eaLnBrk="1" latinLnBrk="0" hangingPunct="1">
        <a:defRPr sz="1350" kern="1200">
          <a:solidFill>
            <a:schemeClr val="tx1"/>
          </a:solidFill>
          <a:latin typeface="+mn-lt"/>
          <a:ea typeface="+mn-ea"/>
          <a:cs typeface="+mn-cs"/>
        </a:defRPr>
      </a:lvl7pPr>
      <a:lvl8pPr marL="2400276" algn="l" defTabSz="685793" rtl="0" eaLnBrk="1" latinLnBrk="0" hangingPunct="1">
        <a:defRPr sz="1350" kern="1200">
          <a:solidFill>
            <a:schemeClr val="tx1"/>
          </a:solidFill>
          <a:latin typeface="+mn-lt"/>
          <a:ea typeface="+mn-ea"/>
          <a:cs typeface="+mn-cs"/>
        </a:defRPr>
      </a:lvl8pPr>
      <a:lvl9pPr marL="2743173" algn="l" defTabSz="68579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031719E-2B96-144C-A0A3-0E69058D15AE}" type="slidenum">
              <a:rPr lang="en-US" altLang="en-US" smtClean="0"/>
              <a:pPr/>
              <a:t>‹#›</a:t>
            </a:fld>
            <a:endParaRPr lang="en-US" altLang="en-US"/>
          </a:p>
        </p:txBody>
      </p:sp>
    </p:spTree>
    <p:extLst>
      <p:ext uri="{BB962C8B-B14F-4D97-AF65-F5344CB8AC3E}">
        <p14:creationId xmlns:p14="http://schemas.microsoft.com/office/powerpoint/2010/main" val="33944895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898E23-D3E2-6948-81C3-AF81AB802A9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R"/>
          </a:p>
        </p:txBody>
      </p:sp>
      <p:sp>
        <p:nvSpPr>
          <p:cNvPr id="3" name="Text Placeholder 2">
            <a:extLst>
              <a:ext uri="{FF2B5EF4-FFF2-40B4-BE49-F238E27FC236}">
                <a16:creationId xmlns:a16="http://schemas.microsoft.com/office/drawing/2014/main" id="{F195F8C7-2A9D-9140-9589-60E15040483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R"/>
          </a:p>
        </p:txBody>
      </p:sp>
      <p:sp>
        <p:nvSpPr>
          <p:cNvPr id="4" name="Date Placeholder 3">
            <a:extLst>
              <a:ext uri="{FF2B5EF4-FFF2-40B4-BE49-F238E27FC236}">
                <a16:creationId xmlns:a16="http://schemas.microsoft.com/office/drawing/2014/main" id="{F14F64A5-6A41-0446-B39B-42B73BE6194E}"/>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F44F63-9757-374A-BB81-FDD0CE886751}" type="datetimeFigureOut">
              <a:rPr lang="en-GR" smtClean="0">
                <a:solidFill>
                  <a:prstClr val="black">
                    <a:tint val="75000"/>
                  </a:prstClr>
                </a:solidFill>
              </a:rPr>
              <a:pPr/>
              <a:t>15/4/22</a:t>
            </a:fld>
            <a:endParaRPr lang="en-GR">
              <a:solidFill>
                <a:prstClr val="black">
                  <a:tint val="75000"/>
                </a:prstClr>
              </a:solidFill>
            </a:endParaRPr>
          </a:p>
        </p:txBody>
      </p:sp>
      <p:sp>
        <p:nvSpPr>
          <p:cNvPr id="5" name="Footer Placeholder 4">
            <a:extLst>
              <a:ext uri="{FF2B5EF4-FFF2-40B4-BE49-F238E27FC236}">
                <a16:creationId xmlns:a16="http://schemas.microsoft.com/office/drawing/2014/main" id="{F85647DD-A076-CE42-B09C-24484CF1DB95}"/>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R">
              <a:solidFill>
                <a:prstClr val="black">
                  <a:tint val="75000"/>
                </a:prstClr>
              </a:solidFill>
            </a:endParaRPr>
          </a:p>
        </p:txBody>
      </p:sp>
      <p:sp>
        <p:nvSpPr>
          <p:cNvPr id="6" name="Slide Number Placeholder 5">
            <a:extLst>
              <a:ext uri="{FF2B5EF4-FFF2-40B4-BE49-F238E27FC236}">
                <a16:creationId xmlns:a16="http://schemas.microsoft.com/office/drawing/2014/main" id="{05B78262-7014-1C40-946E-B950F846F77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D8C1D92-263C-FD4D-BDA6-36578806075D}" type="slidenum">
              <a:rPr lang="en-GR" smtClean="0">
                <a:solidFill>
                  <a:prstClr val="black">
                    <a:tint val="75000"/>
                  </a:prstClr>
                </a:solidFill>
              </a:rPr>
              <a:pPr/>
              <a:t>‹#›</a:t>
            </a:fld>
            <a:endParaRPr lang="en-GR">
              <a:solidFill>
                <a:prstClr val="black">
                  <a:tint val="75000"/>
                </a:prstClr>
              </a:solidFill>
            </a:endParaRPr>
          </a:p>
        </p:txBody>
      </p:sp>
    </p:spTree>
    <p:extLst>
      <p:ext uri="{BB962C8B-B14F-4D97-AF65-F5344CB8AC3E}">
        <p14:creationId xmlns:p14="http://schemas.microsoft.com/office/powerpoint/2010/main" val="193685186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201C-668D-DB4D-A671-A95460EB69E7}"/>
              </a:ext>
            </a:extLst>
          </p:cNvPr>
          <p:cNvSpPr>
            <a:spLocks noGrp="1"/>
          </p:cNvSpPr>
          <p:nvPr>
            <p:ph type="title" idx="4294967295"/>
          </p:nvPr>
        </p:nvSpPr>
        <p:spPr>
          <a:xfrm>
            <a:off x="517185" y="363793"/>
            <a:ext cx="8109630" cy="4672617"/>
          </a:xfrm>
        </p:spPr>
        <p:txBody>
          <a:bodyPr>
            <a:normAutofit fontScale="90000"/>
          </a:bodyPr>
          <a:lstStyle/>
          <a:p>
            <a:pPr algn="ctr">
              <a:lnSpc>
                <a:spcPct val="100000"/>
              </a:lnSpc>
            </a:pPr>
            <a:r>
              <a:rPr lang="el-GR" sz="2200" b="1" dirty="0">
                <a:solidFill>
                  <a:srgbClr val="002060"/>
                </a:solidFill>
                <a:latin typeface="Arial" panose="020B0604020202020204" pitchFamily="34" charset="0"/>
                <a:ea typeface="Tahoma" panose="020B0604030504040204" pitchFamily="34" charset="0"/>
                <a:cs typeface="Arial" panose="020B0604020202020204" pitchFamily="34" charset="0"/>
              </a:rPr>
              <a:t>Η πορεία από το αρχικό στέλεχος στο </a:t>
            </a:r>
            <a:r>
              <a:rPr lang="en-US" sz="2200" b="1" dirty="0">
                <a:solidFill>
                  <a:srgbClr val="002060"/>
                </a:solidFill>
                <a:latin typeface="Arial" panose="020B0604020202020204" pitchFamily="34" charset="0"/>
                <a:ea typeface="Tahoma" panose="020B0604030504040204" pitchFamily="34" charset="0"/>
                <a:cs typeface="Arial" panose="020B0604020202020204" pitchFamily="34" charset="0"/>
              </a:rPr>
              <a:t>Omicron-2</a:t>
            </a:r>
            <a:br>
              <a:rPr lang="en-US" sz="2200" b="1" dirty="0">
                <a:solidFill>
                  <a:srgbClr val="002060"/>
                </a:solidFill>
                <a:latin typeface="Arial" panose="020B0604020202020204" pitchFamily="34" charset="0"/>
                <a:ea typeface="Tahoma" panose="020B0604030504040204" pitchFamily="34" charset="0"/>
                <a:cs typeface="Arial" panose="020B0604020202020204" pitchFamily="34" charset="0"/>
              </a:rPr>
            </a:br>
            <a:br>
              <a:rPr lang="el-GR" sz="2200" b="1" dirty="0">
                <a:solidFill>
                  <a:srgbClr val="002060"/>
                </a:solidFill>
                <a:latin typeface="Arial" panose="020B0604020202020204" pitchFamily="34" charset="0"/>
                <a:ea typeface="Tahoma" panose="020B0604030504040204" pitchFamily="34" charset="0"/>
                <a:cs typeface="Arial" panose="020B0604020202020204" pitchFamily="34" charset="0"/>
              </a:rPr>
            </a:br>
            <a:br>
              <a:rPr lang="en-US" sz="2200" b="1" dirty="0">
                <a:solidFill>
                  <a:srgbClr val="002060"/>
                </a:solidFill>
                <a:latin typeface="Arial" panose="020B0604020202020204" pitchFamily="34" charset="0"/>
                <a:ea typeface="Tahoma" panose="020B0604030504040204" pitchFamily="34" charset="0"/>
                <a:cs typeface="Arial" panose="020B0604020202020204" pitchFamily="34" charset="0"/>
              </a:rPr>
            </a:br>
            <a:br>
              <a:rPr lang="el-GR" sz="2700" b="1"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b="1" dirty="0">
                <a:solidFill>
                  <a:srgbClr val="002060"/>
                </a:solidFill>
                <a:latin typeface="Arial" panose="020B0604020202020204" pitchFamily="34" charset="0"/>
                <a:ea typeface="Tahoma" panose="020B0604030504040204" pitchFamily="34" charset="0"/>
                <a:cs typeface="Arial" panose="020B0604020202020204" pitchFamily="34" charset="0"/>
              </a:rPr>
              <a:t>Αναστασοπούλου Κλειώ</a:t>
            </a:r>
            <a:b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t>Αν</a:t>
            </a:r>
            <a:r>
              <a:rPr lang="en-US" sz="2000" i="1" dirty="0">
                <a:solidFill>
                  <a:srgbClr val="002060"/>
                </a:solidFill>
                <a:latin typeface="Arial" panose="020B0604020202020204" pitchFamily="34" charset="0"/>
                <a:ea typeface="Tahoma" panose="020B0604030504040204" pitchFamily="34" charset="0"/>
                <a:cs typeface="Arial" panose="020B0604020202020204" pitchFamily="34" charset="0"/>
              </a:rPr>
              <a:t>.</a:t>
            </a:r>
            <a: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t> Καθηγήτρια</a:t>
            </a:r>
            <a:b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t>Εργαστήριο Μικροβιολογίας</a:t>
            </a:r>
            <a:b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t>Ιατρική Σχολή, ΕΚΠΑ</a:t>
            </a:r>
            <a:b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br>
            <a:b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br>
            <a:b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br>
            <a:br>
              <a:rPr lang="el-GR" sz="2000" i="1"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b="1" dirty="0">
                <a:solidFill>
                  <a:srgbClr val="002060"/>
                </a:solidFill>
                <a:latin typeface="Arial" panose="020B0604020202020204" pitchFamily="34" charset="0"/>
                <a:ea typeface="Tahoma" panose="020B0604030504040204" pitchFamily="34" charset="0"/>
                <a:cs typeface="Arial" panose="020B0604020202020204" pitchFamily="34" charset="0"/>
              </a:rPr>
              <a:t>Θεραπευτικές εξελίξεις 2022</a:t>
            </a:r>
            <a:b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t>16 Απριλίου 2022</a:t>
            </a:r>
            <a:b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t>ΑΙΘΟΥΣΑ «ΑΛΚΗΣ ΑΡΓΥΡΙΑ∆ΗΣ» </a:t>
            </a:r>
            <a:b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br>
            <a:r>
              <a:rPr lang="el-GR" sz="2000" dirty="0" err="1">
                <a:solidFill>
                  <a:srgbClr val="002060"/>
                </a:solidFill>
                <a:latin typeface="Arial" panose="020B0604020202020204" pitchFamily="34" charset="0"/>
                <a:ea typeface="Tahoma" panose="020B0604030504040204" pitchFamily="34" charset="0"/>
                <a:cs typeface="Arial" panose="020B0604020202020204" pitchFamily="34" charset="0"/>
              </a:rPr>
              <a:t>Κεντρικο</a:t>
            </a:r>
            <a: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el-GR" sz="2000" dirty="0" err="1">
                <a:solidFill>
                  <a:srgbClr val="002060"/>
                </a:solidFill>
                <a:latin typeface="Arial" panose="020B0604020202020204" pitchFamily="34" charset="0"/>
                <a:ea typeface="Tahoma" panose="020B0604030504040204" pitchFamily="34" charset="0"/>
                <a:cs typeface="Arial" panose="020B0604020202020204" pitchFamily="34" charset="0"/>
              </a:rPr>
              <a:t>Κτίριο</a:t>
            </a:r>
            <a: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el-GR" sz="2000" dirty="0" err="1">
                <a:solidFill>
                  <a:srgbClr val="002060"/>
                </a:solidFill>
                <a:latin typeface="Arial" panose="020B0604020202020204" pitchFamily="34" charset="0"/>
                <a:ea typeface="Tahoma" panose="020B0604030504040204" pitchFamily="34" charset="0"/>
                <a:cs typeface="Arial" panose="020B0604020202020204" pitchFamily="34" charset="0"/>
              </a:rPr>
              <a:t>Πανεπιστημίου</a:t>
            </a:r>
            <a: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t> </a:t>
            </a:r>
            <a:r>
              <a:rPr lang="el-GR" sz="2000" dirty="0" err="1">
                <a:solidFill>
                  <a:srgbClr val="002060"/>
                </a:solidFill>
                <a:latin typeface="Arial" panose="020B0604020202020204" pitchFamily="34" charset="0"/>
                <a:ea typeface="Tahoma" panose="020B0604030504040204" pitchFamily="34" charset="0"/>
                <a:cs typeface="Arial" panose="020B0604020202020204" pitchFamily="34" charset="0"/>
              </a:rPr>
              <a:t>Αθηνών</a:t>
            </a:r>
            <a: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t> </a:t>
            </a:r>
            <a:br>
              <a:rPr lang="el-GR" sz="2000" dirty="0">
                <a:solidFill>
                  <a:srgbClr val="002060"/>
                </a:solidFill>
                <a:latin typeface="Arial" panose="020B0604020202020204" pitchFamily="34" charset="0"/>
                <a:ea typeface="Tahoma" panose="020B0604030504040204" pitchFamily="34" charset="0"/>
                <a:cs typeface="Arial" panose="020B0604020202020204" pitchFamily="34" charset="0"/>
              </a:rPr>
            </a:br>
            <a:endParaRPr lang="en-US" sz="2000" b="1" dirty="0">
              <a:solidFill>
                <a:srgbClr val="00206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3375277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5A33-1BC4-DE4B-9B97-74E1F82A2EED}"/>
              </a:ext>
            </a:extLst>
          </p:cNvPr>
          <p:cNvSpPr>
            <a:spLocks noGrp="1"/>
          </p:cNvSpPr>
          <p:nvPr>
            <p:ph type="title"/>
          </p:nvPr>
        </p:nvSpPr>
        <p:spPr>
          <a:xfrm>
            <a:off x="628650" y="185354"/>
            <a:ext cx="7886700" cy="404582"/>
          </a:xfrm>
        </p:spPr>
        <p:txBody>
          <a:bodyPr>
            <a:normAutofit/>
          </a:bodyPr>
          <a:lstStyle/>
          <a:p>
            <a:pPr algn="ctr"/>
            <a:r>
              <a:rPr lang="el-GR" sz="2000" b="1" dirty="0">
                <a:latin typeface="Arial" panose="020B0604020202020204" pitchFamily="34" charset="0"/>
                <a:cs typeface="Arial" panose="020B0604020202020204" pitchFamily="34" charset="0"/>
              </a:rPr>
              <a:t>Οι παραλλαγές της </a:t>
            </a:r>
            <a:r>
              <a:rPr lang="en-US" sz="2000" b="1" dirty="0">
                <a:latin typeface="Arial" panose="020B0604020202020204" pitchFamily="34" charset="0"/>
                <a:cs typeface="Arial" panose="020B0604020202020204" pitchFamily="34" charset="0"/>
              </a:rPr>
              <a:t>Omicron</a:t>
            </a:r>
            <a:endParaRPr lang="en-GR"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2D5947B-4FCF-924F-AAA7-698BCA31EF62}"/>
              </a:ext>
            </a:extLst>
          </p:cNvPr>
          <p:cNvSpPr>
            <a:spLocks noGrp="1"/>
          </p:cNvSpPr>
          <p:nvPr>
            <p:ph idx="1"/>
          </p:nvPr>
        </p:nvSpPr>
        <p:spPr>
          <a:xfrm>
            <a:off x="628650" y="3054107"/>
            <a:ext cx="7886700" cy="2009506"/>
          </a:xfrm>
        </p:spPr>
        <p:txBody>
          <a:bodyPr>
            <a:noAutofit/>
          </a:bodyPr>
          <a:lstStyle/>
          <a:p>
            <a:pPr>
              <a:lnSpc>
                <a:spcPct val="110000"/>
              </a:lnSpc>
            </a:pPr>
            <a:r>
              <a:rPr lang="el-GR" sz="1600" dirty="0">
                <a:latin typeface="Arial" panose="020B0604020202020204" pitchFamily="34" charset="0"/>
                <a:cs typeface="Arial" panose="020B0604020202020204" pitchFamily="34" charset="0"/>
              </a:rPr>
              <a:t>Οικογένεια παραλλαγών που περιλαμβάνει τις </a:t>
            </a:r>
            <a:r>
              <a:rPr lang="en-US" sz="1600" dirty="0">
                <a:latin typeface="Arial" panose="020B0604020202020204" pitchFamily="34" charset="0"/>
                <a:cs typeface="Arial" panose="020B0604020202020204" pitchFamily="34" charset="0"/>
              </a:rPr>
              <a:t>BA.1, BA 1.1, BA.2,</a:t>
            </a:r>
            <a:r>
              <a:rPr lang="el-GR" sz="1600" dirty="0">
                <a:latin typeface="Arial" panose="020B0604020202020204" pitchFamily="34" charset="0"/>
                <a:cs typeface="Arial" panose="020B0604020202020204" pitchFamily="34" charset="0"/>
              </a:rPr>
              <a:t> κ.α.</a:t>
            </a:r>
          </a:p>
          <a:p>
            <a:pPr>
              <a:lnSpc>
                <a:spcPct val="110000"/>
              </a:lnSpc>
            </a:pPr>
            <a:r>
              <a:rPr lang="el-GR" sz="1600" dirty="0">
                <a:latin typeface="Arial" panose="020B0604020202020204" pitchFamily="34" charset="0"/>
                <a:cs typeface="Arial" panose="020B0604020202020204" pitchFamily="34" charset="0"/>
              </a:rPr>
              <a:t>Πολλές κοινές, αλλά και διαφορετικές αλλαγές.</a:t>
            </a:r>
            <a:endParaRPr lang="en-US" sz="1600" dirty="0">
              <a:latin typeface="Arial" panose="020B0604020202020204" pitchFamily="34" charset="0"/>
              <a:cs typeface="Arial" panose="020B0604020202020204" pitchFamily="34" charset="0"/>
            </a:endParaRPr>
          </a:p>
          <a:p>
            <a:pPr>
              <a:lnSpc>
                <a:spcPct val="110000"/>
              </a:lnSpc>
            </a:pPr>
            <a:r>
              <a:rPr lang="el-GR" sz="1600" dirty="0">
                <a:latin typeface="Arial" panose="020B0604020202020204" pitchFamily="34" charset="0"/>
                <a:cs typeface="Arial" panose="020B0604020202020204" pitchFamily="34" charset="0"/>
              </a:rPr>
              <a:t>Η </a:t>
            </a:r>
            <a:r>
              <a:rPr lang="en-US" sz="1600" dirty="0">
                <a:latin typeface="Arial" panose="020B0604020202020204" pitchFamily="34" charset="0"/>
                <a:cs typeface="Arial" panose="020B0604020202020204" pitchFamily="34" charset="0"/>
              </a:rPr>
              <a:t>BA1.</a:t>
            </a:r>
            <a:r>
              <a:rPr lang="el-GR" sz="1600" dirty="0">
                <a:latin typeface="Arial" panose="020B0604020202020204" pitchFamily="34" charset="0"/>
                <a:cs typeface="Arial" panose="020B0604020202020204" pitchFamily="34" charset="0"/>
              </a:rPr>
              <a:t>1</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η οποία αποτελούσε σημαντικό μέρος του αρχικού κύματος </a:t>
            </a:r>
            <a:r>
              <a:rPr lang="en-US" sz="1600" dirty="0">
                <a:latin typeface="Arial" panose="020B0604020202020204" pitchFamily="34" charset="0"/>
                <a:cs typeface="Arial" panose="020B0604020202020204" pitchFamily="34" charset="0"/>
              </a:rPr>
              <a:t>Omicron </a:t>
            </a:r>
            <a:r>
              <a:rPr lang="el-GR" sz="1600" dirty="0">
                <a:latin typeface="Arial" panose="020B0604020202020204" pitchFamily="34" charset="0"/>
                <a:cs typeface="Arial" panose="020B0604020202020204" pitchFamily="34" charset="0"/>
              </a:rPr>
              <a:t>στις ΗΠΑ και σε άλλες χώρες, διαφέρει από την </a:t>
            </a:r>
            <a:r>
              <a:rPr lang="en-US" sz="1600" dirty="0">
                <a:latin typeface="Arial" panose="020B0604020202020204" pitchFamily="34" charset="0"/>
                <a:cs typeface="Arial" panose="020B0604020202020204" pitchFamily="34" charset="0"/>
              </a:rPr>
              <a:t>BA.1 </a:t>
            </a:r>
            <a:r>
              <a:rPr lang="el-GR" sz="1600" dirty="0">
                <a:latin typeface="Arial" panose="020B0604020202020204" pitchFamily="34" charset="0"/>
                <a:cs typeface="Arial" panose="020B0604020202020204" pitchFamily="34" charset="0"/>
              </a:rPr>
              <a:t>μόνο κατά 1 αλλαγή στην ακίδα (</a:t>
            </a:r>
            <a:r>
              <a:rPr lang="en-US" sz="1600" dirty="0">
                <a:latin typeface="Arial" panose="020B0604020202020204" pitchFamily="34" charset="0"/>
                <a:cs typeface="Arial" panose="020B0604020202020204" pitchFamily="34" charset="0"/>
              </a:rPr>
              <a:t>R346K).</a:t>
            </a:r>
          </a:p>
          <a:p>
            <a:pPr>
              <a:lnSpc>
                <a:spcPct val="110000"/>
              </a:lnSpc>
            </a:pPr>
            <a:r>
              <a:rPr lang="en-US" sz="1600" dirty="0">
                <a:latin typeface="Arial" panose="020B0604020202020204" pitchFamily="34" charset="0"/>
                <a:cs typeface="Arial" panose="020B0604020202020204" pitchFamily="34" charset="0"/>
              </a:rPr>
              <a:t>H</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BA.2 </a:t>
            </a:r>
            <a:r>
              <a:rPr lang="el-GR" sz="1600" dirty="0">
                <a:latin typeface="Arial" panose="020B0604020202020204" pitchFamily="34" charset="0"/>
                <a:cs typeface="Arial" panose="020B0604020202020204" pitchFamily="34" charset="0"/>
              </a:rPr>
              <a:t>είναι αρκετά διαφορετική από την </a:t>
            </a:r>
            <a:r>
              <a:rPr lang="en-US" sz="1600" dirty="0">
                <a:latin typeface="Arial" panose="020B0604020202020204" pitchFamily="34" charset="0"/>
                <a:cs typeface="Arial" panose="020B0604020202020204" pitchFamily="34" charset="0"/>
              </a:rPr>
              <a:t>BA.1 </a:t>
            </a:r>
            <a:r>
              <a:rPr lang="el-GR" sz="1600" dirty="0">
                <a:latin typeface="Arial" panose="020B0604020202020204" pitchFamily="34" charset="0"/>
                <a:cs typeface="Arial" panose="020B0604020202020204" pitchFamily="34" charset="0"/>
              </a:rPr>
              <a:t>με 8 μοναδικές αντικαταστάσεις.</a:t>
            </a:r>
          </a:p>
        </p:txBody>
      </p:sp>
      <p:pic>
        <p:nvPicPr>
          <p:cNvPr id="3074" name="Picture 2">
            <a:extLst>
              <a:ext uri="{FF2B5EF4-FFF2-40B4-BE49-F238E27FC236}">
                <a16:creationId xmlns:a16="http://schemas.microsoft.com/office/drawing/2014/main" id="{A01FF370-0C3C-3546-B57C-8BC66CD777D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8650" y="779361"/>
            <a:ext cx="7886700" cy="208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48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28A1-1EB6-7BC8-28F4-39C5C9292948}"/>
              </a:ext>
            </a:extLst>
          </p:cNvPr>
          <p:cNvSpPr>
            <a:spLocks noGrp="1"/>
          </p:cNvSpPr>
          <p:nvPr>
            <p:ph type="title"/>
          </p:nvPr>
        </p:nvSpPr>
        <p:spPr>
          <a:xfrm>
            <a:off x="628650" y="176982"/>
            <a:ext cx="7886700" cy="443985"/>
          </a:xfrm>
        </p:spPr>
        <p:txBody>
          <a:bodyPr>
            <a:noAutofit/>
          </a:bodyPr>
          <a:lstStyle/>
          <a:p>
            <a:pPr algn="ctr"/>
            <a:r>
              <a:rPr lang="el-GR" sz="2000" b="1" dirty="0">
                <a:solidFill>
                  <a:srgbClr val="002060"/>
                </a:solidFill>
                <a:latin typeface="Arial" panose="020B0604020202020204" pitchFamily="34" charset="0"/>
                <a:cs typeface="Arial" panose="020B0604020202020204" pitchFamily="34" charset="0"/>
              </a:rPr>
              <a:t>Σταδιακή επικράτηση της </a:t>
            </a:r>
            <a:r>
              <a:rPr lang="en-US" sz="2000" b="1" dirty="0">
                <a:solidFill>
                  <a:srgbClr val="002060"/>
                </a:solidFill>
                <a:latin typeface="Arial" panose="020B0604020202020204" pitchFamily="34" charset="0"/>
                <a:cs typeface="Arial" panose="020B0604020202020204" pitchFamily="34" charset="0"/>
              </a:rPr>
              <a:t>BA.2</a:t>
            </a:r>
            <a:r>
              <a:rPr lang="el-GR" sz="2000" b="1" dirty="0">
                <a:solidFill>
                  <a:srgbClr val="002060"/>
                </a:solidFill>
                <a:latin typeface="Arial" panose="020B0604020202020204" pitchFamily="34" charset="0"/>
                <a:cs typeface="Arial" panose="020B0604020202020204" pitchFamily="34" charset="0"/>
              </a:rPr>
              <a:t> στις ΗΠΑ</a:t>
            </a:r>
            <a:endParaRPr lang="en-GR" sz="20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D36AAEE-8019-39D8-DBA0-FC7488221E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7223" y="620967"/>
            <a:ext cx="5740678" cy="4445410"/>
          </a:xfrm>
          <a:prstGeom prst="rect">
            <a:avLst/>
          </a:prstGeom>
        </p:spPr>
      </p:pic>
    </p:spTree>
    <p:extLst>
      <p:ext uri="{BB962C8B-B14F-4D97-AF65-F5344CB8AC3E}">
        <p14:creationId xmlns:p14="http://schemas.microsoft.com/office/powerpoint/2010/main" val="4226760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EC5B3-8BA1-944D-8619-76C3D778760F}"/>
              </a:ext>
            </a:extLst>
          </p:cNvPr>
          <p:cNvSpPr>
            <a:spLocks noGrp="1"/>
          </p:cNvSpPr>
          <p:nvPr>
            <p:ph type="title"/>
          </p:nvPr>
        </p:nvSpPr>
        <p:spPr>
          <a:xfrm>
            <a:off x="412955" y="273844"/>
            <a:ext cx="8337755" cy="729457"/>
          </a:xfrm>
        </p:spPr>
        <p:txBody>
          <a:bodyPr>
            <a:normAutofit/>
          </a:bodyPr>
          <a:lstStyle/>
          <a:p>
            <a:r>
              <a:rPr lang="en-US" sz="2000" b="1" dirty="0">
                <a:solidFill>
                  <a:srgbClr val="002060"/>
                </a:solidFill>
                <a:latin typeface="Arial" panose="020B0604020202020204" pitchFamily="34" charset="0"/>
                <a:cs typeface="Arial" panose="020B0604020202020204" pitchFamily="34" charset="0"/>
              </a:rPr>
              <a:t>BA.2 waves in multiple European countries with different patterns</a:t>
            </a:r>
            <a:endParaRPr lang="en-GR" sz="20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DDB523D-800F-974B-9008-5BF52711E555}"/>
              </a:ext>
            </a:extLst>
          </p:cNvPr>
          <p:cNvSpPr>
            <a:spLocks noGrp="1"/>
          </p:cNvSpPr>
          <p:nvPr>
            <p:ph idx="1"/>
          </p:nvPr>
        </p:nvSpPr>
        <p:spPr/>
        <p:txBody>
          <a:bodyPr/>
          <a:lstStyle/>
          <a:p>
            <a:endParaRPr lang="en-GR"/>
          </a:p>
        </p:txBody>
      </p:sp>
      <p:pic>
        <p:nvPicPr>
          <p:cNvPr id="1026" name="Picture 2">
            <a:extLst>
              <a:ext uri="{FF2B5EF4-FFF2-40B4-BE49-F238E27FC236}">
                <a16:creationId xmlns:a16="http://schemas.microsoft.com/office/drawing/2014/main" id="{71972770-0173-4142-B6B2-64B8F73BE36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268016"/>
            <a:ext cx="9144000" cy="373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7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7"/>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44CABE-980F-0F27-46A9-481E11012E72}"/>
              </a:ext>
            </a:extLst>
          </p:cNvPr>
          <p:cNvSpPr>
            <a:spLocks noGrp="1"/>
          </p:cNvSpPr>
          <p:nvPr>
            <p:ph type="title"/>
          </p:nvPr>
        </p:nvSpPr>
        <p:spPr>
          <a:xfrm>
            <a:off x="771525" y="1475449"/>
            <a:ext cx="1971675" cy="1910443"/>
          </a:xfrm>
          <a:noFill/>
        </p:spPr>
        <p:txBody>
          <a:bodyPr vert="horz" lIns="91440" tIns="45720" rIns="91440" bIns="45720" rtlCol="0" anchor="ctr">
            <a:normAutofit/>
          </a:bodyPr>
          <a:lstStyle/>
          <a:p>
            <a:pPr algn="ctr" defTabSz="914400"/>
            <a:r>
              <a:rPr lang="en-US" sz="2400" b="1" kern="1200" dirty="0" err="1">
                <a:solidFill>
                  <a:srgbClr val="FFFFFF"/>
                </a:solidFill>
              </a:rPr>
              <a:t>Σύγκριση</a:t>
            </a:r>
            <a:r>
              <a:rPr lang="en-US" sz="2400" b="1" kern="1200" dirty="0">
                <a:solidFill>
                  <a:srgbClr val="FFFFFF"/>
                </a:solidFill>
              </a:rPr>
              <a:t> </a:t>
            </a:r>
            <a:r>
              <a:rPr lang="el-GR" sz="2400" b="1" kern="1200" dirty="0" err="1">
                <a:solidFill>
                  <a:srgbClr val="FFFFFF"/>
                </a:solidFill>
              </a:rPr>
              <a:t>υπο</a:t>
            </a:r>
            <a:r>
              <a:rPr lang="el-GR" sz="2400" b="1" kern="1200" dirty="0">
                <a:solidFill>
                  <a:srgbClr val="FFFFFF"/>
                </a:solidFill>
              </a:rPr>
              <a:t>-</a:t>
            </a:r>
            <a:r>
              <a:rPr lang="en-US" sz="2400" b="1" kern="1200" dirty="0">
                <a:solidFill>
                  <a:srgbClr val="FFFFFF"/>
                </a:solidFill>
              </a:rPr>
              <a:t>πα</a:t>
            </a:r>
            <a:r>
              <a:rPr lang="en-US" sz="2400" b="1" kern="1200" dirty="0" err="1">
                <a:solidFill>
                  <a:srgbClr val="FFFFFF"/>
                </a:solidFill>
              </a:rPr>
              <a:t>ρ</a:t>
            </a:r>
            <a:r>
              <a:rPr lang="en-US" sz="2400" b="1" kern="1200" dirty="0">
                <a:solidFill>
                  <a:srgbClr val="FFFFFF"/>
                </a:solidFill>
              </a:rPr>
              <a:t>α</a:t>
            </a:r>
            <a:r>
              <a:rPr lang="en-US" sz="2400" b="1" kern="1200" dirty="0" err="1">
                <a:solidFill>
                  <a:srgbClr val="FFFFFF"/>
                </a:solidFill>
              </a:rPr>
              <a:t>λλ</a:t>
            </a:r>
            <a:r>
              <a:rPr lang="en-US" sz="2400" b="1" kern="1200" dirty="0">
                <a:solidFill>
                  <a:srgbClr val="FFFFFF"/>
                </a:solidFill>
              </a:rPr>
              <a:t>α</a:t>
            </a:r>
            <a:r>
              <a:rPr lang="en-US" sz="2400" b="1" kern="1200" dirty="0" err="1">
                <a:solidFill>
                  <a:srgbClr val="FFFFFF"/>
                </a:solidFill>
              </a:rPr>
              <a:t>γών</a:t>
            </a:r>
            <a:r>
              <a:rPr lang="en-US" sz="2400" b="1" kern="1200" dirty="0">
                <a:solidFill>
                  <a:srgbClr val="FFFFFF"/>
                </a:solidFill>
              </a:rPr>
              <a:t> BA.1 </a:t>
            </a:r>
            <a:r>
              <a:rPr lang="en-US" sz="2400" b="1" kern="1200" dirty="0" err="1">
                <a:solidFill>
                  <a:srgbClr val="FFFFFF"/>
                </a:solidFill>
              </a:rPr>
              <a:t>κ</a:t>
            </a:r>
            <a:r>
              <a:rPr lang="en-US" sz="2400" b="1" kern="1200" dirty="0">
                <a:solidFill>
                  <a:srgbClr val="FFFFFF"/>
                </a:solidFill>
              </a:rPr>
              <a:t>α</a:t>
            </a:r>
            <a:r>
              <a:rPr lang="en-US" sz="2400" b="1" kern="1200" dirty="0" err="1">
                <a:solidFill>
                  <a:srgbClr val="FFFFFF"/>
                </a:solidFill>
              </a:rPr>
              <a:t>ι</a:t>
            </a:r>
            <a:r>
              <a:rPr lang="en-US" sz="2400" b="1" kern="1200" dirty="0">
                <a:solidFill>
                  <a:srgbClr val="FFFFFF"/>
                </a:solidFill>
              </a:rPr>
              <a:t> BA.2</a:t>
            </a:r>
            <a:endParaRPr lang="en-US" sz="2400" kern="1200" dirty="0">
              <a:solidFill>
                <a:srgbClr val="FFFFFF"/>
              </a:solidFill>
            </a:endParaRPr>
          </a:p>
        </p:txBody>
      </p:sp>
      <p:pic>
        <p:nvPicPr>
          <p:cNvPr id="4" name="Picture 2" descr="Table&#10;&#10;Description automatically generated">
            <a:extLst>
              <a:ext uri="{FF2B5EF4-FFF2-40B4-BE49-F238E27FC236}">
                <a16:creationId xmlns:a16="http://schemas.microsoft.com/office/drawing/2014/main" id="{F5BE7C7B-DFE5-01BB-447D-5FBAF69D9DDE}"/>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3582987" y="587521"/>
            <a:ext cx="5085525" cy="396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66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DD93C-EF8B-288D-7733-053EC700E2BE}"/>
              </a:ext>
            </a:extLst>
          </p:cNvPr>
          <p:cNvSpPr>
            <a:spLocks noGrp="1"/>
          </p:cNvSpPr>
          <p:nvPr>
            <p:ph type="title"/>
          </p:nvPr>
        </p:nvSpPr>
        <p:spPr>
          <a:xfrm>
            <a:off x="192036" y="273844"/>
            <a:ext cx="8759927" cy="434079"/>
          </a:xfrm>
        </p:spPr>
        <p:txBody>
          <a:bodyPr>
            <a:normAutofit/>
          </a:bodyPr>
          <a:lstStyle/>
          <a:p>
            <a:pPr algn="ctr"/>
            <a:r>
              <a:rPr lang="el-GR" sz="1800" b="1" dirty="0">
                <a:latin typeface="Arial" panose="020B0604020202020204" pitchFamily="34" charset="0"/>
                <a:cs typeface="Arial" panose="020B0604020202020204" pitchFamily="34" charset="0"/>
              </a:rPr>
              <a:t>Ιδιότητες </a:t>
            </a:r>
            <a:r>
              <a:rPr lang="el-GR" sz="1800" b="1" dirty="0" err="1">
                <a:latin typeface="Arial" panose="020B0604020202020204" pitchFamily="34" charset="0"/>
                <a:cs typeface="Arial" panose="020B0604020202020204" pitchFamily="34" charset="0"/>
              </a:rPr>
              <a:t>υπο</a:t>
            </a:r>
            <a:r>
              <a:rPr lang="el-GR" sz="1800" b="1" dirty="0">
                <a:latin typeface="Arial" panose="020B0604020202020204" pitchFamily="34" charset="0"/>
                <a:cs typeface="Arial" panose="020B0604020202020204" pitchFamily="34" charset="0"/>
              </a:rPr>
              <a:t>-παραλλαγών </a:t>
            </a:r>
            <a:r>
              <a:rPr lang="en-US" sz="1800" b="1" dirty="0">
                <a:latin typeface="Arial" panose="020B0604020202020204" pitchFamily="34" charset="0"/>
                <a:cs typeface="Arial" panose="020B0604020202020204" pitchFamily="34" charset="0"/>
              </a:rPr>
              <a:t>BA.1</a:t>
            </a:r>
            <a:r>
              <a:rPr lang="el-GR" sz="1800" b="1" dirty="0">
                <a:latin typeface="Arial" panose="020B0604020202020204" pitchFamily="34" charset="0"/>
                <a:cs typeface="Arial" panose="020B0604020202020204" pitchFamily="34" charset="0"/>
              </a:rPr>
              <a:t> και </a:t>
            </a:r>
            <a:r>
              <a:rPr lang="en-US" sz="1800" b="1" dirty="0">
                <a:latin typeface="Arial" panose="020B0604020202020204" pitchFamily="34" charset="0"/>
                <a:cs typeface="Arial" panose="020B0604020202020204" pitchFamily="34" charset="0"/>
              </a:rPr>
              <a:t>BA.</a:t>
            </a:r>
            <a:r>
              <a:rPr lang="el-GR" sz="1800" b="1" dirty="0">
                <a:latin typeface="Arial" panose="020B0604020202020204" pitchFamily="34" charset="0"/>
                <a:cs typeface="Arial" panose="020B0604020202020204" pitchFamily="34" charset="0"/>
              </a:rPr>
              <a:t>2 της </a:t>
            </a:r>
            <a:r>
              <a:rPr lang="en-US" sz="1800" b="1" dirty="0">
                <a:latin typeface="Arial" panose="020B0604020202020204" pitchFamily="34" charset="0"/>
                <a:cs typeface="Arial" panose="020B0604020202020204" pitchFamily="34" charset="0"/>
              </a:rPr>
              <a:t>Omicron</a:t>
            </a:r>
            <a:r>
              <a:rPr lang="el-GR" sz="1800" b="1" dirty="0">
                <a:latin typeface="Arial" panose="020B0604020202020204" pitchFamily="34" charset="0"/>
                <a:cs typeface="Arial" panose="020B0604020202020204" pitchFamily="34" charset="0"/>
              </a:rPr>
              <a:t> </a:t>
            </a:r>
            <a:r>
              <a:rPr lang="en-US" sz="1800" b="1" i="1" dirty="0">
                <a:latin typeface="Arial" panose="020B0604020202020204" pitchFamily="34" charset="0"/>
                <a:cs typeface="Arial" panose="020B0604020202020204" pitchFamily="34" charset="0"/>
              </a:rPr>
              <a:t>vs</a:t>
            </a:r>
            <a:r>
              <a:rPr lang="en-US" sz="1800" b="1" dirty="0">
                <a:latin typeface="Arial" panose="020B0604020202020204" pitchFamily="34" charset="0"/>
                <a:cs typeface="Arial" panose="020B0604020202020204" pitchFamily="34" charset="0"/>
              </a:rPr>
              <a:t>. Delta</a:t>
            </a:r>
            <a:endParaRPr lang="en-GR" sz="1800" b="1" dirty="0">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91133678-F273-15EA-9DC5-0730F314FFDC}"/>
              </a:ext>
            </a:extLst>
          </p:cNvPr>
          <p:cNvGraphicFramePr>
            <a:graphicFrameLocks noGrp="1"/>
          </p:cNvGraphicFramePr>
          <p:nvPr>
            <p:ph idx="1"/>
            <p:extLst>
              <p:ext uri="{D42A27DB-BD31-4B8C-83A1-F6EECF244321}">
                <p14:modId xmlns:p14="http://schemas.microsoft.com/office/powerpoint/2010/main" val="2026205345"/>
              </p:ext>
            </p:extLst>
          </p:nvPr>
        </p:nvGraphicFramePr>
        <p:xfrm>
          <a:off x="403123" y="1052477"/>
          <a:ext cx="8337754" cy="2692400"/>
        </p:xfrm>
        <a:graphic>
          <a:graphicData uri="http://schemas.openxmlformats.org/drawingml/2006/table">
            <a:tbl>
              <a:tblPr firstRow="1" bandRow="1">
                <a:tableStyleId>{5C22544A-7EE6-4342-B048-85BDC9FD1C3A}</a:tableStyleId>
              </a:tblPr>
              <a:tblGrid>
                <a:gridCol w="1115758">
                  <a:extLst>
                    <a:ext uri="{9D8B030D-6E8A-4147-A177-3AD203B41FA5}">
                      <a16:colId xmlns:a16="http://schemas.microsoft.com/office/drawing/2014/main" val="175740616"/>
                    </a:ext>
                  </a:extLst>
                </a:gridCol>
                <a:gridCol w="1119426">
                  <a:extLst>
                    <a:ext uri="{9D8B030D-6E8A-4147-A177-3AD203B41FA5}">
                      <a16:colId xmlns:a16="http://schemas.microsoft.com/office/drawing/2014/main" val="1556409135"/>
                    </a:ext>
                  </a:extLst>
                </a:gridCol>
                <a:gridCol w="977242">
                  <a:extLst>
                    <a:ext uri="{9D8B030D-6E8A-4147-A177-3AD203B41FA5}">
                      <a16:colId xmlns:a16="http://schemas.microsoft.com/office/drawing/2014/main" val="3839212117"/>
                    </a:ext>
                  </a:extLst>
                </a:gridCol>
                <a:gridCol w="1580223">
                  <a:extLst>
                    <a:ext uri="{9D8B030D-6E8A-4147-A177-3AD203B41FA5}">
                      <a16:colId xmlns:a16="http://schemas.microsoft.com/office/drawing/2014/main" val="3052362569"/>
                    </a:ext>
                  </a:extLst>
                </a:gridCol>
                <a:gridCol w="1143581">
                  <a:extLst>
                    <a:ext uri="{9D8B030D-6E8A-4147-A177-3AD203B41FA5}">
                      <a16:colId xmlns:a16="http://schemas.microsoft.com/office/drawing/2014/main" val="3491503033"/>
                    </a:ext>
                  </a:extLst>
                </a:gridCol>
                <a:gridCol w="873282">
                  <a:extLst>
                    <a:ext uri="{9D8B030D-6E8A-4147-A177-3AD203B41FA5}">
                      <a16:colId xmlns:a16="http://schemas.microsoft.com/office/drawing/2014/main" val="1909286946"/>
                    </a:ext>
                  </a:extLst>
                </a:gridCol>
                <a:gridCol w="1528242">
                  <a:extLst>
                    <a:ext uri="{9D8B030D-6E8A-4147-A177-3AD203B41FA5}">
                      <a16:colId xmlns:a16="http://schemas.microsoft.com/office/drawing/2014/main" val="2001118588"/>
                    </a:ext>
                  </a:extLst>
                </a:gridCol>
              </a:tblGrid>
              <a:tr h="370840">
                <a:tc>
                  <a:txBody>
                    <a:bodyPr/>
                    <a:lstStyle/>
                    <a:p>
                      <a:pPr marL="0" marR="0" lvl="0" indent="0" algn="ctr" defTabSz="685793" rtl="0" eaLnBrk="1" fontAlgn="b"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VOC</a:t>
                      </a:r>
                      <a:endParaRPr lang="en-US" sz="1400" dirty="0">
                        <a:effectLst/>
                        <a:latin typeface="Arial" panose="020B0604020202020204" pitchFamily="34" charset="0"/>
                        <a:cs typeface="Arial" panose="020B0604020202020204" pitchFamily="34" charset="0"/>
                      </a:endParaRPr>
                    </a:p>
                  </a:txBody>
                  <a:tcPr marL="76200" marR="76200" marT="76200" marB="76200" anchor="b"/>
                </a:tc>
                <a:tc gridSpan="2">
                  <a:txBody>
                    <a:bodyPr/>
                    <a:lstStyle/>
                    <a:p>
                      <a:pPr algn="ctr" fontAlgn="b"/>
                      <a:r>
                        <a:rPr lang="en-US" sz="1400" dirty="0">
                          <a:effectLst/>
                          <a:latin typeface="Arial" panose="020B0604020202020204" pitchFamily="34" charset="0"/>
                          <a:cs typeface="Arial" panose="020B0604020202020204" pitchFamily="34" charset="0"/>
                        </a:rPr>
                        <a:t>First detected</a:t>
                      </a:r>
                    </a:p>
                  </a:txBody>
                  <a:tcPr marL="76200" marR="76200" marT="76200" marB="76200" anchor="b"/>
                </a:tc>
                <a:tc hMerge="1">
                  <a:txBody>
                    <a:bodyPr/>
                    <a:lstStyle/>
                    <a:p>
                      <a:pPr algn="l" fontAlgn="b"/>
                      <a:endParaRPr lang="en-US" dirty="0">
                        <a:effectLst/>
                      </a:endParaRPr>
                    </a:p>
                  </a:txBody>
                  <a:tcPr marL="76200" marR="76200" marT="76200" marB="76200" anchor="b"/>
                </a:tc>
                <a:tc gridSpan="3">
                  <a:txBody>
                    <a:bodyPr/>
                    <a:lstStyle/>
                    <a:p>
                      <a:pPr algn="ctr" fontAlgn="b"/>
                      <a:r>
                        <a:rPr lang="en-US" sz="1400" b="1" dirty="0">
                          <a:effectLst/>
                          <a:latin typeface="Arial" panose="020B0604020202020204" pitchFamily="34" charset="0"/>
                          <a:cs typeface="Arial" panose="020B0604020202020204" pitchFamily="34" charset="0"/>
                        </a:rPr>
                        <a:t>Impact on </a:t>
                      </a:r>
                      <a:endParaRPr lang="en-US" sz="1400" dirty="0">
                        <a:effectLst/>
                        <a:latin typeface="Arial" panose="020B0604020202020204" pitchFamily="34" charset="0"/>
                        <a:cs typeface="Arial" panose="020B0604020202020204" pitchFamily="34" charset="0"/>
                      </a:endParaRPr>
                    </a:p>
                  </a:txBody>
                  <a:tcPr marL="76200" marR="76200" marT="76200" marB="76200" anchor="b"/>
                </a:tc>
                <a:tc hMerge="1">
                  <a:txBody>
                    <a:bodyPr/>
                    <a:lstStyle/>
                    <a:p>
                      <a:pPr algn="l" fontAlgn="b"/>
                      <a:endParaRPr lang="en-US" dirty="0">
                        <a:effectLst/>
                      </a:endParaRPr>
                    </a:p>
                  </a:txBody>
                  <a:tcPr marL="76200" marR="76200" marT="76200" marB="76200" anchor="b"/>
                </a:tc>
                <a:tc hMerge="1">
                  <a:txBody>
                    <a:bodyPr/>
                    <a:lstStyle/>
                    <a:p>
                      <a:pPr algn="l" fontAlgn="b"/>
                      <a:endParaRPr lang="en-US" dirty="0">
                        <a:effectLst/>
                      </a:endParaRPr>
                    </a:p>
                  </a:txBody>
                  <a:tcPr marL="76200" marR="76200" marT="76200" marB="76200" anchor="b"/>
                </a:tc>
                <a:tc>
                  <a:txBody>
                    <a:bodyPr/>
                    <a:lstStyle/>
                    <a:p>
                      <a:pPr algn="ctr" fontAlgn="b"/>
                      <a:r>
                        <a:rPr lang="en-US" sz="1400" b="1" dirty="0">
                          <a:effectLst/>
                          <a:latin typeface="Arial" panose="020B0604020202020204" pitchFamily="34" charset="0"/>
                          <a:cs typeface="Arial" panose="020B0604020202020204" pitchFamily="34" charset="0"/>
                        </a:rPr>
                        <a:t>Transmission </a:t>
                      </a:r>
                      <a:endParaRPr lang="en-US" sz="1400" dirty="0">
                        <a:effectLst/>
                        <a:latin typeface="Arial" panose="020B0604020202020204" pitchFamily="34" charset="0"/>
                        <a:cs typeface="Arial" panose="020B0604020202020204" pitchFamily="34" charset="0"/>
                      </a:endParaRPr>
                    </a:p>
                  </a:txBody>
                  <a:tcPr marL="76200" marR="76200" marT="76200" marB="76200" anchor="b"/>
                </a:tc>
                <a:extLst>
                  <a:ext uri="{0D108BD9-81ED-4DB2-BD59-A6C34878D82A}">
                    <a16:rowId xmlns:a16="http://schemas.microsoft.com/office/drawing/2014/main" val="1620126682"/>
                  </a:ext>
                </a:extLst>
              </a:tr>
              <a:tr h="370840">
                <a:tc>
                  <a:txBody>
                    <a:bodyPr/>
                    <a:lstStyle/>
                    <a:p>
                      <a:pPr algn="ctr" fontAlgn="b"/>
                      <a:endParaRPr lang="en-US" sz="1400" dirty="0">
                        <a:effectLst/>
                        <a:latin typeface="Arial" panose="020B0604020202020204" pitchFamily="34" charset="0"/>
                        <a:cs typeface="Arial" panose="020B0604020202020204" pitchFamily="34" charset="0"/>
                      </a:endParaRPr>
                    </a:p>
                  </a:txBody>
                  <a:tcPr marL="76200" marR="76200" marT="76200" marB="76200" anchor="b"/>
                </a:tc>
                <a:tc>
                  <a:txBody>
                    <a:bodyPr/>
                    <a:lstStyle/>
                    <a:p>
                      <a:pPr algn="ctr" fontAlgn="b"/>
                      <a:r>
                        <a:rPr lang="en-US" sz="1400" b="1" dirty="0">
                          <a:effectLst/>
                          <a:latin typeface="Arial" panose="020B0604020202020204" pitchFamily="34" charset="0"/>
                          <a:cs typeface="Arial" panose="020B0604020202020204" pitchFamily="34" charset="0"/>
                        </a:rPr>
                        <a:t>Country</a:t>
                      </a:r>
                      <a:endParaRPr lang="en-US" sz="1400" dirty="0">
                        <a:effectLst/>
                        <a:latin typeface="Arial" panose="020B0604020202020204" pitchFamily="34" charset="0"/>
                        <a:cs typeface="Arial" panose="020B0604020202020204" pitchFamily="34" charset="0"/>
                      </a:endParaRPr>
                    </a:p>
                  </a:txBody>
                  <a:tcPr marL="76200" marR="76200" marT="76200" marB="76200" anchor="b"/>
                </a:tc>
                <a:tc>
                  <a:txBody>
                    <a:bodyPr/>
                    <a:lstStyle/>
                    <a:p>
                      <a:pPr algn="ctr" fontAlgn="b"/>
                      <a:r>
                        <a:rPr lang="en-US" sz="1400" b="1" dirty="0">
                          <a:effectLst/>
                          <a:latin typeface="Arial" panose="020B0604020202020204" pitchFamily="34" charset="0"/>
                          <a:cs typeface="Arial" panose="020B0604020202020204" pitchFamily="34" charset="0"/>
                        </a:rPr>
                        <a:t>Date</a:t>
                      </a:r>
                      <a:endParaRPr lang="en-US" sz="1400" dirty="0">
                        <a:effectLst/>
                        <a:latin typeface="Arial" panose="020B0604020202020204" pitchFamily="34" charset="0"/>
                        <a:cs typeface="Arial" panose="020B0604020202020204" pitchFamily="34" charset="0"/>
                      </a:endParaRPr>
                    </a:p>
                  </a:txBody>
                  <a:tcPr marL="76200" marR="76200" marT="76200" marB="76200" anchor="b"/>
                </a:tc>
                <a:tc>
                  <a:txBody>
                    <a:bodyPr/>
                    <a:lstStyle/>
                    <a:p>
                      <a:pPr algn="ctr" fontAlgn="b"/>
                      <a:r>
                        <a:rPr lang="en-US" sz="1400" b="1" dirty="0">
                          <a:effectLst/>
                          <a:latin typeface="Arial" panose="020B0604020202020204" pitchFamily="34" charset="0"/>
                          <a:cs typeface="Arial" panose="020B0604020202020204" pitchFamily="34" charset="0"/>
                        </a:rPr>
                        <a:t>Transmissibility</a:t>
                      </a:r>
                      <a:endParaRPr lang="en-US" sz="1400" dirty="0">
                        <a:effectLst/>
                        <a:latin typeface="Arial" panose="020B0604020202020204" pitchFamily="34" charset="0"/>
                        <a:cs typeface="Arial" panose="020B0604020202020204" pitchFamily="34" charset="0"/>
                      </a:endParaRPr>
                    </a:p>
                  </a:txBody>
                  <a:tcPr marL="76200" marR="76200" marT="76200" marB="76200" anchor="b"/>
                </a:tc>
                <a:tc>
                  <a:txBody>
                    <a:bodyPr/>
                    <a:lstStyle/>
                    <a:p>
                      <a:pPr algn="ctr" fontAlgn="b"/>
                      <a:r>
                        <a:rPr lang="en-US" sz="1400" b="1" dirty="0">
                          <a:effectLst/>
                          <a:latin typeface="Arial" panose="020B0604020202020204" pitchFamily="34" charset="0"/>
                          <a:cs typeface="Arial" panose="020B0604020202020204" pitchFamily="34" charset="0"/>
                        </a:rPr>
                        <a:t>Immunity</a:t>
                      </a:r>
                      <a:endParaRPr lang="en-US" sz="1400" dirty="0">
                        <a:effectLst/>
                        <a:latin typeface="Arial" panose="020B0604020202020204" pitchFamily="34" charset="0"/>
                        <a:cs typeface="Arial" panose="020B0604020202020204" pitchFamily="34" charset="0"/>
                      </a:endParaRPr>
                    </a:p>
                  </a:txBody>
                  <a:tcPr marL="76200" marR="76200" marT="76200" marB="76200" anchor="b"/>
                </a:tc>
                <a:tc>
                  <a:txBody>
                    <a:bodyPr/>
                    <a:lstStyle/>
                    <a:p>
                      <a:pPr algn="ctr" fontAlgn="b"/>
                      <a:r>
                        <a:rPr lang="en-US" sz="1400" b="1" dirty="0">
                          <a:effectLst/>
                          <a:latin typeface="Arial" panose="020B0604020202020204" pitchFamily="34" charset="0"/>
                          <a:cs typeface="Arial" panose="020B0604020202020204" pitchFamily="34" charset="0"/>
                        </a:rPr>
                        <a:t>Severity</a:t>
                      </a:r>
                      <a:endParaRPr lang="en-US" sz="1400" dirty="0">
                        <a:effectLst/>
                        <a:latin typeface="Arial" panose="020B0604020202020204" pitchFamily="34" charset="0"/>
                        <a:cs typeface="Arial" panose="020B0604020202020204" pitchFamily="34" charset="0"/>
                      </a:endParaRPr>
                    </a:p>
                  </a:txBody>
                  <a:tcPr marL="76200" marR="76200" marT="76200" marB="76200" anchor="b"/>
                </a:tc>
                <a:tc>
                  <a:txBody>
                    <a:bodyPr/>
                    <a:lstStyle/>
                    <a:p>
                      <a:pPr algn="ctr" fontAlgn="b"/>
                      <a:r>
                        <a:rPr lang="en-US" sz="1400" b="1" dirty="0">
                          <a:effectLst/>
                          <a:latin typeface="Arial" panose="020B0604020202020204" pitchFamily="34" charset="0"/>
                          <a:cs typeface="Arial" panose="020B0604020202020204" pitchFamily="34" charset="0"/>
                        </a:rPr>
                        <a:t>in EU/EEA</a:t>
                      </a:r>
                      <a:endParaRPr lang="en-US" sz="1400" dirty="0">
                        <a:effectLst/>
                        <a:latin typeface="Arial" panose="020B0604020202020204" pitchFamily="34" charset="0"/>
                        <a:cs typeface="Arial" panose="020B0604020202020204" pitchFamily="34" charset="0"/>
                      </a:endParaRPr>
                    </a:p>
                  </a:txBody>
                  <a:tcPr marL="76200" marR="76200" marT="76200" marB="76200" anchor="b"/>
                </a:tc>
                <a:extLst>
                  <a:ext uri="{0D108BD9-81ED-4DB2-BD59-A6C34878D82A}">
                    <a16:rowId xmlns:a16="http://schemas.microsoft.com/office/drawing/2014/main" val="3600007580"/>
                  </a:ext>
                </a:extLst>
              </a:tr>
              <a:tr h="370840">
                <a:tc>
                  <a:txBody>
                    <a:bodyPr/>
                    <a:lstStyle/>
                    <a:p>
                      <a:pPr algn="ctr" fontAlgn="t"/>
                      <a:r>
                        <a:rPr lang="en-US" sz="1400" dirty="0">
                          <a:effectLst/>
                          <a:latin typeface="Arial" panose="020B0604020202020204" pitchFamily="34" charset="0"/>
                          <a:cs typeface="Arial" panose="020B0604020202020204" pitchFamily="34" charset="0"/>
                        </a:rPr>
                        <a:t> </a:t>
                      </a:r>
                      <a:r>
                        <a:rPr lang="en-US" sz="1400" b="1" dirty="0">
                          <a:effectLst/>
                          <a:latin typeface="Arial" panose="020B0604020202020204" pitchFamily="34" charset="0"/>
                          <a:cs typeface="Arial" panose="020B0604020202020204" pitchFamily="34" charset="0"/>
                        </a:rPr>
                        <a:t>Delta</a:t>
                      </a:r>
                    </a:p>
                    <a:p>
                      <a:pPr algn="ctr" fontAlgn="t"/>
                      <a:r>
                        <a:rPr lang="en-US" sz="1400" b="1" dirty="0">
                          <a:solidFill>
                            <a:schemeClr val="tx1"/>
                          </a:solidFill>
                          <a:latin typeface="Arial" panose="020B0604020202020204" pitchFamily="34" charset="0"/>
                          <a:cs typeface="Arial" panose="020B0604020202020204" pitchFamily="34" charset="0"/>
                        </a:rPr>
                        <a:t>(B.1.617.2)</a:t>
                      </a:r>
                      <a:endParaRPr lang="en-US" sz="1400" dirty="0">
                        <a:effectLst/>
                        <a:latin typeface="Arial" panose="020B0604020202020204" pitchFamily="34" charset="0"/>
                        <a:cs typeface="Arial" panose="020B0604020202020204" pitchFamily="34" charset="0"/>
                      </a:endParaRPr>
                    </a:p>
                  </a:txBody>
                  <a:tcPr marL="76200" marR="76200" marT="76200" marB="76200"/>
                </a:tc>
                <a:tc>
                  <a:txBody>
                    <a:bodyPr/>
                    <a:lstStyle/>
                    <a:p>
                      <a:pPr algn="ctr" fontAlgn="t"/>
                      <a:r>
                        <a:rPr lang="en-US" sz="1400">
                          <a:effectLst/>
                          <a:latin typeface="Arial" panose="020B0604020202020204" pitchFamily="34" charset="0"/>
                          <a:cs typeface="Arial" panose="020B0604020202020204" pitchFamily="34" charset="0"/>
                        </a:rPr>
                        <a:t>India</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Dec 2020</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 </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 </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 </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Community</a:t>
                      </a:r>
                    </a:p>
                  </a:txBody>
                  <a:tcPr marL="76200" marR="76200" marT="76200" marB="76200"/>
                </a:tc>
                <a:extLst>
                  <a:ext uri="{0D108BD9-81ED-4DB2-BD59-A6C34878D82A}">
                    <a16:rowId xmlns:a16="http://schemas.microsoft.com/office/drawing/2014/main" val="3735086233"/>
                  </a:ext>
                </a:extLst>
              </a:tr>
              <a:tr h="370840">
                <a:tc>
                  <a:txBody>
                    <a:bodyPr/>
                    <a:lstStyle/>
                    <a:p>
                      <a:pPr algn="ctr" fontAlgn="t"/>
                      <a:r>
                        <a:rPr lang="en-US" sz="1400" b="1" dirty="0">
                          <a:effectLst/>
                          <a:latin typeface="Arial" panose="020B0604020202020204" pitchFamily="34" charset="0"/>
                          <a:cs typeface="Arial" panose="020B0604020202020204" pitchFamily="34" charset="0"/>
                        </a:rPr>
                        <a:t>Omicron</a:t>
                      </a:r>
                    </a:p>
                    <a:p>
                      <a:pPr algn="ctr" fontAlgn="t"/>
                      <a:r>
                        <a:rPr lang="en-US" sz="1400" b="1" dirty="0">
                          <a:effectLst/>
                          <a:latin typeface="Arial" panose="020B0604020202020204" pitchFamily="34" charset="0"/>
                          <a:cs typeface="Arial" panose="020B0604020202020204" pitchFamily="34" charset="0"/>
                        </a:rPr>
                        <a:t>(BA.1)</a:t>
                      </a:r>
                      <a:endParaRPr lang="en-US" sz="1400" dirty="0">
                        <a:effectLst/>
                        <a:latin typeface="Arial" panose="020B0604020202020204" pitchFamily="34" charset="0"/>
                        <a:cs typeface="Arial" panose="020B0604020202020204" pitchFamily="34" charset="0"/>
                      </a:endParaRPr>
                    </a:p>
                  </a:txBody>
                  <a:tcPr marL="76200" marR="76200" marT="76200" marB="76200"/>
                </a:tc>
                <a:tc>
                  <a:txBody>
                    <a:bodyPr/>
                    <a:lstStyle/>
                    <a:p>
                      <a:pPr algn="ctr" fontAlgn="t"/>
                      <a:r>
                        <a:rPr lang="en-US" sz="1400">
                          <a:effectLst/>
                          <a:latin typeface="Arial" panose="020B0604020202020204" pitchFamily="34" charset="0"/>
                          <a:cs typeface="Arial" panose="020B0604020202020204" pitchFamily="34" charset="0"/>
                        </a:rPr>
                        <a:t>South Africa and Botswana</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Nov 2021</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 </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 </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Community</a:t>
                      </a:r>
                    </a:p>
                  </a:txBody>
                  <a:tcPr marL="76200" marR="76200" marT="76200" marB="76200"/>
                </a:tc>
                <a:extLst>
                  <a:ext uri="{0D108BD9-81ED-4DB2-BD59-A6C34878D82A}">
                    <a16:rowId xmlns:a16="http://schemas.microsoft.com/office/drawing/2014/main" val="2343265033"/>
                  </a:ext>
                </a:extLst>
              </a:tr>
              <a:tr h="370840">
                <a:tc>
                  <a:txBody>
                    <a:bodyPr/>
                    <a:lstStyle/>
                    <a:p>
                      <a:pPr algn="ctr" fontAlgn="t"/>
                      <a:r>
                        <a:rPr lang="en-US" sz="1400" b="1" dirty="0">
                          <a:effectLst/>
                          <a:latin typeface="Arial" panose="020B0604020202020204" pitchFamily="34" charset="0"/>
                          <a:cs typeface="Arial" panose="020B0604020202020204" pitchFamily="34" charset="0"/>
                        </a:rPr>
                        <a:t>Omicron</a:t>
                      </a:r>
                    </a:p>
                    <a:p>
                      <a:pPr marL="0" marR="0" lvl="0" indent="0" algn="ctr" defTabSz="685793" rtl="0" eaLnBrk="1" fontAlgn="t"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(BA.2)</a:t>
                      </a:r>
                      <a:endParaRPr lang="en-US" sz="1400" dirty="0">
                        <a:effectLst/>
                        <a:latin typeface="Arial" panose="020B0604020202020204" pitchFamily="34" charset="0"/>
                        <a:cs typeface="Arial" panose="020B0604020202020204" pitchFamily="34" charset="0"/>
                      </a:endParaRP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South Africa</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Nov 2021</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 </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 </a:t>
                      </a:r>
                    </a:p>
                  </a:txBody>
                  <a:tcPr marL="76200" marR="76200" marT="76200" marB="76200"/>
                </a:tc>
                <a:tc>
                  <a:txBody>
                    <a:bodyPr/>
                    <a:lstStyle/>
                    <a:p>
                      <a:pPr algn="ctr" fontAlgn="t"/>
                      <a:r>
                        <a:rPr lang="en-US" sz="1400" dirty="0">
                          <a:effectLst/>
                          <a:latin typeface="Arial" panose="020B0604020202020204" pitchFamily="34" charset="0"/>
                          <a:cs typeface="Arial" panose="020B0604020202020204" pitchFamily="34" charset="0"/>
                        </a:rPr>
                        <a:t>⬇️</a:t>
                      </a:r>
                    </a:p>
                  </a:txBody>
                  <a:tcPr marL="76200" marR="76200" marT="76200" marB="76200"/>
                </a:tc>
                <a:tc>
                  <a:txBody>
                    <a:bodyPr/>
                    <a:lstStyle/>
                    <a:p>
                      <a:pPr algn="ct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Dominant</a:t>
                      </a:r>
                      <a:endParaRPr lang="en-GR"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1901158"/>
                  </a:ext>
                </a:extLst>
              </a:tr>
            </a:tbl>
          </a:graphicData>
        </a:graphic>
      </p:graphicFrame>
      <p:pic>
        <p:nvPicPr>
          <p:cNvPr id="1026" name="Picture 2" descr="European Centre for Disease Prevention and Control">
            <a:extLst>
              <a:ext uri="{FF2B5EF4-FFF2-40B4-BE49-F238E27FC236}">
                <a16:creationId xmlns:a16="http://schemas.microsoft.com/office/drawing/2014/main" id="{5CA5B75D-205E-5772-05CD-D62627D8347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71648" y="4089431"/>
            <a:ext cx="741410" cy="659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5CD21-0DA8-3D3E-CA7E-9794F62825FB}"/>
              </a:ext>
            </a:extLst>
          </p:cNvPr>
          <p:cNvSpPr>
            <a:spLocks noGrp="1"/>
          </p:cNvSpPr>
          <p:nvPr>
            <p:ph type="title"/>
          </p:nvPr>
        </p:nvSpPr>
        <p:spPr>
          <a:xfrm>
            <a:off x="157316" y="253745"/>
            <a:ext cx="4054320" cy="1404511"/>
          </a:xfrm>
        </p:spPr>
        <p:txBody>
          <a:bodyPr>
            <a:noAutofit/>
          </a:bodyPr>
          <a:lstStyle/>
          <a:p>
            <a:pPr>
              <a:lnSpc>
                <a:spcPct val="110000"/>
              </a:lnSpc>
              <a:spcBef>
                <a:spcPts val="0"/>
              </a:spcBef>
              <a:spcAft>
                <a:spcPts val="1800"/>
              </a:spcAft>
            </a:pPr>
            <a:r>
              <a:rPr lang="el-GR" sz="1800" b="1" dirty="0">
                <a:solidFill>
                  <a:srgbClr val="002060"/>
                </a:solidFill>
                <a:latin typeface="Arial" panose="020B0604020202020204" pitchFamily="34" charset="0"/>
                <a:cs typeface="Arial" panose="020B0604020202020204" pitchFamily="34" charset="0"/>
              </a:rPr>
              <a:t>Είναι τελικά πιο ήπιες οι λοιμώξεις (ή οι </a:t>
            </a:r>
            <a:r>
              <a:rPr lang="el-GR" sz="1800" b="1" dirty="0" err="1">
                <a:solidFill>
                  <a:srgbClr val="002060"/>
                </a:solidFill>
                <a:latin typeface="Arial" panose="020B0604020202020204" pitchFamily="34" charset="0"/>
                <a:cs typeface="Arial" panose="020B0604020202020204" pitchFamily="34" charset="0"/>
              </a:rPr>
              <a:t>επαναλοιμώξεις</a:t>
            </a:r>
            <a:r>
              <a:rPr lang="el-GR" sz="1800" b="1" dirty="0">
                <a:solidFill>
                  <a:srgbClr val="002060"/>
                </a:solidFill>
                <a:latin typeface="Arial" panose="020B0604020202020204" pitchFamily="34" charset="0"/>
                <a:cs typeface="Arial" panose="020B0604020202020204" pitchFamily="34" charset="0"/>
              </a:rPr>
              <a:t>) με </a:t>
            </a:r>
            <a:r>
              <a:rPr lang="en-GR" sz="1800" b="1" dirty="0">
                <a:solidFill>
                  <a:srgbClr val="002060"/>
                </a:solidFill>
                <a:latin typeface="Arial" panose="020B0604020202020204" pitchFamily="34" charset="0"/>
                <a:cs typeface="Arial" panose="020B0604020202020204" pitchFamily="34" charset="0"/>
              </a:rPr>
              <a:t>Omicron</a:t>
            </a:r>
            <a:r>
              <a:rPr lang="el-GR" sz="1800" b="1" dirty="0">
                <a:solidFill>
                  <a:srgbClr val="002060"/>
                </a:solidFill>
                <a:latin typeface="Arial" panose="020B0604020202020204" pitchFamily="34" charset="0"/>
                <a:cs typeface="Arial" panose="020B0604020202020204" pitchFamily="34" charset="0"/>
              </a:rPr>
              <a:t>;</a:t>
            </a:r>
            <a:br>
              <a:rPr lang="en-US" sz="1800" b="1" dirty="0">
                <a:solidFill>
                  <a:srgbClr val="002060"/>
                </a:solidFill>
                <a:latin typeface="Arial" panose="020B0604020202020204" pitchFamily="34" charset="0"/>
                <a:cs typeface="Arial" panose="020B0604020202020204" pitchFamily="34" charset="0"/>
              </a:rPr>
            </a:br>
            <a:r>
              <a:rPr lang="el-GR" sz="1800" b="1" dirty="0">
                <a:solidFill>
                  <a:srgbClr val="002060"/>
                </a:solidFill>
                <a:latin typeface="Arial" panose="020B0604020202020204" pitchFamily="34" charset="0"/>
                <a:cs typeface="Arial" panose="020B0604020202020204" pitchFamily="34" charset="0"/>
              </a:rPr>
              <a:t>Αν ναι, αποτελεί </a:t>
            </a:r>
            <a:r>
              <a:rPr lang="el-GR" sz="1800" b="1" dirty="0" err="1">
                <a:solidFill>
                  <a:srgbClr val="002060"/>
                </a:solidFill>
                <a:latin typeface="Arial" panose="020B0604020202020204" pitchFamily="34" charset="0"/>
                <a:cs typeface="Arial" panose="020B0604020202020204" pitchFamily="34" charset="0"/>
              </a:rPr>
              <a:t>αυτ</a:t>
            </a:r>
            <a:r>
              <a:rPr lang="en-US" sz="1800" b="1" dirty="0" err="1">
                <a:solidFill>
                  <a:srgbClr val="002060"/>
                </a:solidFill>
                <a:latin typeface="Arial" panose="020B0604020202020204" pitchFamily="34" charset="0"/>
                <a:cs typeface="Arial" panose="020B0604020202020204" pitchFamily="34" charset="0"/>
              </a:rPr>
              <a:t>ό</a:t>
            </a:r>
            <a:r>
              <a:rPr lang="el-GR" sz="1800" b="1" dirty="0">
                <a:solidFill>
                  <a:srgbClr val="002060"/>
                </a:solidFill>
                <a:latin typeface="Arial" panose="020B0604020202020204" pitchFamily="34" charset="0"/>
                <a:cs typeface="Arial" panose="020B0604020202020204" pitchFamily="34" charset="0"/>
              </a:rPr>
              <a:t> ένδειξη μετάβασης σε ενδημικότητα;</a:t>
            </a:r>
            <a:endParaRPr lang="en-GR" sz="18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9AF9221-D5B5-434E-BFFD-2C2F168F17B1}"/>
              </a:ext>
            </a:extLst>
          </p:cNvPr>
          <p:cNvSpPr>
            <a:spLocks noGrp="1"/>
          </p:cNvSpPr>
          <p:nvPr>
            <p:ph idx="1"/>
          </p:nvPr>
        </p:nvSpPr>
        <p:spPr>
          <a:xfrm>
            <a:off x="4572000" y="256180"/>
            <a:ext cx="4329238" cy="1203812"/>
          </a:xfrm>
        </p:spPr>
        <p:txBody>
          <a:bodyPr anchor="ctr">
            <a:normAutofit/>
          </a:bodyPr>
          <a:lstStyle/>
          <a:p>
            <a:pPr>
              <a:lnSpc>
                <a:spcPct val="110000"/>
              </a:lnSpc>
            </a:pPr>
            <a:r>
              <a:rPr lang="el-GR" sz="1600" dirty="0">
                <a:latin typeface="Arial" panose="020B0604020202020204" pitchFamily="34" charset="0"/>
                <a:cs typeface="Arial" panose="020B0604020202020204" pitchFamily="34" charset="0"/>
              </a:rPr>
              <a:t>Ίσως αυτός να είναι ο γενικός κανόνας λόγω της μικρότερης εμπλοκής του κατώτερου αναπνευστικού, όμως υπάρχουν αναφορές για εξαιρέσεις.</a:t>
            </a:r>
            <a:endParaRPr lang="en-GR" sz="16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58257"/>
            <a:ext cx="9144001" cy="3485243"/>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1817370"/>
            <a:ext cx="4210176"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ACC17C00-E717-A9C3-25C7-8DD0FD5A5A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885" y="2241963"/>
            <a:ext cx="3730752" cy="2098548"/>
          </a:xfrm>
          <a:prstGeom prst="rect">
            <a:avLst/>
          </a:prstGeom>
        </p:spPr>
      </p:pic>
      <p:sp>
        <p:nvSpPr>
          <p:cNvPr id="15"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1817370"/>
            <a:ext cx="4210177" cy="2947736"/>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This figure is a graphic describing COVID-19 hospitalization rates among children and infants.">
            <a:extLst>
              <a:ext uri="{FF2B5EF4-FFF2-40B4-BE49-F238E27FC236}">
                <a16:creationId xmlns:a16="http://schemas.microsoft.com/office/drawing/2014/main" id="{A7861BCE-B150-0E8E-385E-FE9D728B0A9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932363" y="2241963"/>
            <a:ext cx="3730752" cy="2098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0811EC-0A27-F8A7-B3A0-57909A068BD3}"/>
              </a:ext>
            </a:extLst>
          </p:cNvPr>
          <p:cNvSpPr txBox="1"/>
          <p:nvPr/>
        </p:nvSpPr>
        <p:spPr>
          <a:xfrm>
            <a:off x="480885" y="4827362"/>
            <a:ext cx="3900427" cy="261610"/>
          </a:xfrm>
          <a:prstGeom prst="rect">
            <a:avLst/>
          </a:prstGeom>
          <a:noFill/>
        </p:spPr>
        <p:txBody>
          <a:bodyPr wrap="none" rtlCol="0">
            <a:spAutoFit/>
          </a:bodyPr>
          <a:lstStyle/>
          <a:p>
            <a:r>
              <a:rPr lang="en-GB" sz="1100" dirty="0"/>
              <a:t>Taylor </a:t>
            </a:r>
            <a:r>
              <a:rPr lang="en-GB" sz="1100" i="1" dirty="0"/>
              <a:t>et al</a:t>
            </a:r>
            <a:r>
              <a:rPr lang="en-GB" sz="1100" dirty="0"/>
              <a:t>.</a:t>
            </a:r>
            <a:r>
              <a:rPr lang="el-GR" sz="1100" dirty="0"/>
              <a:t> </a:t>
            </a:r>
            <a:r>
              <a:rPr lang="en-GB" sz="1100" i="1" dirty="0"/>
              <a:t>MMWR </a:t>
            </a:r>
            <a:r>
              <a:rPr lang="en-GB" sz="1100" i="1" dirty="0" err="1"/>
              <a:t>Morb</a:t>
            </a:r>
            <a:r>
              <a:rPr lang="en-GB" sz="1100" i="1" dirty="0"/>
              <a:t> Mortal </a:t>
            </a:r>
            <a:r>
              <a:rPr lang="en-GB" sz="1100" i="1" dirty="0" err="1"/>
              <a:t>Wkly</a:t>
            </a:r>
            <a:r>
              <a:rPr lang="en-GB" sz="1100" i="1" dirty="0"/>
              <a:t> Rep</a:t>
            </a:r>
            <a:r>
              <a:rPr lang="en-GB" sz="1100" dirty="0"/>
              <a:t> 2022;71:466–473. </a:t>
            </a:r>
            <a:endParaRPr lang="en-GR" sz="1100" dirty="0"/>
          </a:p>
        </p:txBody>
      </p:sp>
      <p:sp>
        <p:nvSpPr>
          <p:cNvPr id="7" name="TextBox 6">
            <a:extLst>
              <a:ext uri="{FF2B5EF4-FFF2-40B4-BE49-F238E27FC236}">
                <a16:creationId xmlns:a16="http://schemas.microsoft.com/office/drawing/2014/main" id="{1B8F6F9C-8215-6B71-3EC4-8B7D3B3B941E}"/>
              </a:ext>
            </a:extLst>
          </p:cNvPr>
          <p:cNvSpPr txBox="1"/>
          <p:nvPr/>
        </p:nvSpPr>
        <p:spPr>
          <a:xfrm>
            <a:off x="4890026" y="1814223"/>
            <a:ext cx="4132593" cy="430887"/>
          </a:xfrm>
          <a:prstGeom prst="rect">
            <a:avLst/>
          </a:prstGeom>
          <a:noFill/>
        </p:spPr>
        <p:txBody>
          <a:bodyPr wrap="square" rtlCol="0">
            <a:spAutoFit/>
          </a:bodyPr>
          <a:lstStyle/>
          <a:p>
            <a:pPr algn="ctr"/>
            <a:r>
              <a:rPr lang="en-US" sz="1100" dirty="0"/>
              <a:t>e.g. </a:t>
            </a:r>
            <a:r>
              <a:rPr lang="en-US" sz="1100" i="1" dirty="0"/>
              <a:t>Butt et al. Clin Infect Dis</a:t>
            </a:r>
            <a:r>
              <a:rPr lang="en-US" sz="1100" dirty="0"/>
              <a:t> 2022:ciac275. </a:t>
            </a:r>
            <a:r>
              <a:rPr lang="en-US" sz="1100" dirty="0" err="1"/>
              <a:t>doi</a:t>
            </a:r>
            <a:r>
              <a:rPr lang="en-US" sz="1100" dirty="0"/>
              <a:t>: 10.1093/</a:t>
            </a:r>
            <a:r>
              <a:rPr lang="en-US" sz="1100" dirty="0" err="1"/>
              <a:t>cid</a:t>
            </a:r>
            <a:r>
              <a:rPr lang="en-US" sz="1100" dirty="0"/>
              <a:t>/ciac275. </a:t>
            </a:r>
          </a:p>
          <a:p>
            <a:pPr algn="ctr"/>
            <a:r>
              <a:rPr lang="en-US" sz="1100" i="1" dirty="0"/>
              <a:t>vs</a:t>
            </a:r>
            <a:r>
              <a:rPr lang="en-US" sz="1100" dirty="0"/>
              <a:t>.</a:t>
            </a:r>
            <a:endParaRPr lang="en-GR" sz="1100" dirty="0"/>
          </a:p>
        </p:txBody>
      </p:sp>
    </p:spTree>
    <p:extLst>
      <p:ext uri="{BB962C8B-B14F-4D97-AF65-F5344CB8AC3E}">
        <p14:creationId xmlns:p14="http://schemas.microsoft.com/office/powerpoint/2010/main" val="289216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28A1-1EB6-7BC8-28F4-39C5C9292948}"/>
              </a:ext>
            </a:extLst>
          </p:cNvPr>
          <p:cNvSpPr>
            <a:spLocks noGrp="1"/>
          </p:cNvSpPr>
          <p:nvPr>
            <p:ph type="title"/>
          </p:nvPr>
        </p:nvSpPr>
        <p:spPr>
          <a:xfrm>
            <a:off x="628650" y="254180"/>
            <a:ext cx="7886700" cy="532401"/>
          </a:xfrm>
        </p:spPr>
        <p:txBody>
          <a:bodyPr>
            <a:normAutofit/>
          </a:bodyPr>
          <a:lstStyle/>
          <a:p>
            <a:pPr algn="ctr"/>
            <a:r>
              <a:rPr lang="el-GR" sz="2000" b="1" dirty="0">
                <a:solidFill>
                  <a:srgbClr val="002060"/>
                </a:solidFill>
                <a:latin typeface="Arial" panose="020B0604020202020204" pitchFamily="34" charset="0"/>
                <a:cs typeface="Arial" panose="020B0604020202020204" pitchFamily="34" charset="0"/>
              </a:rPr>
              <a:t>Νέες </a:t>
            </a:r>
            <a:r>
              <a:rPr lang="el-GR" sz="2000" b="1" dirty="0" err="1">
                <a:solidFill>
                  <a:srgbClr val="002060"/>
                </a:solidFill>
                <a:latin typeface="Arial" panose="020B0604020202020204" pitchFamily="34" charset="0"/>
                <a:cs typeface="Arial" panose="020B0604020202020204" pitchFamily="34" charset="0"/>
              </a:rPr>
              <a:t>υπο</a:t>
            </a:r>
            <a:r>
              <a:rPr lang="el-GR" sz="2000" b="1" dirty="0">
                <a:solidFill>
                  <a:srgbClr val="002060"/>
                </a:solidFill>
                <a:latin typeface="Arial" panose="020B0604020202020204" pitchFamily="34" charset="0"/>
                <a:cs typeface="Arial" panose="020B0604020202020204" pitchFamily="34" charset="0"/>
              </a:rPr>
              <a:t>-παραλλαγές της </a:t>
            </a:r>
            <a:r>
              <a:rPr lang="en-US" sz="2000" b="1" dirty="0">
                <a:solidFill>
                  <a:srgbClr val="002060"/>
                </a:solidFill>
                <a:latin typeface="Arial" panose="020B0604020202020204" pitchFamily="34" charset="0"/>
                <a:cs typeface="Arial" panose="020B0604020202020204" pitchFamily="34" charset="0"/>
              </a:rPr>
              <a:t>BA.2</a:t>
            </a:r>
            <a:endParaRPr lang="en-GR" sz="2000" dirty="0">
              <a:solidFill>
                <a:srgbClr val="002060"/>
              </a:solidFill>
            </a:endParaRPr>
          </a:p>
        </p:txBody>
      </p:sp>
      <p:sp>
        <p:nvSpPr>
          <p:cNvPr id="3" name="Content Placeholder 2">
            <a:extLst>
              <a:ext uri="{FF2B5EF4-FFF2-40B4-BE49-F238E27FC236}">
                <a16:creationId xmlns:a16="http://schemas.microsoft.com/office/drawing/2014/main" id="{3706F488-BE4C-8F7C-EDDC-CE0B854B55C9}"/>
              </a:ext>
            </a:extLst>
          </p:cNvPr>
          <p:cNvSpPr>
            <a:spLocks noGrp="1"/>
          </p:cNvSpPr>
          <p:nvPr>
            <p:ph idx="1"/>
          </p:nvPr>
        </p:nvSpPr>
        <p:spPr>
          <a:xfrm>
            <a:off x="766302" y="963561"/>
            <a:ext cx="7886700" cy="1376515"/>
          </a:xfrm>
        </p:spPr>
        <p:txBody>
          <a:bodyPr>
            <a:noAutofit/>
          </a:bodyPr>
          <a:lstStyle/>
          <a:p>
            <a:r>
              <a:rPr lang="en-US" sz="1600" dirty="0">
                <a:latin typeface="Arial" panose="020B0604020202020204" pitchFamily="34" charset="0"/>
                <a:cs typeface="Arial" panose="020B0604020202020204" pitchFamily="34" charset="0"/>
              </a:rPr>
              <a:t>BA.2.12 </a:t>
            </a:r>
            <a:r>
              <a:rPr lang="el-GR" sz="1600" dirty="0">
                <a:latin typeface="Arial" panose="020B0604020202020204" pitchFamily="34" charset="0"/>
                <a:cs typeface="Arial" panose="020B0604020202020204" pitchFamily="34" charset="0"/>
              </a:rPr>
              <a:t>και </a:t>
            </a:r>
            <a:r>
              <a:rPr lang="en-US" sz="1600" dirty="0">
                <a:latin typeface="Arial" panose="020B0604020202020204" pitchFamily="34" charset="0"/>
                <a:cs typeface="Arial" panose="020B0604020202020204" pitchFamily="34" charset="0"/>
              </a:rPr>
              <a:t>BA.2.12.1</a:t>
            </a:r>
            <a:endParaRPr lang="el-GR" sz="1600" dirty="0">
              <a:latin typeface="Arial" panose="020B0604020202020204" pitchFamily="34" charset="0"/>
              <a:cs typeface="Arial" panose="020B0604020202020204" pitchFamily="34" charset="0"/>
            </a:endParaRPr>
          </a:p>
          <a:p>
            <a:r>
              <a:rPr lang="el-GR" sz="1600" dirty="0">
                <a:latin typeface="Arial" panose="020B0604020202020204" pitchFamily="34" charset="0"/>
                <a:cs typeface="Arial" panose="020B0604020202020204" pitchFamily="34" charset="0"/>
              </a:rPr>
              <a:t>Αυξημένη μεταδοτικότητα / σοβαρότητα νόσου?</a:t>
            </a:r>
          </a:p>
          <a:p>
            <a:r>
              <a:rPr lang="el-GR" sz="1600" dirty="0">
                <a:latin typeface="Arial" panose="020B0604020202020204" pitchFamily="34" charset="0"/>
                <a:cs typeface="Arial" panose="020B0604020202020204" pitchFamily="34" charset="0"/>
              </a:rPr>
              <a:t>Προτροπή για συνεχή επαγρύπνηση κατά της </a:t>
            </a:r>
            <a:r>
              <a:rPr lang="en-US" sz="1600" dirty="0">
                <a:latin typeface="Arial" panose="020B0604020202020204" pitchFamily="34" charset="0"/>
                <a:cs typeface="Arial" panose="020B0604020202020204" pitchFamily="34" charset="0"/>
              </a:rPr>
              <a:t>COVID-19</a:t>
            </a:r>
            <a:r>
              <a:rPr lang="el-GR" sz="1600" dirty="0">
                <a:latin typeface="Arial" panose="020B0604020202020204" pitchFamily="34" charset="0"/>
                <a:cs typeface="Arial" panose="020B0604020202020204" pitchFamily="34" charset="0"/>
              </a:rPr>
              <a:t> (εμβολιασμός, μάσκες σε εσωτερικούς χώρους, διαγνωστικοί έλεγχοι, θεραπεία)</a:t>
            </a:r>
            <a:endParaRPr lang="en-GR"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E54EB48-9463-A94B-CBDE-B806AA194F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6302" y="2340076"/>
            <a:ext cx="7912814" cy="2085731"/>
          </a:xfrm>
          <a:prstGeom prst="rect">
            <a:avLst/>
          </a:prstGeom>
        </p:spPr>
      </p:pic>
    </p:spTree>
    <p:extLst>
      <p:ext uri="{BB962C8B-B14F-4D97-AF65-F5344CB8AC3E}">
        <p14:creationId xmlns:p14="http://schemas.microsoft.com/office/powerpoint/2010/main" val="133297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B9DE-7011-9F47-0E59-6EDAFC33B6CF}"/>
              </a:ext>
            </a:extLst>
          </p:cNvPr>
          <p:cNvSpPr>
            <a:spLocks noGrp="1"/>
          </p:cNvSpPr>
          <p:nvPr>
            <p:ph type="title"/>
          </p:nvPr>
        </p:nvSpPr>
        <p:spPr>
          <a:xfrm>
            <a:off x="697476" y="1257069"/>
            <a:ext cx="7886700" cy="994172"/>
          </a:xfrm>
        </p:spPr>
        <p:txBody>
          <a:bodyPr>
            <a:normAutofit/>
          </a:bodyPr>
          <a:lstStyle/>
          <a:p>
            <a:pPr algn="ctr">
              <a:lnSpc>
                <a:spcPct val="120000"/>
              </a:lnSpc>
            </a:pPr>
            <a:r>
              <a:rPr lang="el-GR" sz="2000" b="1" dirty="0">
                <a:solidFill>
                  <a:srgbClr val="002060"/>
                </a:solidFill>
                <a:latin typeface="Arial" panose="020B0604020202020204" pitchFamily="34" charset="0"/>
                <a:cs typeface="Arial" panose="020B0604020202020204" pitchFamily="34" charset="0"/>
              </a:rPr>
              <a:t>Ποια η βάση της </a:t>
            </a:r>
            <a:r>
              <a:rPr lang="el-GR" sz="2000" b="1" dirty="0" err="1">
                <a:solidFill>
                  <a:srgbClr val="002060"/>
                </a:solidFill>
                <a:latin typeface="Arial" panose="020B0604020202020204" pitchFamily="34" charset="0"/>
                <a:cs typeface="Arial" panose="020B0604020202020204" pitchFamily="34" charset="0"/>
              </a:rPr>
              <a:t>ποικιλομοφίας</a:t>
            </a:r>
            <a:r>
              <a:rPr lang="el-GR" sz="2000" b="1" dirty="0">
                <a:solidFill>
                  <a:srgbClr val="002060"/>
                </a:solidFill>
                <a:latin typeface="Arial" panose="020B0604020202020204" pitchFamily="34" charset="0"/>
                <a:cs typeface="Arial" panose="020B0604020202020204" pitchFamily="34" charset="0"/>
              </a:rPr>
              <a:t> του </a:t>
            </a:r>
            <a:r>
              <a:rPr lang="en-US" sz="2000" b="1" dirty="0">
                <a:solidFill>
                  <a:srgbClr val="002060"/>
                </a:solidFill>
                <a:latin typeface="Arial" panose="020B0604020202020204" pitchFamily="34" charset="0"/>
                <a:cs typeface="Arial" panose="020B0604020202020204" pitchFamily="34" charset="0"/>
              </a:rPr>
              <a:t>SARS-CoV-2 </a:t>
            </a:r>
            <a:br>
              <a:rPr lang="el-GR" sz="2000" b="1" dirty="0">
                <a:solidFill>
                  <a:srgbClr val="002060"/>
                </a:solidFill>
                <a:latin typeface="Arial" panose="020B0604020202020204" pitchFamily="34" charset="0"/>
                <a:cs typeface="Arial" panose="020B0604020202020204" pitchFamily="34" charset="0"/>
              </a:rPr>
            </a:br>
            <a:r>
              <a:rPr lang="el-GR" sz="2000" b="1" dirty="0">
                <a:solidFill>
                  <a:srgbClr val="002060"/>
                </a:solidFill>
                <a:latin typeface="Arial" panose="020B0604020202020204" pitchFamily="34" charset="0"/>
                <a:cs typeface="Arial" panose="020B0604020202020204" pitchFamily="34" charset="0"/>
              </a:rPr>
              <a:t>και γενικά των </a:t>
            </a:r>
            <a:r>
              <a:rPr lang="el-GR" sz="2000" b="1" dirty="0" err="1">
                <a:solidFill>
                  <a:srgbClr val="002060"/>
                </a:solidFill>
                <a:latin typeface="Arial" panose="020B0604020202020204" pitchFamily="34" charset="0"/>
                <a:cs typeface="Arial" panose="020B0604020202020204" pitchFamily="34" charset="0"/>
              </a:rPr>
              <a:t>κορωναϊών</a:t>
            </a:r>
            <a:r>
              <a:rPr lang="el-GR" sz="2000" b="1" dirty="0">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a:t>
            </a:r>
            <a:r>
              <a:rPr lang="en-US" sz="2000" b="1" dirty="0" err="1">
                <a:solidFill>
                  <a:srgbClr val="002060"/>
                </a:solidFill>
                <a:latin typeface="Arial" panose="020B0604020202020204" pitchFamily="34" charset="0"/>
                <a:cs typeface="Arial" panose="020B0604020202020204" pitchFamily="34" charset="0"/>
              </a:rPr>
              <a:t>CoVs</a:t>
            </a:r>
            <a:r>
              <a:rPr lang="en-US" sz="2000" b="1" dirty="0">
                <a:solidFill>
                  <a:srgbClr val="002060"/>
                </a:solidFill>
                <a:latin typeface="Arial" panose="020B0604020202020204" pitchFamily="34" charset="0"/>
                <a:cs typeface="Arial" panose="020B0604020202020204" pitchFamily="34" charset="0"/>
              </a:rPr>
              <a:t>)</a:t>
            </a:r>
            <a:r>
              <a:rPr lang="el-GR" sz="2000" b="1" dirty="0">
                <a:solidFill>
                  <a:srgbClr val="002060"/>
                </a:solidFill>
                <a:latin typeface="Arial" panose="020B0604020202020204" pitchFamily="34" charset="0"/>
                <a:cs typeface="Arial" panose="020B0604020202020204" pitchFamily="34" charset="0"/>
              </a:rPr>
              <a:t>;</a:t>
            </a:r>
            <a:endParaRPr lang="en-GR"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59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3D47-74C3-D249-83A0-E64E8BEC682A}"/>
              </a:ext>
            </a:extLst>
          </p:cNvPr>
          <p:cNvSpPr>
            <a:spLocks noGrp="1"/>
          </p:cNvSpPr>
          <p:nvPr>
            <p:ph type="title"/>
          </p:nvPr>
        </p:nvSpPr>
        <p:spPr>
          <a:xfrm>
            <a:off x="628650" y="426473"/>
            <a:ext cx="7886700" cy="561898"/>
          </a:xfrm>
        </p:spPr>
        <p:txBody>
          <a:bodyPr>
            <a:normAutofit/>
          </a:bodyPr>
          <a:lstStyle/>
          <a:p>
            <a:pPr algn="ctr"/>
            <a:r>
              <a:rPr lang="el-GR" sz="2000" b="1" dirty="0">
                <a:solidFill>
                  <a:srgbClr val="002060"/>
                </a:solidFill>
                <a:latin typeface="Arial" panose="020B0604020202020204" pitchFamily="34" charset="0"/>
                <a:cs typeface="Arial" panose="020B0604020202020204" pitchFamily="34" charset="0"/>
              </a:rPr>
              <a:t>Ιοί και κινητήριες δυνάμεις «επιβίωσης» τους</a:t>
            </a:r>
            <a:endParaRPr lang="en-GR" sz="20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B0FFCB0-FEC3-A165-F031-A32C5C88BB3F}"/>
              </a:ext>
            </a:extLst>
          </p:cNvPr>
          <p:cNvSpPr>
            <a:spLocks noGrp="1"/>
          </p:cNvSpPr>
          <p:nvPr>
            <p:ph idx="1"/>
          </p:nvPr>
        </p:nvSpPr>
        <p:spPr>
          <a:xfrm>
            <a:off x="628650" y="1366684"/>
            <a:ext cx="7886700" cy="3069394"/>
          </a:xfrm>
        </p:spPr>
        <p:txBody>
          <a:bodyPr>
            <a:normAutofit/>
          </a:bodyPr>
          <a:lstStyle/>
          <a:p>
            <a:pPr>
              <a:lnSpc>
                <a:spcPct val="120000"/>
              </a:lnSpc>
            </a:pPr>
            <a:r>
              <a:rPr lang="en-US" altLang="en-US" sz="1600" dirty="0" err="1">
                <a:latin typeface="Arial" panose="020B0604020202020204" pitchFamily="34" charset="0"/>
                <a:cs typeface="Arial" panose="020B0604020202020204" pitchFamily="34" charset="0"/>
              </a:rPr>
              <a:t>Οι</a:t>
            </a:r>
            <a:r>
              <a:rPr lang="en-US" altLang="en-US" sz="1600" dirty="0">
                <a:latin typeface="Arial" panose="020B0604020202020204" pitchFamily="34" charset="0"/>
                <a:cs typeface="Arial" panose="020B0604020202020204" pitchFamily="34" charset="0"/>
              </a:rPr>
              <a:t> </a:t>
            </a:r>
            <a:r>
              <a:rPr lang="en-US" altLang="en-US" sz="1600" dirty="0" err="1">
                <a:latin typeface="Arial" panose="020B0604020202020204" pitchFamily="34" charset="0"/>
                <a:cs typeface="Arial" panose="020B0604020202020204" pitchFamily="34" charset="0"/>
              </a:rPr>
              <a:t>ιο</a:t>
            </a:r>
            <a:r>
              <a:rPr lang="en-US" altLang="ja-JP" sz="1600" dirty="0" err="1">
                <a:latin typeface="Arial" panose="020B0604020202020204" pitchFamily="34" charset="0"/>
                <a:cs typeface="Arial" panose="020B0604020202020204" pitchFamily="34" charset="0"/>
              </a:rPr>
              <a:t>ί</a:t>
            </a:r>
            <a:r>
              <a:rPr lang="en-US" altLang="ja-JP" sz="1600" dirty="0">
                <a:latin typeface="Arial" panose="020B0604020202020204" pitchFamily="34" charset="0"/>
                <a:cs typeface="Arial" panose="020B0604020202020204" pitchFamily="34" charset="0"/>
              </a:rPr>
              <a:t> </a:t>
            </a:r>
            <a:r>
              <a:rPr lang="el-GR" altLang="ja-JP" sz="1600" dirty="0">
                <a:latin typeface="Arial" panose="020B0604020202020204" pitchFamily="34" charset="0"/>
                <a:cs typeface="Arial" panose="020B0604020202020204" pitchFamily="34" charset="0"/>
              </a:rPr>
              <a:t>ε</a:t>
            </a:r>
            <a:r>
              <a:rPr lang="en-US" altLang="ja-JP" sz="1600" dirty="0" err="1">
                <a:latin typeface="Arial" panose="020B0604020202020204" pitchFamily="34" charset="0"/>
                <a:cs typeface="Arial" panose="020B0604020202020204" pitchFamily="34" charset="0"/>
              </a:rPr>
              <a:t>ίν</a:t>
            </a:r>
            <a:r>
              <a:rPr lang="en-US" altLang="ja-JP" sz="1600" dirty="0">
                <a:latin typeface="Arial" panose="020B0604020202020204" pitchFamily="34" charset="0"/>
                <a:cs typeface="Arial" panose="020B0604020202020204" pitchFamily="34" charset="0"/>
              </a:rPr>
              <a:t>α</a:t>
            </a:r>
            <a:r>
              <a:rPr lang="en-US" altLang="ja-JP" sz="1600" dirty="0" err="1">
                <a:latin typeface="Arial" panose="020B0604020202020204" pitchFamily="34" charset="0"/>
                <a:cs typeface="Arial" panose="020B0604020202020204" pitchFamily="34" charset="0"/>
              </a:rPr>
              <a:t>ι</a:t>
            </a:r>
            <a:r>
              <a:rPr lang="en-US" altLang="ja-JP" sz="1600" dirty="0">
                <a:latin typeface="Arial" panose="020B0604020202020204" pitchFamily="34" charset="0"/>
                <a:cs typeface="Arial" panose="020B0604020202020204" pitchFamily="34" charset="0"/>
              </a:rPr>
              <a:t> πα</a:t>
            </a:r>
            <a:r>
              <a:rPr lang="en-US" altLang="ja-JP" sz="1600" dirty="0" err="1">
                <a:latin typeface="Arial" panose="020B0604020202020204" pitchFamily="34" charset="0"/>
                <a:cs typeface="Arial" panose="020B0604020202020204" pitchFamily="34" charset="0"/>
              </a:rPr>
              <a:t>θητικοί</a:t>
            </a:r>
            <a:r>
              <a:rPr lang="en-US" altLang="ja-JP" sz="1600" dirty="0">
                <a:latin typeface="Arial" panose="020B0604020202020204" pitchFamily="34" charset="0"/>
                <a:cs typeface="Arial" panose="020B0604020202020204" pitchFamily="34" charset="0"/>
              </a:rPr>
              <a:t> πα</a:t>
            </a:r>
            <a:r>
              <a:rPr lang="en-US" altLang="ja-JP" sz="1600" dirty="0" err="1">
                <a:latin typeface="Arial" panose="020B0604020202020204" pitchFamily="34" charset="0"/>
                <a:cs typeface="Arial" panose="020B0604020202020204" pitchFamily="34" charset="0"/>
              </a:rPr>
              <a:t>ράγοντες</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στο</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έλεος</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του</a:t>
            </a:r>
            <a:r>
              <a:rPr lang="en-US" altLang="ja-JP" sz="1600" dirty="0">
                <a:latin typeface="Arial" panose="020B0604020202020204" pitchFamily="34" charset="0"/>
                <a:cs typeface="Arial" panose="020B0604020202020204" pitchFamily="34" charset="0"/>
              </a:rPr>
              <a:t> π</a:t>
            </a:r>
            <a:r>
              <a:rPr lang="en-US" altLang="ja-JP" sz="1600" dirty="0" err="1">
                <a:latin typeface="Arial" panose="020B0604020202020204" pitchFamily="34" charset="0"/>
                <a:cs typeface="Arial" panose="020B0604020202020204" pitchFamily="34" charset="0"/>
              </a:rPr>
              <a:t>ερι</a:t>
            </a:r>
            <a:r>
              <a:rPr lang="en-US" altLang="ja-JP" sz="1600" dirty="0">
                <a:latin typeface="Arial" panose="020B0604020202020204" pitchFamily="34" charset="0"/>
                <a:cs typeface="Arial" panose="020B0604020202020204" pitchFamily="34" charset="0"/>
              </a:rPr>
              <a:t>β</a:t>
            </a:r>
            <a:r>
              <a:rPr lang="en-US" altLang="ja-JP" sz="1600" dirty="0" err="1">
                <a:latin typeface="Arial" panose="020B0604020202020204" pitchFamily="34" charset="0"/>
                <a:cs typeface="Arial" panose="020B0604020202020204" pitchFamily="34" charset="0"/>
              </a:rPr>
              <a:t>άλλοντος</a:t>
            </a:r>
            <a:r>
              <a:rPr lang="en-US" altLang="ja-JP" sz="1600" dirty="0">
                <a:latin typeface="Arial" panose="020B0604020202020204" pitchFamily="34" charset="0"/>
                <a:cs typeface="Arial" panose="020B0604020202020204" pitchFamily="34" charset="0"/>
              </a:rPr>
              <a:t>)</a:t>
            </a:r>
            <a:r>
              <a:rPr lang="el-GR" altLang="ja-JP" sz="1600" dirty="0">
                <a:latin typeface="Arial" panose="020B0604020202020204" pitchFamily="34" charset="0"/>
                <a:cs typeface="Arial" panose="020B0604020202020204" pitchFamily="34" charset="0"/>
              </a:rPr>
              <a:t>. </a:t>
            </a:r>
            <a:endParaRPr lang="el-GR" altLang="en-US" sz="1600" dirty="0">
              <a:latin typeface="Arial" panose="020B0604020202020204" pitchFamily="34" charset="0"/>
              <a:cs typeface="Arial" panose="020B0604020202020204" pitchFamily="34" charset="0"/>
            </a:endParaRPr>
          </a:p>
          <a:p>
            <a:pPr>
              <a:lnSpc>
                <a:spcPct val="120000"/>
              </a:lnSpc>
            </a:pPr>
            <a:r>
              <a:rPr lang="el-GR" altLang="en-US" sz="1600" dirty="0">
                <a:latin typeface="Arial" panose="020B0604020202020204" pitchFamily="34" charset="0"/>
                <a:cs typeface="Arial" panose="020B0604020202020204" pitchFamily="34" charset="0"/>
              </a:rPr>
              <a:t>Παρ</a:t>
            </a:r>
            <a:r>
              <a:rPr lang="en-US" altLang="en-US" sz="1600" dirty="0" err="1">
                <a:latin typeface="Arial" panose="020B0604020202020204" pitchFamily="34" charset="0"/>
                <a:cs typeface="Arial" panose="020B0604020202020204" pitchFamily="34" charset="0"/>
              </a:rPr>
              <a:t>ά</a:t>
            </a:r>
            <a:r>
              <a:rPr lang="el-GR" altLang="en-US" sz="1600" dirty="0" err="1">
                <a:latin typeface="Arial" panose="020B0604020202020204" pitchFamily="34" charset="0"/>
                <a:cs typeface="Arial" panose="020B0604020202020204" pitchFamily="34" charset="0"/>
              </a:rPr>
              <a:t>γουν</a:t>
            </a:r>
            <a:r>
              <a:rPr lang="el-GR" altLang="en-US" sz="1600" dirty="0">
                <a:latin typeface="Arial" panose="020B0604020202020204" pitchFamily="34" charset="0"/>
                <a:cs typeface="Arial" panose="020B0604020202020204" pitchFamily="34" charset="0"/>
              </a:rPr>
              <a:t> πολλά αντίγραφα σε </a:t>
            </a:r>
            <a:r>
              <a:rPr lang="el-GR" altLang="en-US" sz="1600" dirty="0" err="1">
                <a:latin typeface="Arial" panose="020B0604020202020204" pitchFamily="34" charset="0"/>
                <a:cs typeface="Arial" panose="020B0604020202020204" pitchFamily="34" charset="0"/>
              </a:rPr>
              <a:t>μικρ</a:t>
            </a:r>
            <a:r>
              <a:rPr lang="en-US" altLang="en-US" sz="1600" dirty="0" err="1">
                <a:latin typeface="Arial" panose="020B0604020202020204" pitchFamily="34" charset="0"/>
                <a:cs typeface="Arial" panose="020B0604020202020204" pitchFamily="34" charset="0"/>
              </a:rPr>
              <a:t>ό</a:t>
            </a:r>
            <a:r>
              <a:rPr lang="el-GR" altLang="en-US" sz="1600" dirty="0">
                <a:latin typeface="Arial" panose="020B0604020202020204" pitchFamily="34" charset="0"/>
                <a:cs typeface="Arial" panose="020B0604020202020204" pitchFamily="34" charset="0"/>
              </a:rPr>
              <a:t> χρονικό διάστημα (</a:t>
            </a:r>
            <a:r>
              <a:rPr lang="el-GR" altLang="en-US" sz="1600" dirty="0" err="1">
                <a:latin typeface="Arial" panose="020B0604020202020204" pitchFamily="34" charset="0"/>
                <a:cs typeface="Arial" panose="020B0604020202020204" pitchFamily="34" charset="0"/>
              </a:rPr>
              <a:t>μεγ</a:t>
            </a:r>
            <a:r>
              <a:rPr lang="en-US" altLang="en-US" sz="1600" dirty="0" err="1">
                <a:latin typeface="Arial" panose="020B0604020202020204" pitchFamily="34" charset="0"/>
                <a:cs typeface="Arial" panose="020B0604020202020204" pitchFamily="34" charset="0"/>
              </a:rPr>
              <a:t>ά</a:t>
            </a:r>
            <a:r>
              <a:rPr lang="el-GR" altLang="en-US" sz="1600" dirty="0" err="1">
                <a:latin typeface="Arial" panose="020B0604020202020204" pitchFamily="34" charset="0"/>
                <a:cs typeface="Arial" panose="020B0604020202020204" pitchFamily="34" charset="0"/>
              </a:rPr>
              <a:t>λος</a:t>
            </a:r>
            <a:r>
              <a:rPr lang="el-GR" altLang="en-US" sz="1600" dirty="0">
                <a:latin typeface="Arial" panose="020B0604020202020204" pitchFamily="34" charset="0"/>
                <a:cs typeface="Arial" panose="020B0604020202020204" pitchFamily="34" charset="0"/>
              </a:rPr>
              <a:t> ρυθμός αναπαραγωγής) και κάποια «επιβιώνουν». </a:t>
            </a:r>
          </a:p>
          <a:p>
            <a:pPr>
              <a:lnSpc>
                <a:spcPct val="120000"/>
              </a:lnSpc>
            </a:pPr>
            <a:r>
              <a:rPr lang="el-GR" altLang="en-US" sz="1600" dirty="0">
                <a:latin typeface="Arial" panose="020B0604020202020204" pitchFamily="34" charset="0"/>
                <a:cs typeface="Arial" panose="020B0604020202020204" pitchFamily="34" charset="0"/>
              </a:rPr>
              <a:t>Μπορούν να χαρακτηριστούν ως μοριακές μηχανές Δαρβινικού τύπου στις οποίες ισχύει η «επιβίωση του καλύτερα προσαρμοσμένου» </a:t>
            </a:r>
            <a:r>
              <a:rPr lang="en-US" altLang="en-US" sz="1600" dirty="0">
                <a:latin typeface="Arial" panose="020B0604020202020204" pitchFamily="34" charset="0"/>
                <a:cs typeface="Arial" panose="020B0604020202020204" pitchFamily="34" charset="0"/>
              </a:rPr>
              <a:t>(</a:t>
            </a:r>
            <a:r>
              <a:rPr lang="el-GR" altLang="en-US" sz="1600" dirty="0" err="1">
                <a:latin typeface="Arial" panose="020B0604020202020204" pitchFamily="34" charset="0"/>
                <a:cs typeface="Arial" panose="020B0604020202020204" pitchFamily="34" charset="0"/>
              </a:rPr>
              <a:t>survival</a:t>
            </a:r>
            <a:r>
              <a:rPr lang="el-GR" altLang="en-US" sz="1600" dirty="0">
                <a:latin typeface="Arial" panose="020B0604020202020204" pitchFamily="34" charset="0"/>
                <a:cs typeface="Arial" panose="020B0604020202020204" pitchFamily="34" charset="0"/>
              </a:rPr>
              <a:t> of the </a:t>
            </a:r>
            <a:r>
              <a:rPr lang="el-GR" altLang="en-US" sz="1600" dirty="0" err="1">
                <a:latin typeface="Arial" panose="020B0604020202020204" pitchFamily="34" charset="0"/>
                <a:cs typeface="Arial" panose="020B0604020202020204" pitchFamily="34" charset="0"/>
              </a:rPr>
              <a:t>fittest</a:t>
            </a:r>
            <a:r>
              <a:rPr lang="en-US" altLang="en-US" sz="1600" dirty="0">
                <a:latin typeface="Arial" panose="020B0604020202020204" pitchFamily="34" charset="0"/>
                <a:cs typeface="Arial" panose="020B0604020202020204" pitchFamily="34" charset="0"/>
              </a:rPr>
              <a:t>)</a:t>
            </a:r>
            <a:r>
              <a:rPr lang="el-GR" altLang="en-US" sz="1600" dirty="0">
                <a:latin typeface="Arial" panose="020B0604020202020204" pitchFamily="34" charset="0"/>
                <a:cs typeface="Arial" panose="020B0604020202020204" pitchFamily="34" charset="0"/>
              </a:rPr>
              <a:t>, ανά δεδομένη χρονική στιγμή σε δεδομένο </a:t>
            </a:r>
            <a:r>
              <a:rPr lang="el-GR" altLang="en-US" sz="1600" dirty="0" err="1">
                <a:latin typeface="Arial" panose="020B0604020202020204" pitchFamily="34" charset="0"/>
                <a:cs typeface="Arial" panose="020B0604020202020204" pitchFamily="34" charset="0"/>
              </a:rPr>
              <a:t>μικρο</a:t>
            </a:r>
            <a:r>
              <a:rPr lang="el-GR" altLang="en-US" sz="1600" dirty="0">
                <a:latin typeface="Arial" panose="020B0604020202020204" pitchFamily="34" charset="0"/>
                <a:cs typeface="Arial" panose="020B0604020202020204" pitchFamily="34" charset="0"/>
              </a:rPr>
              <a:t>-περιβάλλον </a:t>
            </a:r>
            <a:r>
              <a:rPr lang="el-GR" sz="1600" dirty="0">
                <a:latin typeface="Arial" panose="020B0604020202020204" pitchFamily="34" charset="0"/>
                <a:cs typeface="Arial" panose="020B0604020202020204" pitchFamily="34" charset="0"/>
              </a:rPr>
              <a:t>κυττάρων ξενιστή</a:t>
            </a:r>
            <a:r>
              <a:rPr lang="en-US" altLang="en-US" sz="1600" dirty="0">
                <a:latin typeface="Arial" panose="020B0604020202020204" pitchFamily="34" charset="0"/>
                <a:cs typeface="Arial" panose="020B0604020202020204" pitchFamily="34" charset="0"/>
              </a:rPr>
              <a:t>.</a:t>
            </a:r>
            <a:endParaRPr lang="el-GR" altLang="en-US" sz="1600" dirty="0">
              <a:latin typeface="Arial" panose="020B0604020202020204" pitchFamily="34" charset="0"/>
              <a:cs typeface="Arial" panose="020B0604020202020204" pitchFamily="34" charset="0"/>
            </a:endParaRPr>
          </a:p>
          <a:p>
            <a:pPr>
              <a:lnSpc>
                <a:spcPct val="120000"/>
              </a:lnSpc>
            </a:pPr>
            <a:r>
              <a:rPr lang="el-GR" altLang="en-US" sz="1600" dirty="0">
                <a:latin typeface="Arial" panose="020B0604020202020204" pitchFamily="34" charset="0"/>
                <a:cs typeface="Arial" panose="020B0604020202020204" pitchFamily="34" charset="0"/>
              </a:rPr>
              <a:t>Δράση στον ετερόμορφο γενετικά πληθυσμό στελεχών του ιού, τα λεγόμενα σχεδόν-είδη (</a:t>
            </a:r>
            <a:r>
              <a:rPr lang="en-US" altLang="en-US" sz="1600" dirty="0">
                <a:latin typeface="Arial" panose="020B0604020202020204" pitchFamily="34" charset="0"/>
                <a:cs typeface="Arial" panose="020B0604020202020204" pitchFamily="34" charset="0"/>
              </a:rPr>
              <a:t>quasi-species).</a:t>
            </a:r>
            <a:endParaRPr lang="el-GR" altLang="en-US" sz="1600" dirty="0">
              <a:latin typeface="Arial" panose="020B0604020202020204" pitchFamily="34" charset="0"/>
              <a:cs typeface="Arial" panose="020B0604020202020204" pitchFamily="34" charset="0"/>
            </a:endParaRPr>
          </a:p>
          <a:p>
            <a:endParaRPr lang="en-US" altLang="en-US" sz="1600" dirty="0">
              <a:latin typeface="Arial" panose="020B0604020202020204" pitchFamily="34" charset="0"/>
              <a:cs typeface="Arial" panose="020B0604020202020204" pitchFamily="34" charset="0"/>
            </a:endParaRPr>
          </a:p>
          <a:p>
            <a:endParaRPr lang="en-GR" sz="1600" dirty="0"/>
          </a:p>
        </p:txBody>
      </p:sp>
    </p:spTree>
    <p:extLst>
      <p:ext uri="{BB962C8B-B14F-4D97-AF65-F5344CB8AC3E}">
        <p14:creationId xmlns:p14="http://schemas.microsoft.com/office/powerpoint/2010/main" val="5586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a:extLst>
              <a:ext uri="{FF2B5EF4-FFF2-40B4-BE49-F238E27FC236}">
                <a16:creationId xmlns:a16="http://schemas.microsoft.com/office/drawing/2014/main" id="{00D5289D-23F1-1442-B341-1B8D525F5249}"/>
              </a:ext>
            </a:extLst>
          </p:cNvPr>
          <p:cNvSpPr>
            <a:spLocks noGrp="1" noChangeArrowheads="1"/>
          </p:cNvSpPr>
          <p:nvPr>
            <p:ph type="ctrTitle"/>
          </p:nvPr>
        </p:nvSpPr>
        <p:spPr>
          <a:xfrm>
            <a:off x="218662" y="108726"/>
            <a:ext cx="8736494" cy="985580"/>
          </a:xfrm>
        </p:spPr>
        <p:txBody>
          <a:bodyPr anchor="ctr">
            <a:normAutofit/>
          </a:bodyPr>
          <a:lstStyle/>
          <a:p>
            <a:pPr eaLnBrk="1" hangingPunct="1"/>
            <a:r>
              <a:rPr lang="el-GR" altLang="en-US" sz="1900" b="1" dirty="0">
                <a:solidFill>
                  <a:srgbClr val="002060"/>
                </a:solidFill>
                <a:latin typeface="Arial" panose="020B0604020202020204" pitchFamily="34" charset="0"/>
                <a:cs typeface="Arial" panose="020B0604020202020204" pitchFamily="34" charset="0"/>
              </a:rPr>
              <a:t>Τα </a:t>
            </a:r>
            <a:r>
              <a:rPr lang="en-US" altLang="ja-JP" sz="1900" b="1" dirty="0" err="1">
                <a:solidFill>
                  <a:srgbClr val="002060"/>
                </a:solidFill>
                <a:latin typeface="Arial" panose="020B0604020202020204" pitchFamily="34" charset="0"/>
                <a:cs typeface="Arial" panose="020B0604020202020204" pitchFamily="34" charset="0"/>
              </a:rPr>
              <a:t>σχεδόν-ε</a:t>
            </a:r>
            <a:r>
              <a:rPr lang="el-GR" altLang="ja-JP" sz="1900" b="1" dirty="0" err="1">
                <a:solidFill>
                  <a:srgbClr val="002060"/>
                </a:solidFill>
                <a:latin typeface="Arial" panose="020B0604020202020204" pitchFamily="34" charset="0"/>
                <a:cs typeface="Arial" panose="020B0604020202020204" pitchFamily="34" charset="0"/>
              </a:rPr>
              <a:t>ίδη</a:t>
            </a:r>
            <a:r>
              <a:rPr lang="el-GR" altLang="ja-JP" sz="1900" b="1" dirty="0">
                <a:solidFill>
                  <a:srgbClr val="002060"/>
                </a:solidFill>
                <a:latin typeface="Arial" panose="020B0604020202020204" pitchFamily="34" charset="0"/>
                <a:cs typeface="Arial" panose="020B0604020202020204" pitchFamily="34" charset="0"/>
              </a:rPr>
              <a:t> του </a:t>
            </a:r>
            <a:r>
              <a:rPr lang="en-US" altLang="ja-JP" sz="1900" b="1" dirty="0" err="1">
                <a:solidFill>
                  <a:srgbClr val="002060"/>
                </a:solidFill>
                <a:latin typeface="Arial" panose="020B0604020202020204" pitchFamily="34" charset="0"/>
                <a:cs typeface="Arial" panose="020B0604020202020204" pitchFamily="34" charset="0"/>
              </a:rPr>
              <a:t>ιικού</a:t>
            </a:r>
            <a:r>
              <a:rPr lang="en-US" altLang="ja-JP" sz="1900" b="1" dirty="0">
                <a:solidFill>
                  <a:srgbClr val="002060"/>
                </a:solidFill>
                <a:latin typeface="Arial" panose="020B0604020202020204" pitchFamily="34" charset="0"/>
                <a:cs typeface="Arial" panose="020B0604020202020204" pitchFamily="34" charset="0"/>
              </a:rPr>
              <a:t> π</a:t>
            </a:r>
            <a:r>
              <a:rPr lang="en-US" altLang="ja-JP" sz="1900" b="1" dirty="0" err="1">
                <a:solidFill>
                  <a:srgbClr val="002060"/>
                </a:solidFill>
                <a:latin typeface="Arial" panose="020B0604020202020204" pitchFamily="34" charset="0"/>
                <a:cs typeface="Arial" panose="020B0604020202020204" pitchFamily="34" charset="0"/>
              </a:rPr>
              <a:t>ληθυσμού</a:t>
            </a:r>
            <a:r>
              <a:rPr lang="en-US" altLang="ja-JP" sz="1900" b="1" dirty="0">
                <a:solidFill>
                  <a:srgbClr val="002060"/>
                </a:solidFill>
                <a:latin typeface="Arial" panose="020B0604020202020204" pitchFamily="34" charset="0"/>
                <a:cs typeface="Arial" panose="020B0604020202020204" pitchFamily="34" charset="0"/>
              </a:rPr>
              <a:t> </a:t>
            </a:r>
            <a:r>
              <a:rPr lang="el-GR" altLang="ja-JP" sz="1900" b="1" dirty="0">
                <a:solidFill>
                  <a:srgbClr val="002060"/>
                </a:solidFill>
                <a:latin typeface="Arial" panose="020B0604020202020204" pitchFamily="34" charset="0"/>
                <a:cs typeface="Arial" panose="020B0604020202020204" pitchFamily="34" charset="0"/>
              </a:rPr>
              <a:t>και </a:t>
            </a:r>
            <a:br>
              <a:rPr lang="el-GR" altLang="ja-JP" sz="1900" b="1" dirty="0">
                <a:solidFill>
                  <a:srgbClr val="002060"/>
                </a:solidFill>
                <a:latin typeface="Arial" panose="020B0604020202020204" pitchFamily="34" charset="0"/>
                <a:cs typeface="Arial" panose="020B0604020202020204" pitchFamily="34" charset="0"/>
              </a:rPr>
            </a:br>
            <a:r>
              <a:rPr lang="el-GR" altLang="ja-JP" sz="1900" b="1" dirty="0">
                <a:solidFill>
                  <a:srgbClr val="002060"/>
                </a:solidFill>
                <a:latin typeface="Arial" panose="020B0604020202020204" pitchFamily="34" charset="0"/>
                <a:cs typeface="Arial" panose="020B0604020202020204" pitchFamily="34" charset="0"/>
              </a:rPr>
              <a:t>οι συνέπειες επιλεκτικών πιέσεων </a:t>
            </a:r>
            <a:r>
              <a:rPr lang="en-US" altLang="ja-JP" sz="1900" b="1" dirty="0">
                <a:solidFill>
                  <a:srgbClr val="002060"/>
                </a:solidFill>
                <a:latin typeface="Arial" panose="020B0604020202020204" pitchFamily="34" charset="0"/>
                <a:cs typeface="Arial" panose="020B0604020202020204" pitchFamily="34" charset="0"/>
              </a:rPr>
              <a:t>(</a:t>
            </a:r>
            <a:r>
              <a:rPr lang="el-GR" altLang="ja-JP" sz="1900" b="1" dirty="0">
                <a:solidFill>
                  <a:srgbClr val="002060"/>
                </a:solidFill>
                <a:latin typeface="Arial" panose="020B0604020202020204" pitchFamily="34" charset="0"/>
                <a:cs typeface="Arial" panose="020B0604020202020204" pitchFamily="34" charset="0"/>
              </a:rPr>
              <a:t>π.χ. από εμβόλια ή φάρμακα</a:t>
            </a:r>
            <a:r>
              <a:rPr lang="en-US" altLang="en-US" sz="1900" b="1" dirty="0">
                <a:solidFill>
                  <a:srgbClr val="002060"/>
                </a:solidFill>
                <a:latin typeface="Arial" panose="020B0604020202020204" pitchFamily="34" charset="0"/>
                <a:cs typeface="Arial" panose="020B0604020202020204" pitchFamily="34" charset="0"/>
              </a:rPr>
              <a:t>)</a:t>
            </a:r>
          </a:p>
        </p:txBody>
      </p:sp>
      <p:pic>
        <p:nvPicPr>
          <p:cNvPr id="145410" name="Picture 3">
            <a:extLst>
              <a:ext uri="{FF2B5EF4-FFF2-40B4-BE49-F238E27FC236}">
                <a16:creationId xmlns:a16="http://schemas.microsoft.com/office/drawing/2014/main" id="{F7625F46-C681-FE4A-9788-31148A9EDF5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4232" y="1200150"/>
            <a:ext cx="3159919"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411" name="Text Box 4">
            <a:extLst>
              <a:ext uri="{FF2B5EF4-FFF2-40B4-BE49-F238E27FC236}">
                <a16:creationId xmlns:a16="http://schemas.microsoft.com/office/drawing/2014/main" id="{E0FBCCCD-0C8D-AB42-8263-14334C3135AA}"/>
              </a:ext>
            </a:extLst>
          </p:cNvPr>
          <p:cNvSpPr txBox="1">
            <a:spLocks noChangeArrowheads="1"/>
          </p:cNvSpPr>
          <p:nvPr/>
        </p:nvSpPr>
        <p:spPr bwMode="auto">
          <a:xfrm>
            <a:off x="1371005" y="4054643"/>
            <a:ext cx="1282304"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15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Συν</a:t>
            </a: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α</a:t>
            </a:r>
            <a:r>
              <a:rPr kumimoji="0" lang="en-US" altLang="en-US" sz="15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ινετικ</a:t>
            </a:r>
            <a:r>
              <a:rPr kumimoji="0" lang="en-US" altLang="ja-JP" sz="15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ή</a:t>
            </a:r>
            <a:r>
              <a:rPr kumimoji="0" lang="en-US" altLang="ja-JP"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α</a:t>
            </a:r>
            <a:r>
              <a:rPr kumimoji="0" lang="en-US" altLang="ja-JP" sz="15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λληλουχί</a:t>
            </a:r>
            <a:r>
              <a:rPr kumimoji="0" lang="en-US" altLang="ja-JP"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α (</a:t>
            </a: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Consensus</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Sequence)</a:t>
            </a:r>
          </a:p>
        </p:txBody>
      </p:sp>
      <p:sp>
        <p:nvSpPr>
          <p:cNvPr id="145412" name="Text Box 5">
            <a:extLst>
              <a:ext uri="{FF2B5EF4-FFF2-40B4-BE49-F238E27FC236}">
                <a16:creationId xmlns:a16="http://schemas.microsoft.com/office/drawing/2014/main" id="{83B633DF-AD0E-6C45-AEF2-FC20C39913DA}"/>
              </a:ext>
            </a:extLst>
          </p:cNvPr>
          <p:cNvSpPr txBox="1">
            <a:spLocks noChangeArrowheads="1"/>
          </p:cNvSpPr>
          <p:nvPr/>
        </p:nvSpPr>
        <p:spPr bwMode="auto">
          <a:xfrm>
            <a:off x="6160294" y="4493419"/>
            <a:ext cx="18473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5413" name="Text Box 6">
            <a:extLst>
              <a:ext uri="{FF2B5EF4-FFF2-40B4-BE49-F238E27FC236}">
                <a16:creationId xmlns:a16="http://schemas.microsoft.com/office/drawing/2014/main" id="{04C431D9-2197-A149-9089-A7D405C02B58}"/>
              </a:ext>
            </a:extLst>
          </p:cNvPr>
          <p:cNvSpPr txBox="1">
            <a:spLocks noChangeArrowheads="1"/>
          </p:cNvSpPr>
          <p:nvPr/>
        </p:nvSpPr>
        <p:spPr bwMode="auto">
          <a:xfrm>
            <a:off x="1327357" y="1792861"/>
            <a:ext cx="1382045" cy="11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Αλληλουχ</a:t>
            </a:r>
            <a:r>
              <a:rPr kumimoji="0" lang="en-US" altLang="ja-JP"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ίες</a:t>
            </a:r>
            <a:endPar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ja-JP"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ιικού</a:t>
            </a:r>
            <a:endPar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π</a:t>
            </a:r>
            <a:r>
              <a:rPr kumimoji="0" lang="en-US" altLang="ja-JP"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ληθυσμού</a:t>
            </a:r>
            <a:endPar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1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ΠΡΙΝ</a:t>
            </a:r>
            <a:endPar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5414" name="Text Box 7">
            <a:extLst>
              <a:ext uri="{FF2B5EF4-FFF2-40B4-BE49-F238E27FC236}">
                <a16:creationId xmlns:a16="http://schemas.microsoft.com/office/drawing/2014/main" id="{EFF8FB52-733E-A543-974B-7E18FF2AD71A}"/>
              </a:ext>
            </a:extLst>
          </p:cNvPr>
          <p:cNvSpPr txBox="1">
            <a:spLocks noChangeArrowheads="1"/>
          </p:cNvSpPr>
          <p:nvPr/>
        </p:nvSpPr>
        <p:spPr bwMode="auto">
          <a:xfrm>
            <a:off x="6430903" y="1685866"/>
            <a:ext cx="1382045" cy="1138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Αλληλουχ</a:t>
            </a:r>
            <a:r>
              <a:rPr kumimoji="0" lang="en-US" altLang="ja-JP"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ίες</a:t>
            </a:r>
            <a:endPar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ja-JP"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ιικού</a:t>
            </a:r>
            <a:endPar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π</a:t>
            </a:r>
            <a:r>
              <a:rPr kumimoji="0" lang="en-US" altLang="ja-JP" sz="17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ληθυσμού</a:t>
            </a:r>
            <a:endParaRPr kumimoji="0" lang="en-US" altLang="ja-JP"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17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ΜΕΤΑ</a:t>
            </a:r>
            <a:endParaRPr kumimoji="0" lang="en-US" altLang="en-US" sz="17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45415" name="Text Box 8">
            <a:extLst>
              <a:ext uri="{FF2B5EF4-FFF2-40B4-BE49-F238E27FC236}">
                <a16:creationId xmlns:a16="http://schemas.microsoft.com/office/drawing/2014/main" id="{9218E4F8-C0A1-4D49-8C91-B3A5194A56B3}"/>
              </a:ext>
            </a:extLst>
          </p:cNvPr>
          <p:cNvSpPr txBox="1">
            <a:spLocks noChangeArrowheads="1"/>
          </p:cNvSpPr>
          <p:nvPr/>
        </p:nvSpPr>
        <p:spPr bwMode="auto">
          <a:xfrm>
            <a:off x="6595074" y="4401086"/>
            <a:ext cx="1149674" cy="553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Consensus</a:t>
            </a:r>
          </a:p>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altLang="en-US"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sequence</a:t>
            </a:r>
          </a:p>
        </p:txBody>
      </p:sp>
      <p:sp>
        <p:nvSpPr>
          <p:cNvPr id="145416" name="Line 9">
            <a:extLst>
              <a:ext uri="{FF2B5EF4-FFF2-40B4-BE49-F238E27FC236}">
                <a16:creationId xmlns:a16="http://schemas.microsoft.com/office/drawing/2014/main" id="{ADBBC0C9-8BE1-E741-8A5D-21319C8E0733}"/>
              </a:ext>
            </a:extLst>
          </p:cNvPr>
          <p:cNvSpPr>
            <a:spLocks noChangeShapeType="1"/>
          </p:cNvSpPr>
          <p:nvPr/>
        </p:nvSpPr>
        <p:spPr bwMode="auto">
          <a:xfrm>
            <a:off x="2623248" y="4678085"/>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a:ea typeface="+mn-ea"/>
              <a:cs typeface="+mn-cs"/>
            </a:endParaRPr>
          </a:p>
        </p:txBody>
      </p:sp>
      <p:sp>
        <p:nvSpPr>
          <p:cNvPr id="145417" name="Line 11">
            <a:extLst>
              <a:ext uri="{FF2B5EF4-FFF2-40B4-BE49-F238E27FC236}">
                <a16:creationId xmlns:a16="http://schemas.microsoft.com/office/drawing/2014/main" id="{CEFCF314-7F93-8142-AC0E-50841633EEF2}"/>
              </a:ext>
            </a:extLst>
          </p:cNvPr>
          <p:cNvSpPr>
            <a:spLocks noChangeShapeType="1"/>
          </p:cNvSpPr>
          <p:nvPr/>
        </p:nvSpPr>
        <p:spPr bwMode="auto">
          <a:xfrm>
            <a:off x="6345025" y="4684779"/>
            <a:ext cx="2286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0D7F1FF3-D226-314F-96CF-E8B3EFA28006}"/>
              </a:ext>
            </a:extLst>
          </p:cNvPr>
          <p:cNvSpPr txBox="1"/>
          <p:nvPr/>
        </p:nvSpPr>
        <p:spPr>
          <a:xfrm>
            <a:off x="6345025" y="3286350"/>
            <a:ext cx="1870448" cy="369332"/>
          </a:xfrm>
          <a:prstGeom prst="rect">
            <a:avLst/>
          </a:prstGeom>
          <a:noFill/>
          <a:ln>
            <a:solidFill>
              <a:schemeClr val="accent1"/>
            </a:solidFill>
          </a:ln>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el-GR" sz="1800" b="0" i="0" u="none" strike="noStrike" kern="1200" cap="none" spc="0" normalizeH="0" baseline="0" noProof="0" dirty="0" err="1">
                <a:ln>
                  <a:noFill/>
                </a:ln>
                <a:solidFill>
                  <a:prstClr val="black"/>
                </a:solidFill>
                <a:effectLst/>
                <a:uLnTx/>
                <a:uFillTx/>
                <a:latin typeface="Calibri"/>
                <a:ea typeface="+mn-ea"/>
                <a:cs typeface="+mn-cs"/>
              </a:rPr>
              <a:t>Ιολογικ</a:t>
            </a:r>
            <a:r>
              <a:rPr kumimoji="0" lang="en-US" sz="1800" b="0" i="0" u="none" strike="noStrike" kern="1200" cap="none" spc="0" normalizeH="0" baseline="0" noProof="0" dirty="0" err="1">
                <a:ln>
                  <a:noFill/>
                </a:ln>
                <a:solidFill>
                  <a:prstClr val="black"/>
                </a:solidFill>
                <a:effectLst/>
                <a:uLnTx/>
                <a:uFillTx/>
                <a:latin typeface="Calibri"/>
                <a:ea typeface="+mn-ea"/>
                <a:cs typeface="+mn-cs"/>
              </a:rPr>
              <a:t>ή</a:t>
            </a:r>
            <a:r>
              <a:rPr kumimoji="0" lang="el-GR" sz="1800" b="0" i="0" u="none" strike="noStrike" kern="1200" cap="none" spc="0" normalizeH="0" baseline="0" noProof="0" dirty="0">
                <a:ln>
                  <a:noFill/>
                </a:ln>
                <a:solidFill>
                  <a:prstClr val="black"/>
                </a:solidFill>
                <a:effectLst/>
                <a:uLnTx/>
                <a:uFillTx/>
                <a:latin typeface="Calibri"/>
                <a:ea typeface="+mn-ea"/>
                <a:cs typeface="+mn-cs"/>
              </a:rPr>
              <a:t> μνήμη*</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459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12F6F95-3A05-6749-A268-572783312430}"/>
              </a:ext>
            </a:extLst>
          </p:cNvPr>
          <p:cNvSpPr>
            <a:spLocks noGrp="1" noChangeArrowheads="1"/>
          </p:cNvSpPr>
          <p:nvPr>
            <p:ph type="title"/>
          </p:nvPr>
        </p:nvSpPr>
        <p:spPr>
          <a:xfrm>
            <a:off x="599767" y="98823"/>
            <a:ext cx="7954297" cy="610790"/>
          </a:xfrm>
        </p:spPr>
        <p:txBody>
          <a:bodyPr>
            <a:normAutofit/>
          </a:bodyPr>
          <a:lstStyle/>
          <a:p>
            <a:pPr algn="ctr"/>
            <a:r>
              <a:rPr lang="el-GR" altLang="en-US" sz="2000" dirty="0">
                <a:latin typeface="Arial" panose="020B0604020202020204" pitchFamily="34" charset="0"/>
                <a:cs typeface="Arial" panose="020B0604020202020204" pitchFamily="34" charset="0"/>
              </a:rPr>
              <a:t>Ο νέος </a:t>
            </a:r>
            <a:r>
              <a:rPr lang="el-GR" altLang="en-US" sz="2000" dirty="0" err="1">
                <a:latin typeface="Arial" panose="020B0604020202020204" pitchFamily="34" charset="0"/>
                <a:cs typeface="Arial" panose="020B0604020202020204" pitchFamily="34" charset="0"/>
              </a:rPr>
              <a:t>κορωναϊός</a:t>
            </a:r>
            <a:r>
              <a:rPr lang="el-GR" altLang="en-US" sz="2000"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SARS-CoV-2 </a:t>
            </a:r>
            <a:r>
              <a:rPr lang="el-GR" altLang="en-US" sz="2000" dirty="0">
                <a:latin typeface="Arial" panose="020B0604020202020204" pitchFamily="34" charset="0"/>
                <a:cs typeface="Arial" panose="020B0604020202020204" pitchFamily="34" charset="0"/>
              </a:rPr>
              <a:t>και η νόσος</a:t>
            </a:r>
            <a:r>
              <a:rPr lang="en-US" altLang="en-US" sz="2000" dirty="0">
                <a:latin typeface="Arial" panose="020B0604020202020204" pitchFamily="34" charset="0"/>
                <a:cs typeface="Arial" panose="020B0604020202020204" pitchFamily="34" charset="0"/>
              </a:rPr>
              <a:t> COVID-19</a:t>
            </a:r>
          </a:p>
        </p:txBody>
      </p:sp>
      <p:pic>
        <p:nvPicPr>
          <p:cNvPr id="17411" name="Picture 3">
            <a:extLst>
              <a:ext uri="{FF2B5EF4-FFF2-40B4-BE49-F238E27FC236}">
                <a16:creationId xmlns:a16="http://schemas.microsoft.com/office/drawing/2014/main" id="{B9CB0328-F591-804D-876C-03D5AE66B1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2460" y="673165"/>
            <a:ext cx="7039079" cy="405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A0B0-B7E5-A548-BEEA-A3D64FE3E640}"/>
              </a:ext>
            </a:extLst>
          </p:cNvPr>
          <p:cNvSpPr>
            <a:spLocks noGrp="1"/>
          </p:cNvSpPr>
          <p:nvPr>
            <p:ph type="title"/>
          </p:nvPr>
        </p:nvSpPr>
        <p:spPr>
          <a:xfrm>
            <a:off x="198783" y="125384"/>
            <a:ext cx="8728907" cy="668591"/>
          </a:xfrm>
        </p:spPr>
        <p:txBody>
          <a:bodyPr>
            <a:noAutofit/>
          </a:bodyPr>
          <a:lstStyle/>
          <a:p>
            <a:pPr algn="ctr">
              <a:lnSpc>
                <a:spcPct val="110000"/>
              </a:lnSpc>
            </a:pPr>
            <a:r>
              <a:rPr lang="el-GR" sz="1800" b="1" dirty="0" err="1">
                <a:solidFill>
                  <a:srgbClr val="002060"/>
                </a:solidFill>
                <a:latin typeface="Arial" panose="020B0604020202020204" pitchFamily="34" charset="0"/>
                <a:cs typeface="Arial" panose="020B0604020202020204" pitchFamily="34" charset="0"/>
              </a:rPr>
              <a:t>Χαρακτηριστικ</a:t>
            </a:r>
            <a:r>
              <a:rPr lang="en-US" sz="1800" b="1" dirty="0" err="1">
                <a:solidFill>
                  <a:srgbClr val="002060"/>
                </a:solidFill>
                <a:latin typeface="Arial" panose="020B0604020202020204" pitchFamily="34" charset="0"/>
                <a:cs typeface="Arial" panose="020B0604020202020204" pitchFamily="34" charset="0"/>
              </a:rPr>
              <a:t>ά</a:t>
            </a:r>
            <a:r>
              <a:rPr lang="el-GR"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CoVs</a:t>
            </a:r>
            <a:r>
              <a:rPr lang="el-GR" sz="1800" b="1" dirty="0">
                <a:solidFill>
                  <a:srgbClr val="002060"/>
                </a:solidFill>
                <a:latin typeface="Arial" panose="020B0604020202020204" pitchFamily="34" charset="0"/>
                <a:cs typeface="Arial" panose="020B0604020202020204" pitchFamily="34" charset="0"/>
              </a:rPr>
              <a:t>: </a:t>
            </a:r>
            <a:br>
              <a:rPr lang="el-GR" sz="1800" b="1" dirty="0">
                <a:solidFill>
                  <a:srgbClr val="002060"/>
                </a:solidFill>
                <a:latin typeface="Arial" panose="020B0604020202020204" pitchFamily="34" charset="0"/>
                <a:cs typeface="Arial" panose="020B0604020202020204" pitchFamily="34" charset="0"/>
              </a:rPr>
            </a:br>
            <a:r>
              <a:rPr lang="el-GR" sz="1800" b="1" dirty="0">
                <a:solidFill>
                  <a:srgbClr val="002060"/>
                </a:solidFill>
                <a:latin typeface="Arial" panose="020B0604020202020204" pitchFamily="34" charset="0"/>
                <a:cs typeface="Arial" panose="020B0604020202020204" pitchFamily="34" charset="0"/>
              </a:rPr>
              <a:t>Προσαρμοστικότητα και συχνές εναλλαγές ξενιστών (</a:t>
            </a:r>
            <a:r>
              <a:rPr lang="en-US" sz="1800" b="1" dirty="0">
                <a:solidFill>
                  <a:srgbClr val="002060"/>
                </a:solidFill>
                <a:latin typeface="Arial" panose="020B0604020202020204" pitchFamily="34" charset="0"/>
                <a:cs typeface="Arial" panose="020B0604020202020204" pitchFamily="34" charset="0"/>
              </a:rPr>
              <a:t>host jumping)</a:t>
            </a:r>
          </a:p>
        </p:txBody>
      </p:sp>
      <p:sp>
        <p:nvSpPr>
          <p:cNvPr id="3" name="Content Placeholder 2">
            <a:extLst>
              <a:ext uri="{FF2B5EF4-FFF2-40B4-BE49-F238E27FC236}">
                <a16:creationId xmlns:a16="http://schemas.microsoft.com/office/drawing/2014/main" id="{FA7472DD-A575-FE4B-B07D-0D92B0E28BC5}"/>
              </a:ext>
            </a:extLst>
          </p:cNvPr>
          <p:cNvSpPr>
            <a:spLocks noGrp="1"/>
          </p:cNvSpPr>
          <p:nvPr>
            <p:ph idx="1"/>
          </p:nvPr>
        </p:nvSpPr>
        <p:spPr>
          <a:xfrm>
            <a:off x="424014" y="979138"/>
            <a:ext cx="8346360" cy="2288276"/>
          </a:xfrm>
        </p:spPr>
        <p:txBody>
          <a:bodyPr>
            <a:noAutofit/>
          </a:bodyPr>
          <a:lstStyle/>
          <a:p>
            <a:pPr>
              <a:lnSpc>
                <a:spcPct val="110000"/>
              </a:lnSpc>
              <a:spcBef>
                <a:spcPts val="0"/>
              </a:spcBef>
              <a:spcAft>
                <a:spcPts val="800"/>
              </a:spcAft>
            </a:pPr>
            <a:r>
              <a:rPr lang="el-GR" sz="1600" dirty="0" err="1">
                <a:latin typeface="Arial" panose="020B0604020202020204" pitchFamily="34" charset="0"/>
                <a:cs typeface="Arial" panose="020B0604020202020204" pitchFamily="34" charset="0"/>
              </a:rPr>
              <a:t>Μεγ</a:t>
            </a:r>
            <a:r>
              <a:rPr lang="en-US" sz="1600" dirty="0" err="1">
                <a:latin typeface="Arial" panose="020B0604020202020204" pitchFamily="34" charset="0"/>
                <a:cs typeface="Arial" panose="020B0604020202020204" pitchFamily="34" charset="0"/>
              </a:rPr>
              <a:t>ά</a:t>
            </a:r>
            <a:r>
              <a:rPr lang="el-GR" sz="1600" dirty="0">
                <a:latin typeface="Arial" panose="020B0604020202020204" pitchFamily="34" charset="0"/>
                <a:cs typeface="Arial" panose="020B0604020202020204" pitchFamily="34" charset="0"/>
              </a:rPr>
              <a:t>λα και περίπλοκα τα </a:t>
            </a:r>
            <a:r>
              <a:rPr lang="el-GR" sz="1600" dirty="0" err="1">
                <a:latin typeface="Arial" panose="020B0604020202020204" pitchFamily="34" charset="0"/>
                <a:cs typeface="Arial" panose="020B0604020202020204" pitchFamily="34" charset="0"/>
              </a:rPr>
              <a:t>γονιδιώματα</a:t>
            </a:r>
            <a:r>
              <a:rPr lang="el-GR" sz="1600" dirty="0">
                <a:latin typeface="Arial" panose="020B0604020202020204" pitchFamily="34" charset="0"/>
                <a:cs typeface="Arial" panose="020B0604020202020204" pitchFamily="34" charset="0"/>
              </a:rPr>
              <a:t> των </a:t>
            </a:r>
            <a:r>
              <a:rPr lang="en-US" sz="1600" dirty="0" err="1">
                <a:latin typeface="Arial" panose="020B0604020202020204" pitchFamily="34" charset="0"/>
                <a:cs typeface="Arial" panose="020B0604020202020204" pitchFamily="34" charset="0"/>
              </a:rPr>
              <a:t>CoVs</a:t>
            </a:r>
            <a:r>
              <a:rPr lang="el-GR"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ssRNA</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ιοί (26-32 </a:t>
            </a:r>
            <a:r>
              <a:rPr lang="en-US" sz="1600" dirty="0">
                <a:latin typeface="Arial" panose="020B0604020202020204" pitchFamily="34" charset="0"/>
                <a:cs typeface="Arial" panose="020B0604020202020204" pitchFamily="34" charset="0"/>
              </a:rPr>
              <a:t>kb)</a:t>
            </a:r>
            <a:r>
              <a:rPr lang="el-GR" sz="1600" dirty="0">
                <a:latin typeface="Arial" panose="020B0604020202020204" pitchFamily="34" charset="0"/>
                <a:cs typeface="Arial" panose="020B0604020202020204" pitchFamily="34" charset="0"/>
              </a:rPr>
              <a:t> με φάκελο που διαθέτουν διορθωτικούς μηχανισμούς, αποτρέποντας έτσι τη συσσώρευση δηλητηριωδών μεταλλάξεων </a:t>
            </a:r>
            <a:r>
              <a:rPr lang="en-US" sz="1600" dirty="0">
                <a:latin typeface="Arial" panose="020B0604020202020204" pitchFamily="34" charset="0"/>
                <a:cs typeface="Arial" panose="020B0604020202020204" pitchFamily="34" charset="0"/>
              </a:rPr>
              <a:t>(error</a:t>
            </a:r>
            <a:r>
              <a:rPr lang="el-GR"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catastrophe hypothesis). </a:t>
            </a:r>
            <a:endParaRPr lang="el-GR" sz="1600" dirty="0">
              <a:latin typeface="Arial" panose="020B0604020202020204" pitchFamily="34" charset="0"/>
              <a:cs typeface="Arial" panose="020B0604020202020204" pitchFamily="34" charset="0"/>
            </a:endParaRPr>
          </a:p>
          <a:p>
            <a:pPr>
              <a:lnSpc>
                <a:spcPct val="110000"/>
              </a:lnSpc>
              <a:spcBef>
                <a:spcPts val="0"/>
              </a:spcBef>
              <a:spcAft>
                <a:spcPts val="800"/>
              </a:spcAft>
            </a:pPr>
            <a:r>
              <a:rPr lang="el-GR" sz="1600" dirty="0" err="1">
                <a:latin typeface="Arial" panose="020B0604020202020204" pitchFamily="34" charset="0"/>
                <a:cs typeface="Arial" panose="020B0604020202020204" pitchFamily="34" charset="0"/>
              </a:rPr>
              <a:t>Διαθ</a:t>
            </a:r>
            <a:r>
              <a:rPr lang="en-US" sz="1600" dirty="0" err="1">
                <a:latin typeface="Arial" panose="020B0604020202020204" pitchFamily="34" charset="0"/>
                <a:cs typeface="Arial" panose="020B0604020202020204" pitchFamily="34" charset="0"/>
              </a:rPr>
              <a:t>έ</a:t>
            </a:r>
            <a:r>
              <a:rPr lang="el-GR" sz="1600" dirty="0" err="1">
                <a:latin typeface="Arial" panose="020B0604020202020204" pitchFamily="34" charset="0"/>
                <a:cs typeface="Arial" panose="020B0604020202020204" pitchFamily="34" charset="0"/>
              </a:rPr>
              <a:t>τουν</a:t>
            </a:r>
            <a:r>
              <a:rPr lang="el-GR" sz="1600" dirty="0">
                <a:latin typeface="Arial" panose="020B0604020202020204" pitchFamily="34" charset="0"/>
                <a:cs typeface="Arial" panose="020B0604020202020204" pitchFamily="34" charset="0"/>
              </a:rPr>
              <a:t> ισχυρή</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προσαρμοστική ικανότητα που βασίζεται κυρίως στον </a:t>
            </a:r>
            <a:r>
              <a:rPr lang="el-GR" sz="1600" dirty="0" err="1">
                <a:latin typeface="Arial" panose="020B0604020202020204" pitchFamily="34" charset="0"/>
                <a:cs typeface="Arial" panose="020B0604020202020204" pitchFamily="34" charset="0"/>
              </a:rPr>
              <a:t>ανασυνδυασμό</a:t>
            </a:r>
            <a:r>
              <a:rPr lang="el-GR" sz="1600" dirty="0">
                <a:latin typeface="Arial" panose="020B0604020202020204" pitchFamily="34" charset="0"/>
                <a:cs typeface="Arial" panose="020B0604020202020204" pitchFamily="34" charset="0"/>
              </a:rPr>
              <a:t>, όπως φαίνεται από τις συχνές αλλαγές ξενιστών μέσω της εκμετάλλευσης διαφορετικών κυτταρικών υποδοχέων από την πρωτεΐνη ακίδας</a:t>
            </a:r>
            <a:endParaRPr lang="en-US" sz="1600" dirty="0">
              <a:latin typeface="Arial" panose="020B0604020202020204" pitchFamily="34" charset="0"/>
              <a:cs typeface="Arial" panose="020B0604020202020204" pitchFamily="34" charset="0"/>
            </a:endParaRPr>
          </a:p>
          <a:p>
            <a:pPr marL="185738" indent="-176213">
              <a:lnSpc>
                <a:spcPct val="110000"/>
              </a:lnSpc>
              <a:spcBef>
                <a:spcPts val="0"/>
              </a:spcBef>
              <a:spcAft>
                <a:spcPts val="800"/>
              </a:spcAft>
            </a:pPr>
            <a:r>
              <a:rPr lang="el-GR" sz="1600" dirty="0">
                <a:latin typeface="Arial" panose="020B0604020202020204" pitchFamily="34" charset="0"/>
                <a:cs typeface="Arial" panose="020B0604020202020204" pitchFamily="34" charset="0"/>
              </a:rPr>
              <a:t>Ο κατάλληλος γενετικός συνδυασμός «ξεκλειδώνει» τα κύτταρα</a:t>
            </a:r>
          </a:p>
          <a:p>
            <a:endParaRPr lang="el-GR"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C4F717B-D6BF-D24C-8E96-F2298EB850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8511" y="3339548"/>
            <a:ext cx="2798895" cy="513190"/>
          </a:xfrm>
          <a:prstGeom prst="rect">
            <a:avLst/>
          </a:prstGeom>
        </p:spPr>
      </p:pic>
      <p:pic>
        <p:nvPicPr>
          <p:cNvPr id="8" name="Picture 7">
            <a:extLst>
              <a:ext uri="{FF2B5EF4-FFF2-40B4-BE49-F238E27FC236}">
                <a16:creationId xmlns:a16="http://schemas.microsoft.com/office/drawing/2014/main" id="{925E4E94-ACFA-EE49-9F49-A0A43E834F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7852" y="4037901"/>
            <a:ext cx="1495462" cy="980215"/>
          </a:xfrm>
          <a:prstGeom prst="rect">
            <a:avLst/>
          </a:prstGeom>
        </p:spPr>
      </p:pic>
      <p:pic>
        <p:nvPicPr>
          <p:cNvPr id="5" name="Picture 4">
            <a:extLst>
              <a:ext uri="{FF2B5EF4-FFF2-40B4-BE49-F238E27FC236}">
                <a16:creationId xmlns:a16="http://schemas.microsoft.com/office/drawing/2014/main" id="{DD181B98-D7B6-7B42-86A1-63E5B686B880}"/>
              </a:ext>
            </a:extLst>
          </p:cNvPr>
          <p:cNvPicPr>
            <a:picLocks noChangeAspect="1"/>
          </p:cNvPicPr>
          <p:nvPr/>
        </p:nvPicPr>
        <p:blipFill>
          <a:blip r:embed="rId5"/>
          <a:stretch>
            <a:fillRect/>
          </a:stretch>
        </p:blipFill>
        <p:spPr>
          <a:xfrm>
            <a:off x="424014" y="3286996"/>
            <a:ext cx="5139267" cy="1739445"/>
          </a:xfrm>
          <a:prstGeom prst="rect">
            <a:avLst/>
          </a:prstGeom>
        </p:spPr>
      </p:pic>
    </p:spTree>
    <p:extLst>
      <p:ext uri="{BB962C8B-B14F-4D97-AF65-F5344CB8AC3E}">
        <p14:creationId xmlns:p14="http://schemas.microsoft.com/office/powerpoint/2010/main" val="3620472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BC72E-796D-32E3-29DD-072F87878903}"/>
              </a:ext>
            </a:extLst>
          </p:cNvPr>
          <p:cNvSpPr>
            <a:spLocks noGrp="1"/>
          </p:cNvSpPr>
          <p:nvPr>
            <p:ph type="title"/>
          </p:nvPr>
        </p:nvSpPr>
        <p:spPr>
          <a:xfrm>
            <a:off x="628650" y="391643"/>
            <a:ext cx="7886700" cy="443911"/>
          </a:xfrm>
        </p:spPr>
        <p:txBody>
          <a:bodyPr>
            <a:normAutofit/>
          </a:bodyPr>
          <a:lstStyle/>
          <a:p>
            <a:pPr algn="ctr"/>
            <a:r>
              <a:rPr lang="el-GR" sz="2000" b="1" dirty="0">
                <a:solidFill>
                  <a:srgbClr val="002060"/>
                </a:solidFill>
                <a:latin typeface="Arial" panose="020B0604020202020204" pitchFamily="34" charset="0"/>
                <a:cs typeface="Arial" panose="020B0604020202020204" pitchFamily="34" charset="0"/>
              </a:rPr>
              <a:t>Η πιθανή προέλευση της παραλλαγής </a:t>
            </a:r>
            <a:r>
              <a:rPr lang="en-US" sz="2000" b="1" dirty="0">
                <a:solidFill>
                  <a:srgbClr val="002060"/>
                </a:solidFill>
                <a:latin typeface="Arial" panose="020B0604020202020204" pitchFamily="34" charset="0"/>
                <a:cs typeface="Arial" panose="020B0604020202020204" pitchFamily="34" charset="0"/>
              </a:rPr>
              <a:t>Omicron</a:t>
            </a:r>
            <a:endParaRPr lang="en-GR" sz="2000" dirty="0"/>
          </a:p>
        </p:txBody>
      </p:sp>
      <p:sp>
        <p:nvSpPr>
          <p:cNvPr id="3" name="Content Placeholder 2">
            <a:extLst>
              <a:ext uri="{FF2B5EF4-FFF2-40B4-BE49-F238E27FC236}">
                <a16:creationId xmlns:a16="http://schemas.microsoft.com/office/drawing/2014/main" id="{BA84B2C5-4472-0E4B-E64A-80A0C57456B0}"/>
              </a:ext>
            </a:extLst>
          </p:cNvPr>
          <p:cNvSpPr>
            <a:spLocks noGrp="1"/>
          </p:cNvSpPr>
          <p:nvPr>
            <p:ph idx="1"/>
          </p:nvPr>
        </p:nvSpPr>
        <p:spPr>
          <a:xfrm>
            <a:off x="5034116" y="1151179"/>
            <a:ext cx="3550060" cy="3263504"/>
          </a:xfrm>
        </p:spPr>
        <p:txBody>
          <a:bodyPr>
            <a:normAutofit fontScale="92500"/>
          </a:bodyPr>
          <a:lstStyle/>
          <a:p>
            <a:pPr>
              <a:lnSpc>
                <a:spcPct val="120000"/>
              </a:lnSpc>
            </a:pPr>
            <a:r>
              <a:rPr lang="el-GR" sz="1600" i="1" dirty="0">
                <a:solidFill>
                  <a:srgbClr val="0070C0"/>
                </a:solidFill>
                <a:latin typeface="Arial" panose="020B0604020202020204" pitchFamily="34" charset="0"/>
                <a:cs typeface="Arial" panose="020B0604020202020204" pitchFamily="34" charset="0"/>
              </a:rPr>
              <a:t>Η </a:t>
            </a:r>
            <a:r>
              <a:rPr lang="el-GR" sz="1600" i="1" dirty="0" err="1">
                <a:solidFill>
                  <a:srgbClr val="0070C0"/>
                </a:solidFill>
                <a:latin typeface="Arial" panose="020B0604020202020204" pitchFamily="34" charset="0"/>
                <a:cs typeface="Arial" panose="020B0604020202020204" pitchFamily="34" charset="0"/>
              </a:rPr>
              <a:t>επικρατο</a:t>
            </a:r>
            <a:r>
              <a:rPr lang="en-GR" sz="1600" i="1" dirty="0">
                <a:solidFill>
                  <a:srgbClr val="0070C0"/>
                </a:solidFill>
                <a:latin typeface="Arial" panose="020B0604020202020204" pitchFamily="34" charset="0"/>
                <a:cs typeface="Arial" panose="020B0604020202020204" pitchFamily="34" charset="0"/>
              </a:rPr>
              <a:t>ύ</a:t>
            </a:r>
            <a:r>
              <a:rPr lang="el-GR" sz="1600" i="1" dirty="0">
                <a:solidFill>
                  <a:srgbClr val="0070C0"/>
                </a:solidFill>
                <a:latin typeface="Arial" panose="020B0604020202020204" pitchFamily="34" charset="0"/>
                <a:cs typeface="Arial" panose="020B0604020202020204" pitchFamily="34" charset="0"/>
              </a:rPr>
              <a:t>σα θεωρία</a:t>
            </a:r>
            <a:r>
              <a:rPr lang="el-GR" sz="1600" dirty="0">
                <a:latin typeface="Arial" panose="020B0604020202020204" pitchFamily="34" charset="0"/>
                <a:cs typeface="Arial" panose="020B0604020202020204" pitchFamily="34" charset="0"/>
              </a:rPr>
              <a:t>: εξέλιξη σε </a:t>
            </a:r>
            <a:r>
              <a:rPr lang="el-GR" sz="1600" dirty="0" err="1">
                <a:latin typeface="Arial" panose="020B0604020202020204" pitchFamily="34" charset="0"/>
                <a:cs typeface="Arial" panose="020B0604020202020204" pitchFamily="34" charset="0"/>
              </a:rPr>
              <a:t>ανοσοκατασταλμένο</a:t>
            </a:r>
            <a:r>
              <a:rPr lang="el-GR" sz="1600" dirty="0">
                <a:latin typeface="Arial" panose="020B0604020202020204" pitchFamily="34" charset="0"/>
                <a:cs typeface="Arial" panose="020B0604020202020204" pitchFamily="34" charset="0"/>
              </a:rPr>
              <a:t> ασθενή με χρόνια λοίμωξη.</a:t>
            </a:r>
          </a:p>
          <a:p>
            <a:pPr>
              <a:lnSpc>
                <a:spcPct val="120000"/>
              </a:lnSpc>
            </a:pPr>
            <a:r>
              <a:rPr lang="el-GR" sz="1600" i="1" dirty="0">
                <a:solidFill>
                  <a:srgbClr val="0070C0"/>
                </a:solidFill>
                <a:latin typeface="Arial" panose="020B0604020202020204" pitchFamily="34" charset="0"/>
                <a:cs typeface="Arial" panose="020B0604020202020204" pitchFamily="34" charset="0"/>
              </a:rPr>
              <a:t>Μία εναλλακτική θεωρία</a:t>
            </a:r>
            <a:r>
              <a:rPr lang="el-GR" sz="1600" dirty="0">
                <a:latin typeface="Arial" panose="020B0604020202020204" pitchFamily="34" charset="0"/>
                <a:cs typeface="Arial" panose="020B0604020202020204" pitchFamily="34" charset="0"/>
              </a:rPr>
              <a:t>: μεταπήδηση από τον άνθρωπο στα ποντίκια, γρήγορη συσσώρευση μεταλλάξεων που ευνοούσαν τη μόλυνση αυτού του ξενιστή και μεταφορά πίσω στους ανθρώπους, υποδεικνύοντας μια εξελικτική τροχιά μεταξύ των ειδών για το ξέσπασμα της Όμικρον.</a:t>
            </a:r>
          </a:p>
          <a:p>
            <a:endParaRPr lang="en-GR"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05092AE-EC19-C2BC-151F-FA3E1D2CACC0}"/>
              </a:ext>
            </a:extLst>
          </p:cNvPr>
          <p:cNvPicPr>
            <a:picLocks noChangeAspect="1"/>
          </p:cNvPicPr>
          <p:nvPr/>
        </p:nvPicPr>
        <p:blipFill>
          <a:blip r:embed="rId3"/>
          <a:stretch>
            <a:fillRect/>
          </a:stretch>
        </p:blipFill>
        <p:spPr>
          <a:xfrm>
            <a:off x="432005" y="1251490"/>
            <a:ext cx="4403037" cy="3163193"/>
          </a:xfrm>
          <a:prstGeom prst="rect">
            <a:avLst/>
          </a:prstGeom>
        </p:spPr>
      </p:pic>
      <p:sp>
        <p:nvSpPr>
          <p:cNvPr id="6" name="TextBox 5">
            <a:extLst>
              <a:ext uri="{FF2B5EF4-FFF2-40B4-BE49-F238E27FC236}">
                <a16:creationId xmlns:a16="http://schemas.microsoft.com/office/drawing/2014/main" id="{68B83A35-9109-2E52-BA56-D49628C7909D}"/>
              </a:ext>
            </a:extLst>
          </p:cNvPr>
          <p:cNvSpPr txBox="1"/>
          <p:nvPr/>
        </p:nvSpPr>
        <p:spPr>
          <a:xfrm>
            <a:off x="5318641" y="4598511"/>
            <a:ext cx="3196709" cy="261610"/>
          </a:xfrm>
          <a:prstGeom prst="rect">
            <a:avLst/>
          </a:prstGeom>
          <a:noFill/>
        </p:spPr>
        <p:txBody>
          <a:bodyPr wrap="none" rtlCol="0">
            <a:spAutoFit/>
          </a:bodyPr>
          <a:lstStyle/>
          <a:p>
            <a:r>
              <a:rPr lang="en-US" sz="1100" dirty="0"/>
              <a:t>Wei</a:t>
            </a:r>
            <a:r>
              <a:rPr lang="el-GR" sz="1100" dirty="0"/>
              <a:t> </a:t>
            </a:r>
            <a:r>
              <a:rPr lang="en-US" sz="1100" i="1" dirty="0"/>
              <a:t>et al. J Genet Genomics</a:t>
            </a:r>
            <a:r>
              <a:rPr lang="en-US" sz="1100" dirty="0"/>
              <a:t> 2021;48(12):1111-1121.</a:t>
            </a:r>
            <a:endParaRPr lang="en-GR" sz="1100" dirty="0"/>
          </a:p>
        </p:txBody>
      </p:sp>
    </p:spTree>
    <p:extLst>
      <p:ext uri="{BB962C8B-B14F-4D97-AF65-F5344CB8AC3E}">
        <p14:creationId xmlns:p14="http://schemas.microsoft.com/office/powerpoint/2010/main" val="93972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745C-D81D-5D4F-B3C7-98063BE5C056}"/>
              </a:ext>
            </a:extLst>
          </p:cNvPr>
          <p:cNvSpPr>
            <a:spLocks noGrp="1"/>
          </p:cNvSpPr>
          <p:nvPr>
            <p:ph type="title"/>
          </p:nvPr>
        </p:nvSpPr>
        <p:spPr>
          <a:xfrm>
            <a:off x="628650" y="148468"/>
            <a:ext cx="7886700" cy="488156"/>
          </a:xfrm>
        </p:spPr>
        <p:txBody>
          <a:bodyPr>
            <a:normAutofit fontScale="90000"/>
          </a:bodyPr>
          <a:lstStyle/>
          <a:p>
            <a:pPr algn="ctr"/>
            <a:r>
              <a:rPr lang="el-GR" sz="2000" b="1" dirty="0">
                <a:solidFill>
                  <a:srgbClr val="002060"/>
                </a:solidFill>
                <a:latin typeface="Arial" panose="020B0604020202020204" pitchFamily="34" charset="0"/>
                <a:cs typeface="Arial" panose="020B0604020202020204" pitchFamily="34" charset="0"/>
              </a:rPr>
              <a:t>Σύγκριση προφίλ ακίδας Ο και προηγούμενων παραλλαγών </a:t>
            </a:r>
            <a:br>
              <a:rPr lang="el-GR" sz="2000" b="1" dirty="0">
                <a:solidFill>
                  <a:srgbClr val="002060"/>
                </a:solidFill>
                <a:latin typeface="Arial" panose="020B0604020202020204" pitchFamily="34" charset="0"/>
                <a:cs typeface="Arial" panose="020B0604020202020204" pitchFamily="34" charset="0"/>
              </a:rPr>
            </a:br>
            <a:r>
              <a:rPr lang="el-GR" sz="2000" b="1" dirty="0">
                <a:solidFill>
                  <a:srgbClr val="002060"/>
                </a:solidFill>
                <a:latin typeface="Arial" panose="020B0604020202020204" pitchFamily="34" charset="0"/>
                <a:cs typeface="Arial" panose="020B0604020202020204" pitchFamily="34" charset="0"/>
              </a:rPr>
              <a:t>(κοινές και μοναδικές </a:t>
            </a:r>
            <a:r>
              <a:rPr lang="el-GR" sz="2000" b="1" dirty="0" err="1">
                <a:solidFill>
                  <a:srgbClr val="002060"/>
                </a:solidFill>
                <a:latin typeface="Arial" panose="020B0604020202020204" pitchFamily="34" charset="0"/>
                <a:cs typeface="Arial" panose="020B0604020202020204" pitchFamily="34" charset="0"/>
              </a:rPr>
              <a:t>αμινοξικές</a:t>
            </a:r>
            <a:r>
              <a:rPr lang="el-GR" sz="2000" b="1" dirty="0">
                <a:solidFill>
                  <a:srgbClr val="002060"/>
                </a:solidFill>
                <a:latin typeface="Arial" panose="020B0604020202020204" pitchFamily="34" charset="0"/>
                <a:cs typeface="Arial" panose="020B0604020202020204" pitchFamily="34" charset="0"/>
              </a:rPr>
              <a:t> αλλαγές)</a:t>
            </a:r>
            <a:endParaRPr lang="en-GR" sz="20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ED0FD99-4C17-9C45-BEC8-6E8DEFDB126C}"/>
              </a:ext>
            </a:extLst>
          </p:cNvPr>
          <p:cNvPicPr>
            <a:picLocks noChangeAspect="1"/>
          </p:cNvPicPr>
          <p:nvPr/>
        </p:nvPicPr>
        <p:blipFill>
          <a:blip r:embed="rId3"/>
          <a:stretch>
            <a:fillRect/>
          </a:stretch>
        </p:blipFill>
        <p:spPr>
          <a:xfrm>
            <a:off x="1587499" y="674501"/>
            <a:ext cx="5821719" cy="4234417"/>
          </a:xfrm>
          <a:prstGeom prst="rect">
            <a:avLst/>
          </a:prstGeom>
        </p:spPr>
      </p:pic>
      <p:sp>
        <p:nvSpPr>
          <p:cNvPr id="5" name="TextBox 4">
            <a:extLst>
              <a:ext uri="{FF2B5EF4-FFF2-40B4-BE49-F238E27FC236}">
                <a16:creationId xmlns:a16="http://schemas.microsoft.com/office/drawing/2014/main" id="{C8A85402-07C2-4A4D-A4AF-3DDFFEDA660A}"/>
              </a:ext>
            </a:extLst>
          </p:cNvPr>
          <p:cNvSpPr txBox="1"/>
          <p:nvPr/>
        </p:nvSpPr>
        <p:spPr>
          <a:xfrm>
            <a:off x="5615137" y="4905237"/>
            <a:ext cx="1794081"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Venkatakrishnan</a:t>
            </a:r>
            <a:r>
              <a:rPr kumimoji="0" lang="el-GR"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Preprint </a:t>
            </a:r>
          </a:p>
        </p:txBody>
      </p:sp>
      <p:sp>
        <p:nvSpPr>
          <p:cNvPr id="6" name="TextBox 5">
            <a:extLst>
              <a:ext uri="{FF2B5EF4-FFF2-40B4-BE49-F238E27FC236}">
                <a16:creationId xmlns:a16="http://schemas.microsoft.com/office/drawing/2014/main" id="{D71DED85-F6C6-0F46-8312-005FB858E3FC}"/>
              </a:ext>
            </a:extLst>
          </p:cNvPr>
          <p:cNvSpPr txBox="1"/>
          <p:nvPr/>
        </p:nvSpPr>
        <p:spPr>
          <a:xfrm>
            <a:off x="179741" y="3971594"/>
            <a:ext cx="1407758" cy="73866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1D58"/>
                </a:solidFill>
                <a:effectLst/>
                <a:uLnTx/>
                <a:uFillTx/>
                <a:latin typeface="Arial" panose="020B0604020202020204" pitchFamily="34" charset="0"/>
                <a:ea typeface="+mn-ea"/>
                <a:cs typeface="Arial" panose="020B0604020202020204" pitchFamily="34" charset="0"/>
              </a:rPr>
              <a:t>ins214EPE:</a:t>
            </a:r>
            <a:endParaRPr kumimoji="0" lang="el-GR" sz="1400" b="1" i="0" u="none" strike="noStrike" kern="1200" cap="none" spc="0" normalizeH="0" baseline="0" noProof="0" dirty="0">
              <a:ln>
                <a:noFill/>
              </a:ln>
              <a:solidFill>
                <a:srgbClr val="001D58"/>
              </a:solidFill>
              <a:effectLst/>
              <a:uLnTx/>
              <a:uFillTx/>
              <a:latin typeface="Arial" panose="020B0604020202020204" pitchFamily="34" charset="0"/>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1D58"/>
                </a:solidFill>
                <a:effectLst/>
                <a:uLnTx/>
                <a:uFillTx/>
                <a:latin typeface="Arial" panose="020B0604020202020204" pitchFamily="34" charset="0"/>
                <a:ea typeface="+mn-ea"/>
                <a:cs typeface="Arial" panose="020B0604020202020204" pitchFamily="34" charset="0"/>
              </a:rPr>
              <a:t>acquired by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1D58"/>
                </a:solidFill>
                <a:effectLst/>
                <a:uLnTx/>
                <a:uFillTx/>
                <a:latin typeface="Arial" panose="020B0604020202020204" pitchFamily="34" charset="0"/>
                <a:ea typeface="+mn-ea"/>
                <a:cs typeface="Arial" panose="020B0604020202020204" pitchFamily="34" charset="0"/>
              </a:rPr>
              <a:t>recombination?</a:t>
            </a:r>
            <a:endParaRPr kumimoji="0" lang="en-GR" sz="1350" b="0" i="0" u="none" strike="noStrike" kern="1200" cap="none" spc="0" normalizeH="0" baseline="0" noProof="0" dirty="0">
              <a:ln>
                <a:noFill/>
              </a:ln>
              <a:solidFill>
                <a:srgbClr val="001D58"/>
              </a:solidFill>
              <a:effectLst/>
              <a:uLnTx/>
              <a:uFillTx/>
              <a:latin typeface="Calibri"/>
              <a:ea typeface="+mn-ea"/>
              <a:cs typeface="+mn-cs"/>
            </a:endParaRPr>
          </a:p>
        </p:txBody>
      </p:sp>
    </p:spTree>
    <p:extLst>
      <p:ext uri="{BB962C8B-B14F-4D97-AF65-F5344CB8AC3E}">
        <p14:creationId xmlns:p14="http://schemas.microsoft.com/office/powerpoint/2010/main" val="736476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854-72FA-9740-86FD-A16E3A1668A5}"/>
              </a:ext>
            </a:extLst>
          </p:cNvPr>
          <p:cNvSpPr>
            <a:spLocks noGrp="1"/>
          </p:cNvSpPr>
          <p:nvPr>
            <p:ph type="title"/>
          </p:nvPr>
        </p:nvSpPr>
        <p:spPr>
          <a:xfrm>
            <a:off x="628650" y="171305"/>
            <a:ext cx="7886700" cy="661325"/>
          </a:xfrm>
        </p:spPr>
        <p:txBody>
          <a:bodyPr>
            <a:noAutofit/>
          </a:bodyPr>
          <a:lstStyle/>
          <a:p>
            <a:pPr algn="ctr"/>
            <a:r>
              <a:rPr lang="el-GR" sz="2000" b="1" dirty="0">
                <a:solidFill>
                  <a:srgbClr val="002060"/>
                </a:solidFill>
                <a:latin typeface="Arial" panose="020B0604020202020204" pitchFamily="34" charset="0"/>
                <a:cs typeface="Arial" panose="020B0604020202020204" pitchFamily="34" charset="0"/>
              </a:rPr>
              <a:t>Μεγαλύτερος κίνδυνος </a:t>
            </a:r>
            <a:r>
              <a:rPr lang="el-GR" sz="2000" b="1" dirty="0" err="1">
                <a:solidFill>
                  <a:srgbClr val="002060"/>
                </a:solidFill>
                <a:latin typeface="Arial" panose="020B0604020202020204" pitchFamily="34" charset="0"/>
                <a:cs typeface="Arial" panose="020B0604020202020204" pitchFamily="34" charset="0"/>
              </a:rPr>
              <a:t>επαναμολύνσεων</a:t>
            </a:r>
            <a:r>
              <a:rPr lang="el-GR" sz="2000" b="1" dirty="0">
                <a:solidFill>
                  <a:srgbClr val="002060"/>
                </a:solidFill>
                <a:latin typeface="Arial" panose="020B0604020202020204" pitchFamily="34" charset="0"/>
                <a:cs typeface="Arial" panose="020B0604020202020204" pitchFamily="34" charset="0"/>
              </a:rPr>
              <a:t> με παραλλαγή </a:t>
            </a:r>
            <a:r>
              <a:rPr lang="en-US" sz="2000" b="1" dirty="0">
                <a:solidFill>
                  <a:srgbClr val="002060"/>
                </a:solidFill>
                <a:latin typeface="Arial" panose="020B0604020202020204" pitchFamily="34" charset="0"/>
                <a:cs typeface="Arial" panose="020B0604020202020204" pitchFamily="34" charset="0"/>
              </a:rPr>
              <a:t>Omicron </a:t>
            </a:r>
            <a:r>
              <a:rPr lang="el-GR" sz="2000" b="1" dirty="0">
                <a:solidFill>
                  <a:srgbClr val="002060"/>
                </a:solidFill>
                <a:latin typeface="Arial" panose="020B0604020202020204" pitchFamily="34" charset="0"/>
                <a:cs typeface="Arial" panose="020B0604020202020204" pitchFamily="34" charset="0"/>
              </a:rPr>
              <a:t>σε σχέση με </a:t>
            </a:r>
            <a:r>
              <a:rPr lang="en-US" sz="2000" b="1" dirty="0">
                <a:solidFill>
                  <a:srgbClr val="002060"/>
                </a:solidFill>
                <a:latin typeface="Arial" panose="020B0604020202020204" pitchFamily="34" charset="0"/>
                <a:cs typeface="Arial" panose="020B0604020202020204" pitchFamily="34" charset="0"/>
              </a:rPr>
              <a:t>Delta</a:t>
            </a:r>
            <a:endParaRPr lang="en-GR" sz="20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A596EC8-72A6-F14B-A515-EE843A75AF90}"/>
              </a:ext>
            </a:extLst>
          </p:cNvPr>
          <p:cNvPicPr>
            <a:picLocks noChangeAspect="1"/>
          </p:cNvPicPr>
          <p:nvPr/>
        </p:nvPicPr>
        <p:blipFill>
          <a:blip r:embed="rId3"/>
          <a:stretch>
            <a:fillRect/>
          </a:stretch>
        </p:blipFill>
        <p:spPr>
          <a:xfrm>
            <a:off x="2165603" y="997401"/>
            <a:ext cx="4711062" cy="3523799"/>
          </a:xfrm>
          <a:prstGeom prst="rect">
            <a:avLst/>
          </a:prstGeom>
        </p:spPr>
      </p:pic>
      <p:sp>
        <p:nvSpPr>
          <p:cNvPr id="5" name="TextBox 4">
            <a:extLst>
              <a:ext uri="{FF2B5EF4-FFF2-40B4-BE49-F238E27FC236}">
                <a16:creationId xmlns:a16="http://schemas.microsoft.com/office/drawing/2014/main" id="{52EAD8D4-8A30-DA47-B944-0B40A862D349}"/>
              </a:ext>
            </a:extLst>
          </p:cNvPr>
          <p:cNvSpPr txBox="1"/>
          <p:nvPr/>
        </p:nvSpPr>
        <p:spPr>
          <a:xfrm>
            <a:off x="1628821" y="4592809"/>
            <a:ext cx="6282104" cy="307777"/>
          </a:xfrm>
          <a:prstGeom prst="rect">
            <a:avLst/>
          </a:prstGeom>
          <a:noFill/>
        </p:spPr>
        <p:txBody>
          <a:bodyPr wrap="none" rtlCol="0">
            <a:spAutoFit/>
          </a:bodyPr>
          <a:lstStyle/>
          <a:p>
            <a:pPr algn="ctr"/>
            <a:r>
              <a:rPr lang="en-US" sz="1400" dirty="0">
                <a:cs typeface="Arial" panose="020B0604020202020204" pitchFamily="34" charset="0"/>
              </a:rPr>
              <a:t>Data from March 4, 2020, to Nov. 27, 2021. Solid line is a seven-day rolling average. </a:t>
            </a:r>
          </a:p>
        </p:txBody>
      </p:sp>
      <p:sp>
        <p:nvSpPr>
          <p:cNvPr id="8" name="TextBox 7">
            <a:extLst>
              <a:ext uri="{FF2B5EF4-FFF2-40B4-BE49-F238E27FC236}">
                <a16:creationId xmlns:a16="http://schemas.microsoft.com/office/drawing/2014/main" id="{894521C8-FA59-8047-9FBB-D2B4FCC6D218}"/>
              </a:ext>
            </a:extLst>
          </p:cNvPr>
          <p:cNvSpPr txBox="1"/>
          <p:nvPr/>
        </p:nvSpPr>
        <p:spPr>
          <a:xfrm>
            <a:off x="2463597" y="904239"/>
            <a:ext cx="4757906" cy="584775"/>
          </a:xfrm>
          <a:prstGeom prst="rect">
            <a:avLst/>
          </a:prstGeom>
          <a:noFill/>
        </p:spPr>
        <p:txBody>
          <a:bodyPr wrap="none" rtlCol="0">
            <a:spAutoFit/>
          </a:bodyPr>
          <a:lstStyle/>
          <a:p>
            <a:pPr algn="ctr"/>
            <a:r>
              <a:rPr lang="en-US" sz="1600" dirty="0">
                <a:latin typeface="Arial" panose="020B0604020202020204" pitchFamily="34" charset="0"/>
                <a:cs typeface="Arial" panose="020B0604020202020204" pitchFamily="34" charset="0"/>
              </a:rPr>
              <a:t>Suspected COVID-19 reinfections in South Africa. </a:t>
            </a:r>
          </a:p>
          <a:p>
            <a:pPr algn="ctr"/>
            <a:r>
              <a:rPr lang="en-US" sz="1600" dirty="0">
                <a:latin typeface="Arial" panose="020B0604020202020204" pitchFamily="34" charset="0"/>
                <a:cs typeface="Arial" panose="020B0604020202020204" pitchFamily="34" charset="0"/>
              </a:rPr>
              <a:t>(Similar trends have been found in Britain) </a:t>
            </a:r>
          </a:p>
        </p:txBody>
      </p:sp>
    </p:spTree>
    <p:extLst>
      <p:ext uri="{BB962C8B-B14F-4D97-AF65-F5344CB8AC3E}">
        <p14:creationId xmlns:p14="http://schemas.microsoft.com/office/powerpoint/2010/main" val="363161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F7B76-3C7D-9849-81F8-8FA98D4269D8}"/>
              </a:ext>
            </a:extLst>
          </p:cNvPr>
          <p:cNvSpPr>
            <a:spLocks noGrp="1"/>
          </p:cNvSpPr>
          <p:nvPr>
            <p:ph type="title"/>
          </p:nvPr>
        </p:nvSpPr>
        <p:spPr>
          <a:xfrm>
            <a:off x="254000" y="347741"/>
            <a:ext cx="8651060" cy="691356"/>
          </a:xfrm>
        </p:spPr>
        <p:txBody>
          <a:bodyPr>
            <a:noAutofit/>
          </a:bodyPr>
          <a:lstStyle/>
          <a:p>
            <a:pPr algn="ctr"/>
            <a:r>
              <a:rPr lang="el-GR" sz="2000" b="1" dirty="0">
                <a:solidFill>
                  <a:srgbClr val="002060"/>
                </a:solidFill>
                <a:latin typeface="Arial" panose="020B0604020202020204" pitchFamily="34" charset="0"/>
                <a:cs typeface="Arial" panose="020B0604020202020204" pitchFamily="34" charset="0"/>
              </a:rPr>
              <a:t>Αντίθετα με τις παραλλαγές Β ή Δ, η Ο διαφεύγει της ανοσίας από προηγούμενη μόλυνση σε πληθυσμιακό επίπεδο</a:t>
            </a:r>
            <a:endParaRPr lang="en-GR" sz="20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C95647-045C-A642-AFAD-5284CC86DADA}"/>
              </a:ext>
            </a:extLst>
          </p:cNvPr>
          <p:cNvSpPr>
            <a:spLocks noGrp="1"/>
          </p:cNvSpPr>
          <p:nvPr>
            <p:ph idx="1"/>
          </p:nvPr>
        </p:nvSpPr>
        <p:spPr>
          <a:xfrm>
            <a:off x="621216" y="1361440"/>
            <a:ext cx="7886700" cy="2942931"/>
          </a:xfrm>
        </p:spPr>
        <p:txBody>
          <a:bodyPr>
            <a:noAutofit/>
          </a:bodyPr>
          <a:lstStyle/>
          <a:p>
            <a:pPr>
              <a:lnSpc>
                <a:spcPct val="100000"/>
              </a:lnSpc>
              <a:spcBef>
                <a:spcPts val="1400"/>
              </a:spcBef>
            </a:pPr>
            <a:r>
              <a:rPr lang="el-GR" sz="1700" i="1" dirty="0">
                <a:solidFill>
                  <a:schemeClr val="accent1">
                    <a:lumMod val="75000"/>
                  </a:schemeClr>
                </a:solidFill>
                <a:latin typeface="Arial" panose="020B0604020202020204" pitchFamily="34" charset="0"/>
                <a:cs typeface="Arial" panose="020B0604020202020204" pitchFamily="34" charset="0"/>
              </a:rPr>
              <a:t>Δεδομένα από Ν. Αφρική</a:t>
            </a:r>
            <a:r>
              <a:rPr lang="en-US" sz="1700" i="1" dirty="0">
                <a:solidFill>
                  <a:schemeClr val="accent1">
                    <a:lumMod val="75000"/>
                  </a:schemeClr>
                </a:solidFill>
                <a:latin typeface="Arial" panose="020B0604020202020204" pitchFamily="34" charset="0"/>
                <a:cs typeface="Arial" panose="020B0604020202020204" pitchFamily="34" charset="0"/>
              </a:rPr>
              <a:t>: </a:t>
            </a:r>
            <a:r>
              <a:rPr lang="el-GR" sz="1700" dirty="0">
                <a:latin typeface="Arial" panose="020B0604020202020204" pitchFamily="34" charset="0"/>
                <a:cs typeface="Arial" panose="020B0604020202020204" pitchFamily="34" charset="0"/>
              </a:rPr>
              <a:t>Η εκτιμώμενη αναλογία κινδύνου για </a:t>
            </a:r>
            <a:r>
              <a:rPr lang="el-GR" sz="1700" dirty="0" err="1">
                <a:latin typeface="Arial" panose="020B0604020202020204" pitchFamily="34" charset="0"/>
                <a:cs typeface="Arial" panose="020B0604020202020204" pitchFamily="34" charset="0"/>
              </a:rPr>
              <a:t>επαναμόλυνση</a:t>
            </a:r>
            <a:r>
              <a:rPr lang="el-GR" sz="1700" dirty="0">
                <a:latin typeface="Arial" panose="020B0604020202020204" pitchFamily="34" charset="0"/>
                <a:cs typeface="Arial" panose="020B0604020202020204" pitchFamily="34" charset="0"/>
              </a:rPr>
              <a:t> ήταν ιδιαίτερα χαμηλή κατά τη διάρκεια των κυμάτων που προκλήθηκαν από τις παραλλαγές Β και Δ</a:t>
            </a:r>
            <a:endParaRPr lang="en-US" sz="1700" dirty="0">
              <a:latin typeface="Arial" panose="020B0604020202020204" pitchFamily="34" charset="0"/>
              <a:cs typeface="Arial" panose="020B0604020202020204" pitchFamily="34" charset="0"/>
            </a:endParaRPr>
          </a:p>
          <a:p>
            <a:pPr>
              <a:lnSpc>
                <a:spcPct val="100000"/>
              </a:lnSpc>
              <a:spcBef>
                <a:spcPts val="1400"/>
              </a:spcBef>
            </a:pPr>
            <a:r>
              <a:rPr lang="el-GR" sz="1700" dirty="0">
                <a:latin typeface="Arial" panose="020B0604020202020204" pitchFamily="34" charset="0"/>
                <a:cs typeface="Arial" panose="020B0604020202020204" pitchFamily="34" charset="0"/>
              </a:rPr>
              <a:t>Η πρόσφατη εξάπλωση της παραλλαγής </a:t>
            </a:r>
            <a:r>
              <a:rPr lang="el-GR" sz="1700" dirty="0" err="1">
                <a:latin typeface="Arial" panose="020B0604020202020204" pitchFamily="34" charset="0"/>
                <a:cs typeface="Arial" panose="020B0604020202020204" pitchFamily="34" charset="0"/>
              </a:rPr>
              <a:t>Omicron</a:t>
            </a:r>
            <a:r>
              <a:rPr lang="el-GR" sz="1700" dirty="0">
                <a:latin typeface="Arial" panose="020B0604020202020204" pitchFamily="34" charset="0"/>
                <a:cs typeface="Arial" panose="020B0604020202020204" pitchFamily="34" charset="0"/>
              </a:rPr>
              <a:t> συσχετίστηκε με μείωση του συντελεστή κινδύνου για πρωτογενή μόλυνση (σε σχέση με τις Β και Δ</a:t>
            </a:r>
            <a:r>
              <a:rPr lang="en-US" sz="1700" dirty="0">
                <a:latin typeface="Arial" panose="020B0604020202020204" pitchFamily="34" charset="0"/>
                <a:cs typeface="Arial" panose="020B0604020202020204" pitchFamily="34" charset="0"/>
              </a:rPr>
              <a:t>),</a:t>
            </a:r>
            <a:r>
              <a:rPr lang="el-GR" sz="1700" dirty="0">
                <a:latin typeface="Arial" panose="020B0604020202020204" pitchFamily="34" charset="0"/>
                <a:cs typeface="Arial" panose="020B0604020202020204" pitchFamily="34" charset="0"/>
              </a:rPr>
              <a:t> αλλά αύξηση του συντελεστή κινδύνου </a:t>
            </a:r>
            <a:r>
              <a:rPr lang="el-GR" sz="1700" dirty="0" err="1">
                <a:latin typeface="Arial" panose="020B0604020202020204" pitchFamily="34" charset="0"/>
                <a:cs typeface="Arial" panose="020B0604020202020204" pitchFamily="34" charset="0"/>
              </a:rPr>
              <a:t>επαναμόλυνσης</a:t>
            </a:r>
            <a:r>
              <a:rPr lang="en-US" sz="1700" dirty="0">
                <a:latin typeface="Arial" panose="020B0604020202020204" pitchFamily="34" charset="0"/>
                <a:cs typeface="Arial" panose="020B0604020202020204" pitchFamily="34" charset="0"/>
              </a:rPr>
              <a:t> </a:t>
            </a:r>
            <a:r>
              <a:rPr lang="el-GR" sz="1700" dirty="0">
                <a:latin typeface="Arial" panose="020B0604020202020204" pitchFamily="34" charset="0"/>
                <a:cs typeface="Arial" panose="020B0604020202020204" pitchFamily="34" charset="0"/>
              </a:rPr>
              <a:t>κατά </a:t>
            </a:r>
            <a:r>
              <a:rPr lang="en-US" sz="1700" dirty="0">
                <a:latin typeface="Arial" panose="020B0604020202020204" pitchFamily="34" charset="0"/>
                <a:cs typeface="Arial" panose="020B0604020202020204" pitchFamily="34" charset="0"/>
              </a:rPr>
              <a:t>2.39 (95</a:t>
            </a:r>
            <a:r>
              <a:rPr lang="el-GR"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CI: 1.88–3.11)</a:t>
            </a:r>
            <a:r>
              <a:rPr lang="el-GR" sz="1700" dirty="0">
                <a:latin typeface="Arial" panose="020B0604020202020204" pitchFamily="34" charset="0"/>
                <a:cs typeface="Arial" panose="020B0604020202020204" pitchFamily="34" charset="0"/>
              </a:rPr>
              <a:t>, λόγω </a:t>
            </a:r>
            <a:r>
              <a:rPr lang="el-GR" sz="1700" dirty="0" err="1">
                <a:latin typeface="Arial" panose="020B0604020202020204" pitchFamily="34" charset="0"/>
                <a:cs typeface="Arial" panose="020B0604020202020204" pitchFamily="34" charset="0"/>
              </a:rPr>
              <a:t>ανοσιακής</a:t>
            </a:r>
            <a:r>
              <a:rPr lang="el-GR" sz="1700" dirty="0">
                <a:latin typeface="Arial" panose="020B0604020202020204" pitchFamily="34" charset="0"/>
                <a:cs typeface="Arial" panose="020B0604020202020204" pitchFamily="34" charset="0"/>
              </a:rPr>
              <a:t> διαφυγής</a:t>
            </a:r>
            <a:r>
              <a:rPr lang="en-US" sz="1700" dirty="0">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B8786A-067C-3D49-A5F3-1AA8C362E12F}"/>
              </a:ext>
            </a:extLst>
          </p:cNvPr>
          <p:cNvSpPr txBox="1"/>
          <p:nvPr/>
        </p:nvSpPr>
        <p:spPr>
          <a:xfrm>
            <a:off x="2638574" y="4154330"/>
            <a:ext cx="5996378" cy="261610"/>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Pulliam </a:t>
            </a:r>
            <a:r>
              <a:rPr kumimoji="0" lang="en-US" sz="1100" b="0" i="1" u="none" strike="noStrike" kern="1200" cap="none" spc="0" normalizeH="0" baseline="0" noProof="0" dirty="0">
                <a:ln>
                  <a:noFill/>
                </a:ln>
                <a:solidFill>
                  <a:prstClr val="black"/>
                </a:solidFill>
                <a:effectLst/>
                <a:uLnTx/>
                <a:uFillTx/>
                <a:latin typeface="Calibri"/>
                <a:ea typeface="+mn-ea"/>
                <a:cs typeface="+mn-cs"/>
              </a:rPr>
              <a:t>et al</a:t>
            </a:r>
            <a:r>
              <a:rPr kumimoji="0" lang="en-US" sz="1100" b="0" i="0" u="none" strike="noStrike" kern="1200" cap="none" spc="0" normalizeH="0" baseline="0" noProof="0" dirty="0">
                <a:ln>
                  <a:noFill/>
                </a:ln>
                <a:solidFill>
                  <a:prstClr val="black"/>
                </a:solidFill>
                <a:effectLst/>
                <a:uLnTx/>
                <a:uFillTx/>
                <a:latin typeface="Calibri"/>
                <a:ea typeface="+mn-ea"/>
                <a:cs typeface="+mn-cs"/>
              </a:rPr>
              <a:t>. </a:t>
            </a:r>
            <a:r>
              <a:rPr kumimoji="0" lang="en-US" sz="1100" b="0" i="0" u="none" strike="noStrike" kern="1200" cap="none" spc="0" normalizeH="0" baseline="0" noProof="0" dirty="0" err="1">
                <a:ln>
                  <a:noFill/>
                </a:ln>
                <a:solidFill>
                  <a:prstClr val="black"/>
                </a:solidFill>
                <a:effectLst/>
                <a:uLnTx/>
                <a:uFillTx/>
                <a:latin typeface="Calibri"/>
                <a:ea typeface="+mn-ea"/>
                <a:cs typeface="+mn-cs"/>
              </a:rPr>
              <a:t>medRxiv</a:t>
            </a:r>
            <a:r>
              <a:rPr kumimoji="0" lang="en-US" sz="1100" b="0" i="0" u="none" strike="noStrike" kern="1200" cap="none" spc="0" normalizeH="0" baseline="0" noProof="0" dirty="0">
                <a:ln>
                  <a:noFill/>
                </a:ln>
                <a:solidFill>
                  <a:prstClr val="black"/>
                </a:solidFill>
                <a:effectLst/>
                <a:uLnTx/>
                <a:uFillTx/>
                <a:latin typeface="Calibri"/>
                <a:ea typeface="+mn-ea"/>
                <a:cs typeface="+mn-cs"/>
              </a:rPr>
              <a:t> preprint </a:t>
            </a:r>
            <a:r>
              <a:rPr kumimoji="0" lang="en-US" sz="1100" b="0" i="0" u="none" strike="noStrike" kern="1200" cap="none" spc="0" normalizeH="0" baseline="0" noProof="0" dirty="0" err="1">
                <a:ln>
                  <a:noFill/>
                </a:ln>
                <a:solidFill>
                  <a:prstClr val="black"/>
                </a:solidFill>
                <a:effectLst/>
                <a:uLnTx/>
                <a:uFillTx/>
                <a:latin typeface="Calibri"/>
                <a:ea typeface="+mn-ea"/>
                <a:cs typeface="+mn-cs"/>
              </a:rPr>
              <a:t>doi</a:t>
            </a:r>
            <a:r>
              <a:rPr kumimoji="0" lang="en-US" sz="1100" b="0" i="0" u="none" strike="noStrike" kern="1200" cap="none" spc="0" normalizeH="0" baseline="0" noProof="0" dirty="0">
                <a:ln>
                  <a:noFill/>
                </a:ln>
                <a:solidFill>
                  <a:prstClr val="black"/>
                </a:solidFill>
                <a:effectLst/>
                <a:uLnTx/>
                <a:uFillTx/>
                <a:latin typeface="Calibri"/>
                <a:ea typeface="+mn-ea"/>
                <a:cs typeface="+mn-cs"/>
              </a:rPr>
              <a:t>: https://</a:t>
            </a:r>
            <a:r>
              <a:rPr kumimoji="0" lang="en-US" sz="1100" b="0" i="0" u="none" strike="noStrike" kern="1200" cap="none" spc="0" normalizeH="0" baseline="0" noProof="0" dirty="0" err="1">
                <a:ln>
                  <a:noFill/>
                </a:ln>
                <a:solidFill>
                  <a:prstClr val="black"/>
                </a:solidFill>
                <a:effectLst/>
                <a:uLnTx/>
                <a:uFillTx/>
                <a:latin typeface="Calibri"/>
                <a:ea typeface="+mn-ea"/>
                <a:cs typeface="+mn-cs"/>
              </a:rPr>
              <a:t>doi.org</a:t>
            </a:r>
            <a:r>
              <a:rPr kumimoji="0" lang="en-US" sz="1100" b="0" i="0" u="none" strike="noStrike" kern="1200" cap="none" spc="0" normalizeH="0" baseline="0" noProof="0" dirty="0">
                <a:ln>
                  <a:noFill/>
                </a:ln>
                <a:solidFill>
                  <a:prstClr val="black"/>
                </a:solidFill>
                <a:effectLst/>
                <a:uLnTx/>
                <a:uFillTx/>
                <a:latin typeface="Calibri"/>
                <a:ea typeface="+mn-ea"/>
                <a:cs typeface="+mn-cs"/>
              </a:rPr>
              <a:t>/10.1101/2021.11.11.21266068.</a:t>
            </a:r>
          </a:p>
        </p:txBody>
      </p:sp>
    </p:spTree>
    <p:extLst>
      <p:ext uri="{BB962C8B-B14F-4D97-AF65-F5344CB8AC3E}">
        <p14:creationId xmlns:p14="http://schemas.microsoft.com/office/powerpoint/2010/main" val="11117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AA1E4-F87B-9C44-8C1E-68884D0A7274}"/>
              </a:ext>
            </a:extLst>
          </p:cNvPr>
          <p:cNvSpPr>
            <a:spLocks noGrp="1"/>
          </p:cNvSpPr>
          <p:nvPr>
            <p:ph type="title"/>
          </p:nvPr>
        </p:nvSpPr>
        <p:spPr>
          <a:xfrm>
            <a:off x="628650" y="273844"/>
            <a:ext cx="7886700" cy="542233"/>
          </a:xfrm>
        </p:spPr>
        <p:txBody>
          <a:bodyPr>
            <a:normAutofit/>
          </a:bodyPr>
          <a:lstStyle/>
          <a:p>
            <a:pPr algn="ctr"/>
            <a:r>
              <a:rPr lang="el-GR" sz="2300" b="1" dirty="0">
                <a:solidFill>
                  <a:srgbClr val="001D58"/>
                </a:solidFill>
                <a:latin typeface="Arial" panose="020B0604020202020204" pitchFamily="34" charset="0"/>
                <a:cs typeface="Arial" panose="020B0604020202020204" pitchFamily="34" charset="0"/>
              </a:rPr>
              <a:t>Συμπερασματικά</a:t>
            </a:r>
            <a:endParaRPr lang="en-GR" sz="2300" b="1" dirty="0">
              <a:solidFill>
                <a:srgbClr val="001D5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E1E5990-EA77-0842-A123-2C293FB683C2}"/>
              </a:ext>
            </a:extLst>
          </p:cNvPr>
          <p:cNvSpPr>
            <a:spLocks noGrp="1"/>
          </p:cNvSpPr>
          <p:nvPr>
            <p:ph idx="1"/>
          </p:nvPr>
        </p:nvSpPr>
        <p:spPr>
          <a:xfrm>
            <a:off x="628650" y="1069078"/>
            <a:ext cx="7886700" cy="3435825"/>
          </a:xfrm>
        </p:spPr>
        <p:txBody>
          <a:bodyPr>
            <a:normAutofit fontScale="92500"/>
          </a:bodyPr>
          <a:lstStyle/>
          <a:p>
            <a:pPr>
              <a:lnSpc>
                <a:spcPct val="120000"/>
              </a:lnSpc>
              <a:spcBef>
                <a:spcPts val="1200"/>
              </a:spcBef>
            </a:pPr>
            <a:r>
              <a:rPr lang="el-GR" sz="1800" dirty="0">
                <a:latin typeface="Arial" panose="020B0604020202020204" pitchFamily="34" charset="0"/>
                <a:cs typeface="Arial" panose="020B0604020202020204" pitchFamily="34" charset="0"/>
              </a:rPr>
              <a:t>Η εξελικτική προσαρμογή του ιού συνεχίζεται με ταχείς ρυθμούς.</a:t>
            </a:r>
          </a:p>
          <a:p>
            <a:pPr>
              <a:lnSpc>
                <a:spcPct val="120000"/>
              </a:lnSpc>
              <a:spcBef>
                <a:spcPts val="1200"/>
              </a:spcBef>
            </a:pPr>
            <a:r>
              <a:rPr lang="el-GR" sz="1800" dirty="0">
                <a:latin typeface="Arial" panose="020B0604020202020204" pitchFamily="34" charset="0"/>
                <a:cs typeface="Arial" panose="020B0604020202020204" pitchFamily="34" charset="0"/>
              </a:rPr>
              <a:t>Συνδυασμοί μεταλλάξεων αποτελούν τη βάση της ενισχυμένης δέσμευσης υποδοχέα ή σύντηξης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fusogenicity</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της πρωτεΐνης ακίδας και</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της ανοσολογικής διαφυγής των αναδυόμενων παραλλαγών του SARS-CoV-2.</a:t>
            </a:r>
            <a:endParaRPr lang="en-US" sz="1800" dirty="0">
              <a:latin typeface="Arial" panose="020B0604020202020204" pitchFamily="34" charset="0"/>
              <a:cs typeface="Arial" panose="020B0604020202020204" pitchFamily="34" charset="0"/>
            </a:endParaRPr>
          </a:p>
          <a:p>
            <a:pPr>
              <a:lnSpc>
                <a:spcPct val="120000"/>
              </a:lnSpc>
              <a:spcBef>
                <a:spcPts val="1200"/>
              </a:spcBef>
            </a:pPr>
            <a:r>
              <a:rPr lang="el-GR" sz="1800" dirty="0">
                <a:latin typeface="Arial" panose="020B0604020202020204" pitchFamily="34" charset="0"/>
                <a:cs typeface="Arial" panose="020B0604020202020204" pitchFamily="34" charset="0"/>
              </a:rPr>
              <a:t>Η </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επιβίωση του καταλληλότερου</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οδηγεί την εξέλιξη του ιού, υπαγορεύοντας ποιες </a:t>
            </a:r>
            <a:r>
              <a:rPr lang="el-GR" sz="1800" dirty="0" err="1">
                <a:latin typeface="Arial" panose="020B0604020202020204" pitchFamily="34" charset="0"/>
                <a:cs typeface="Arial" panose="020B0604020202020204" pitchFamily="34" charset="0"/>
              </a:rPr>
              <a:t>κλωνικές</a:t>
            </a:r>
            <a:r>
              <a:rPr lang="el-GR" sz="1800" dirty="0">
                <a:latin typeface="Arial" panose="020B0604020202020204" pitchFamily="34" charset="0"/>
                <a:cs typeface="Arial" panose="020B0604020202020204" pitchFamily="34" charset="0"/>
              </a:rPr>
              <a:t> παραλλαγές του </a:t>
            </a:r>
            <a:r>
              <a:rPr lang="el-GR" sz="1800" dirty="0" err="1">
                <a:latin typeface="Arial" panose="020B0604020202020204" pitchFamily="34" charset="0"/>
                <a:cs typeface="Arial" panose="020B0604020202020204" pitchFamily="34" charset="0"/>
              </a:rPr>
              <a:t>ιικού</a:t>
            </a:r>
            <a:r>
              <a:rPr lang="el-GR" sz="1800" dirty="0">
                <a:latin typeface="Arial" panose="020B0604020202020204" pitchFamily="34" charset="0"/>
                <a:cs typeface="Arial" panose="020B0604020202020204" pitchFamily="34" charset="0"/>
              </a:rPr>
              <a:t> πληθυσμού που αποτελούν τα στελέχη του ιού, θα κυριαρχήσουν ανά δεδομένη χρονική στιγμή.</a:t>
            </a:r>
            <a:endParaRPr lang="en-US" sz="1800" dirty="0">
              <a:latin typeface="Arial" panose="020B0604020202020204" pitchFamily="34" charset="0"/>
              <a:cs typeface="Arial" panose="020B0604020202020204" pitchFamily="34" charset="0"/>
            </a:endParaRPr>
          </a:p>
          <a:p>
            <a:pPr>
              <a:lnSpc>
                <a:spcPct val="120000"/>
              </a:lnSpc>
              <a:spcBef>
                <a:spcPts val="1200"/>
              </a:spcBef>
            </a:pPr>
            <a:r>
              <a:rPr lang="el-GR" sz="1800" dirty="0">
                <a:latin typeface="Arial" panose="020B0604020202020204" pitchFamily="34" charset="0"/>
                <a:cs typeface="Arial" panose="020B0604020202020204" pitchFamily="34" charset="0"/>
              </a:rPr>
              <a:t>Οι </a:t>
            </a:r>
            <a:r>
              <a:rPr lang="el-GR" sz="1800" dirty="0" err="1">
                <a:latin typeface="Arial" panose="020B0604020202020204" pitchFamily="34" charset="0"/>
                <a:cs typeface="Arial" panose="020B0604020202020204" pitchFamily="34" charset="0"/>
              </a:rPr>
              <a:t>επαναλοιμ</a:t>
            </a:r>
            <a:r>
              <a:rPr lang="en-US" sz="1800" dirty="0" err="1">
                <a:latin typeface="Arial" panose="020B0604020202020204" pitchFamily="34" charset="0"/>
                <a:cs typeface="Arial" panose="020B0604020202020204" pitchFamily="34" charset="0"/>
              </a:rPr>
              <a:t>ώ</a:t>
            </a:r>
            <a:r>
              <a:rPr lang="el-GR" sz="1800" dirty="0" err="1">
                <a:latin typeface="Arial" panose="020B0604020202020204" pitchFamily="34" charset="0"/>
                <a:cs typeface="Arial" panose="020B0604020202020204" pitchFamily="34" charset="0"/>
              </a:rPr>
              <a:t>ξεις</a:t>
            </a:r>
            <a:r>
              <a:rPr lang="el-GR" sz="1800" dirty="0">
                <a:latin typeface="Arial" panose="020B0604020202020204" pitchFamily="34" charset="0"/>
                <a:cs typeface="Arial" panose="020B0604020202020204" pitchFamily="34" charset="0"/>
              </a:rPr>
              <a:t> με τον </a:t>
            </a:r>
            <a:r>
              <a:rPr lang="en-GB" dirty="0"/>
              <a:t>SARS-CoV-2 </a:t>
            </a:r>
            <a:r>
              <a:rPr lang="el-GR" sz="1800" dirty="0">
                <a:latin typeface="Arial" panose="020B0604020202020204" pitchFamily="34" charset="0"/>
                <a:cs typeface="Arial" panose="020B0604020202020204" pitchFamily="34" charset="0"/>
              </a:rPr>
              <a:t>αποτελούν στοιχείο της βιολογίας του και πρέπει να αναμένονται.</a:t>
            </a:r>
          </a:p>
        </p:txBody>
      </p:sp>
    </p:spTree>
    <p:extLst>
      <p:ext uri="{BB962C8B-B14F-4D97-AF65-F5344CB8AC3E}">
        <p14:creationId xmlns:p14="http://schemas.microsoft.com/office/powerpoint/2010/main" val="40307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4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
            <a:extLst>
              <a:ext uri="{FF2B5EF4-FFF2-40B4-BE49-F238E27FC236}">
                <a16:creationId xmlns:a16="http://schemas.microsoft.com/office/drawing/2014/main" id="{A612CABB-0BAF-6C70-C8D2-F01D8974050F}"/>
              </a:ext>
            </a:extLst>
          </p:cNvPr>
          <p:cNvPicPr>
            <a:picLocks noChangeAspect="1" noChangeArrowheads="1"/>
          </p:cNvPicPr>
          <p:nvPr/>
        </p:nvPicPr>
        <p:blipFill rotWithShape="1">
          <a:blip r:embed="rId3" cstate="screen">
            <a:alphaModFix amt="50000"/>
            <a:extLst>
              <a:ext uri="{28A0092B-C50C-407E-A947-70E740481C1C}">
                <a14:useLocalDpi xmlns:a14="http://schemas.microsoft.com/office/drawing/2010/main"/>
              </a:ext>
            </a:extLst>
          </a:blip>
          <a:srcRect t="17869" r="1" b="26444"/>
          <a:stretch/>
        </p:blipFill>
        <p:spPr bwMode="auto">
          <a:xfrm>
            <a:off x="20" y="10"/>
            <a:ext cx="9143980" cy="51434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BBEBB9-1224-C04B-8006-0485990BE871}"/>
              </a:ext>
            </a:extLst>
          </p:cNvPr>
          <p:cNvSpPr>
            <a:spLocks noGrp="1"/>
          </p:cNvSpPr>
          <p:nvPr>
            <p:ph type="title"/>
          </p:nvPr>
        </p:nvSpPr>
        <p:spPr>
          <a:xfrm>
            <a:off x="1091381" y="1563330"/>
            <a:ext cx="7116097" cy="1283724"/>
          </a:xfrm>
        </p:spPr>
        <p:txBody>
          <a:bodyPr vert="horz" lIns="91440" tIns="45720" rIns="91440" bIns="45720" rtlCol="0" anchor="b">
            <a:normAutofit/>
          </a:bodyPr>
          <a:lstStyle/>
          <a:p>
            <a:pPr algn="ctr" defTabSz="914400"/>
            <a:r>
              <a:rPr lang="en-US" sz="2000" dirty="0" err="1">
                <a:solidFill>
                  <a:srgbClr val="FFFFFF"/>
                </a:solidFill>
                <a:latin typeface="Arial" panose="020B0604020202020204" pitchFamily="34" charset="0"/>
                <a:cs typeface="Arial" panose="020B0604020202020204" pitchFamily="34" charset="0"/>
              </a:rPr>
              <a:t>Οι</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μάσκες</a:t>
            </a:r>
            <a:r>
              <a:rPr lang="en-US" sz="2000" dirty="0">
                <a:solidFill>
                  <a:srgbClr val="FFFFFF"/>
                </a:solidFill>
                <a:latin typeface="Arial" panose="020B0604020202020204" pitchFamily="34" charset="0"/>
                <a:cs typeface="Arial" panose="020B0604020202020204" pitchFamily="34" charset="0"/>
              </a:rPr>
              <a:t> π</a:t>
            </a:r>
            <a:r>
              <a:rPr lang="en-US" sz="2000" dirty="0" err="1">
                <a:solidFill>
                  <a:srgbClr val="FFFFFF"/>
                </a:solidFill>
                <a:latin typeface="Arial" panose="020B0604020202020204" pitchFamily="34" charset="0"/>
                <a:cs typeface="Arial" panose="020B0604020202020204" pitchFamily="34" charset="0"/>
              </a:rPr>
              <a:t>ροστ</a:t>
            </a:r>
            <a:r>
              <a:rPr lang="en-US" sz="2000" dirty="0">
                <a:solidFill>
                  <a:srgbClr val="FFFFFF"/>
                </a:solidFill>
                <a:latin typeface="Arial" panose="020B0604020202020204" pitchFamily="34" charset="0"/>
                <a:cs typeface="Arial" panose="020B0604020202020204" pitchFamily="34" charset="0"/>
              </a:rPr>
              <a:t>α</a:t>
            </a:r>
            <a:r>
              <a:rPr lang="en-US" sz="2000" dirty="0" err="1">
                <a:solidFill>
                  <a:srgbClr val="FFFFFF"/>
                </a:solidFill>
                <a:latin typeface="Arial" panose="020B0604020202020204" pitchFamily="34" charset="0"/>
                <a:cs typeface="Arial" panose="020B0604020202020204" pitchFamily="34" charset="0"/>
              </a:rPr>
              <a:t>τεύουν</a:t>
            </a:r>
            <a:r>
              <a:rPr lang="en-US" sz="2000" dirty="0">
                <a:solidFill>
                  <a:srgbClr val="FFFFFF"/>
                </a:solidFill>
                <a:latin typeface="Arial" panose="020B0604020202020204" pitchFamily="34" charset="0"/>
                <a:cs typeface="Arial" panose="020B0604020202020204" pitchFamily="34" charset="0"/>
              </a:rPr>
              <a:t> απ</a:t>
            </a:r>
            <a:r>
              <a:rPr lang="en-US" sz="2000" dirty="0" err="1">
                <a:solidFill>
                  <a:srgbClr val="FFFFFF"/>
                </a:solidFill>
                <a:latin typeface="Arial" panose="020B0604020202020204" pitchFamily="34" charset="0"/>
                <a:cs typeface="Arial" panose="020B0604020202020204" pitchFamily="34" charset="0"/>
              </a:rPr>
              <a:t>ό</a:t>
            </a:r>
            <a:r>
              <a:rPr lang="en-US" sz="2000" dirty="0">
                <a:solidFill>
                  <a:srgbClr val="FFFFFF"/>
                </a:solidFill>
                <a:latin typeface="Arial" panose="020B0604020202020204" pitchFamily="34" charset="0"/>
                <a:cs typeface="Arial" panose="020B0604020202020204" pitchFamily="34" charset="0"/>
              </a:rPr>
              <a:t> ΟΛΕΣ </a:t>
            </a:r>
            <a:r>
              <a:rPr lang="en-US" sz="2000" dirty="0" err="1">
                <a:solidFill>
                  <a:srgbClr val="FFFFFF"/>
                </a:solidFill>
                <a:latin typeface="Arial" panose="020B0604020202020204" pitchFamily="34" charset="0"/>
                <a:cs typeface="Arial" panose="020B0604020202020204" pitchFamily="34" charset="0"/>
              </a:rPr>
              <a:t>τις</a:t>
            </a:r>
            <a:r>
              <a:rPr lang="en-US" sz="2000" dirty="0">
                <a:solidFill>
                  <a:srgbClr val="FFFFFF"/>
                </a:solidFill>
                <a:latin typeface="Arial" panose="020B0604020202020204" pitchFamily="34" charset="0"/>
                <a:cs typeface="Arial" panose="020B0604020202020204" pitchFamily="34" charset="0"/>
              </a:rPr>
              <a:t> πα</a:t>
            </a:r>
            <a:r>
              <a:rPr lang="en-US" sz="2000" dirty="0" err="1">
                <a:solidFill>
                  <a:srgbClr val="FFFFFF"/>
                </a:solidFill>
                <a:latin typeface="Arial" panose="020B0604020202020204" pitchFamily="34" charset="0"/>
                <a:cs typeface="Arial" panose="020B0604020202020204" pitchFamily="34" charset="0"/>
              </a:rPr>
              <a:t>ρ</a:t>
            </a:r>
            <a:r>
              <a:rPr lang="en-US" sz="2000" dirty="0">
                <a:solidFill>
                  <a:srgbClr val="FFFFFF"/>
                </a:solidFill>
                <a:latin typeface="Arial" panose="020B0604020202020204" pitchFamily="34" charset="0"/>
                <a:cs typeface="Arial" panose="020B0604020202020204" pitchFamily="34" charset="0"/>
              </a:rPr>
              <a:t>α</a:t>
            </a:r>
            <a:r>
              <a:rPr lang="en-US" sz="2000" dirty="0" err="1">
                <a:solidFill>
                  <a:srgbClr val="FFFFFF"/>
                </a:solidFill>
                <a:latin typeface="Arial" panose="020B0604020202020204" pitchFamily="34" charset="0"/>
                <a:cs typeface="Arial" panose="020B0604020202020204" pitchFamily="34" charset="0"/>
              </a:rPr>
              <a:t>λλ</a:t>
            </a:r>
            <a:r>
              <a:rPr lang="en-US" sz="2000" dirty="0">
                <a:solidFill>
                  <a:srgbClr val="FFFFFF"/>
                </a:solidFill>
                <a:latin typeface="Arial" panose="020B0604020202020204" pitchFamily="34" charset="0"/>
                <a:cs typeface="Arial" panose="020B0604020202020204" pitchFamily="34" charset="0"/>
              </a:rPr>
              <a:t>α</a:t>
            </a:r>
            <a:r>
              <a:rPr lang="en-US" sz="2000" dirty="0" err="1">
                <a:solidFill>
                  <a:srgbClr val="FFFFFF"/>
                </a:solidFill>
                <a:latin typeface="Arial" panose="020B0604020202020204" pitchFamily="34" charset="0"/>
                <a:cs typeface="Arial" panose="020B0604020202020204" pitchFamily="34" charset="0"/>
              </a:rPr>
              <a:t>γές</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του</a:t>
            </a:r>
            <a:r>
              <a:rPr lang="en-US" sz="2000" dirty="0">
                <a:solidFill>
                  <a:srgbClr val="FFFFFF"/>
                </a:solidFill>
                <a:latin typeface="Arial" panose="020B0604020202020204" pitchFamily="34" charset="0"/>
                <a:cs typeface="Arial" panose="020B0604020202020204" pitchFamily="34" charset="0"/>
              </a:rPr>
              <a:t> </a:t>
            </a:r>
            <a:r>
              <a:rPr lang="en-US" sz="2000" dirty="0" err="1">
                <a:solidFill>
                  <a:srgbClr val="FFFFFF"/>
                </a:solidFill>
                <a:latin typeface="Arial" panose="020B0604020202020204" pitchFamily="34" charset="0"/>
                <a:cs typeface="Arial" panose="020B0604020202020204" pitchFamily="34" charset="0"/>
              </a:rPr>
              <a:t>ιού</a:t>
            </a:r>
            <a:r>
              <a:rPr lang="en-US" sz="2000" dirty="0">
                <a:solidFill>
                  <a:srgbClr val="FFFFFF"/>
                </a:solidFill>
                <a:latin typeface="Arial" panose="020B0604020202020204" pitchFamily="34" charset="0"/>
                <a:cs typeface="Arial" panose="020B0604020202020204" pitchFamily="34" charset="0"/>
              </a:rPr>
              <a:t>!</a:t>
            </a:r>
            <a:br>
              <a:rPr lang="en-US" sz="2000" dirty="0">
                <a:solidFill>
                  <a:srgbClr val="FFFFFF"/>
                </a:solidFill>
                <a:latin typeface="Arial" panose="020B0604020202020204" pitchFamily="34" charset="0"/>
                <a:cs typeface="Arial" panose="020B0604020202020204" pitchFamily="34" charset="0"/>
              </a:rPr>
            </a:br>
            <a:br>
              <a:rPr lang="en-US" sz="2000" dirty="0">
                <a:solidFill>
                  <a:srgbClr val="FFFFFF"/>
                </a:solidFill>
                <a:latin typeface="Arial" panose="020B0604020202020204" pitchFamily="34" charset="0"/>
                <a:cs typeface="Arial" panose="020B0604020202020204" pitchFamily="34" charset="0"/>
              </a:rPr>
            </a:br>
            <a:br>
              <a:rPr lang="en-US" sz="2000" b="1" dirty="0">
                <a:solidFill>
                  <a:srgbClr val="FFFFFF"/>
                </a:solidFill>
                <a:latin typeface="Arial" panose="020B0604020202020204" pitchFamily="34" charset="0"/>
                <a:cs typeface="Arial" panose="020B0604020202020204" pitchFamily="34" charset="0"/>
              </a:rPr>
            </a:br>
            <a:r>
              <a:rPr lang="en-US" sz="2000" b="1" dirty="0" err="1">
                <a:solidFill>
                  <a:srgbClr val="FFFFFF"/>
                </a:solidFill>
                <a:latin typeface="Arial" panose="020B0604020202020204" pitchFamily="34" charset="0"/>
                <a:cs typeface="Arial" panose="020B0604020202020204" pitchFamily="34" charset="0"/>
              </a:rPr>
              <a:t>Σ</a:t>
            </a:r>
            <a:r>
              <a:rPr lang="en-US" sz="2000" b="1" dirty="0">
                <a:solidFill>
                  <a:srgbClr val="FFFFFF"/>
                </a:solidFill>
                <a:latin typeface="Arial" panose="020B0604020202020204" pitchFamily="34" charset="0"/>
                <a:cs typeface="Arial" panose="020B0604020202020204" pitchFamily="34" charset="0"/>
              </a:rPr>
              <a:t>α</a:t>
            </a:r>
            <a:r>
              <a:rPr lang="en-US" sz="2000" b="1" dirty="0" err="1">
                <a:solidFill>
                  <a:srgbClr val="FFFFFF"/>
                </a:solidFill>
                <a:latin typeface="Arial" panose="020B0604020202020204" pitchFamily="34" charset="0"/>
                <a:cs typeface="Arial" panose="020B0604020202020204" pitchFamily="34" charset="0"/>
              </a:rPr>
              <a:t>ς</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ευχ</a:t>
            </a:r>
            <a:r>
              <a:rPr lang="en-US" sz="2000" b="1" dirty="0">
                <a:solidFill>
                  <a:srgbClr val="FFFFFF"/>
                </a:solidFill>
                <a:latin typeface="Arial" panose="020B0604020202020204" pitchFamily="34" charset="0"/>
                <a:cs typeface="Arial" panose="020B0604020202020204" pitchFamily="34" charset="0"/>
              </a:rPr>
              <a:t>α</a:t>
            </a:r>
            <a:r>
              <a:rPr lang="en-US" sz="2000" b="1" dirty="0" err="1">
                <a:solidFill>
                  <a:srgbClr val="FFFFFF"/>
                </a:solidFill>
                <a:latin typeface="Arial" panose="020B0604020202020204" pitchFamily="34" charset="0"/>
                <a:cs typeface="Arial" panose="020B0604020202020204" pitchFamily="34" charset="0"/>
              </a:rPr>
              <a:t>ριστώ</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γι</a:t>
            </a:r>
            <a:r>
              <a:rPr lang="en-US" sz="2000" b="1" dirty="0">
                <a:solidFill>
                  <a:srgbClr val="FFFFFF"/>
                </a:solidFill>
                <a:latin typeface="Arial" panose="020B0604020202020204" pitchFamily="34" charset="0"/>
                <a:cs typeface="Arial" panose="020B0604020202020204" pitchFamily="34" charset="0"/>
              </a:rPr>
              <a:t>α </a:t>
            </a:r>
            <a:r>
              <a:rPr lang="en-US" sz="2000" b="1" dirty="0" err="1">
                <a:solidFill>
                  <a:srgbClr val="FFFFFF"/>
                </a:solidFill>
                <a:latin typeface="Arial" panose="020B0604020202020204" pitchFamily="34" charset="0"/>
                <a:cs typeface="Arial" panose="020B0604020202020204" pitchFamily="34" charset="0"/>
              </a:rPr>
              <a:t>την</a:t>
            </a:r>
            <a:r>
              <a:rPr lang="en-US" sz="2000" b="1" dirty="0">
                <a:solidFill>
                  <a:srgbClr val="FFFFFF"/>
                </a:solidFill>
                <a:latin typeface="Arial" panose="020B0604020202020204" pitchFamily="34" charset="0"/>
                <a:cs typeface="Arial" panose="020B0604020202020204" pitchFamily="34" charset="0"/>
              </a:rPr>
              <a:t> π</a:t>
            </a:r>
            <a:r>
              <a:rPr lang="en-US" sz="2000" b="1" dirty="0" err="1">
                <a:solidFill>
                  <a:srgbClr val="FFFFFF"/>
                </a:solidFill>
                <a:latin typeface="Arial" panose="020B0604020202020204" pitchFamily="34" charset="0"/>
                <a:cs typeface="Arial" panose="020B0604020202020204" pitchFamily="34" charset="0"/>
              </a:rPr>
              <a:t>ροσοχή</a:t>
            </a:r>
            <a:r>
              <a:rPr lang="en-US" sz="2000" b="1" dirty="0">
                <a:solidFill>
                  <a:srgbClr val="FFFFFF"/>
                </a:solidFill>
                <a:latin typeface="Arial" panose="020B0604020202020204" pitchFamily="34" charset="0"/>
                <a:cs typeface="Arial" panose="020B0604020202020204" pitchFamily="34" charset="0"/>
              </a:rPr>
              <a:t> </a:t>
            </a:r>
            <a:r>
              <a:rPr lang="en-US" sz="2000" b="1" dirty="0" err="1">
                <a:solidFill>
                  <a:srgbClr val="FFFFFF"/>
                </a:solidFill>
                <a:latin typeface="Arial" panose="020B0604020202020204" pitchFamily="34" charset="0"/>
                <a:cs typeface="Arial" panose="020B0604020202020204" pitchFamily="34" charset="0"/>
              </a:rPr>
              <a:t>σ</a:t>
            </a:r>
            <a:r>
              <a:rPr lang="en-US" sz="2000" b="1" dirty="0">
                <a:solidFill>
                  <a:srgbClr val="FFFFFF"/>
                </a:solidFill>
                <a:latin typeface="Arial" panose="020B0604020202020204" pitchFamily="34" charset="0"/>
                <a:cs typeface="Arial" panose="020B0604020202020204" pitchFamily="34" charset="0"/>
              </a:rPr>
              <a:t>α</a:t>
            </a:r>
            <a:r>
              <a:rPr lang="en-US" sz="2000" b="1" dirty="0" err="1">
                <a:solidFill>
                  <a:srgbClr val="FFFFFF"/>
                </a:solidFill>
                <a:latin typeface="Arial" panose="020B0604020202020204" pitchFamily="34" charset="0"/>
                <a:cs typeface="Arial" panose="020B0604020202020204" pitchFamily="34" charset="0"/>
              </a:rPr>
              <a:t>ς</a:t>
            </a:r>
            <a:endParaRPr lang="en-US" sz="2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30374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6019C-774D-F74F-AC04-11724071F7D5}"/>
              </a:ext>
            </a:extLst>
          </p:cNvPr>
          <p:cNvSpPr>
            <a:spLocks noGrp="1"/>
          </p:cNvSpPr>
          <p:nvPr>
            <p:ph type="title"/>
          </p:nvPr>
        </p:nvSpPr>
        <p:spPr>
          <a:xfrm>
            <a:off x="628650" y="138775"/>
            <a:ext cx="7886700" cy="443200"/>
          </a:xfrm>
        </p:spPr>
        <p:txBody>
          <a:bodyPr>
            <a:normAutofit/>
          </a:bodyPr>
          <a:lstStyle/>
          <a:p>
            <a:r>
              <a:rPr lang="en-US" altLang="en-US" sz="2000" dirty="0">
                <a:latin typeface="Arial" panose="020B0604020202020204" pitchFamily="34" charset="0"/>
                <a:cs typeface="Arial" panose="020B0604020202020204" pitchFamily="34" charset="0"/>
              </a:rPr>
              <a:t>2</a:t>
            </a:r>
            <a:r>
              <a:rPr lang="el-GR" altLang="en-US" sz="2000" dirty="0">
                <a:latin typeface="Arial" panose="020B0604020202020204" pitchFamily="34" charset="0"/>
                <a:cs typeface="Arial" panose="020B0604020202020204" pitchFamily="34" charset="0"/>
              </a:rPr>
              <a:t> χρόνια μετά…</a:t>
            </a:r>
            <a:endParaRPr lang="en-GR" sz="2000" dirty="0"/>
          </a:p>
        </p:txBody>
      </p:sp>
      <p:sp>
        <p:nvSpPr>
          <p:cNvPr id="3" name="Content Placeholder 2">
            <a:extLst>
              <a:ext uri="{FF2B5EF4-FFF2-40B4-BE49-F238E27FC236}">
                <a16:creationId xmlns:a16="http://schemas.microsoft.com/office/drawing/2014/main" id="{BD8DABCA-ACAE-0B4A-85B6-2CA9C65BEED5}"/>
              </a:ext>
            </a:extLst>
          </p:cNvPr>
          <p:cNvSpPr>
            <a:spLocks noGrp="1"/>
          </p:cNvSpPr>
          <p:nvPr>
            <p:ph idx="1"/>
          </p:nvPr>
        </p:nvSpPr>
        <p:spPr/>
        <p:txBody>
          <a:bodyPr/>
          <a:lstStyle/>
          <a:p>
            <a:endParaRPr lang="en-GR"/>
          </a:p>
        </p:txBody>
      </p:sp>
      <p:pic>
        <p:nvPicPr>
          <p:cNvPr id="5" name="Picture 4">
            <a:extLst>
              <a:ext uri="{FF2B5EF4-FFF2-40B4-BE49-F238E27FC236}">
                <a16:creationId xmlns:a16="http://schemas.microsoft.com/office/drawing/2014/main" id="{3AD1311B-140F-5B2D-FC01-D237ABE111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650" y="582390"/>
            <a:ext cx="7886700" cy="4422335"/>
          </a:xfrm>
          <a:prstGeom prst="rect">
            <a:avLst/>
          </a:prstGeom>
        </p:spPr>
      </p:pic>
    </p:spTree>
    <p:extLst>
      <p:ext uri="{BB962C8B-B14F-4D97-AF65-F5344CB8AC3E}">
        <p14:creationId xmlns:p14="http://schemas.microsoft.com/office/powerpoint/2010/main" val="388782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0FE0EC9D-96DA-2B46-9215-CF0BD8D1B49D}"/>
              </a:ext>
            </a:extLst>
          </p:cNvPr>
          <p:cNvSpPr>
            <a:spLocks noGrp="1" noChangeArrowheads="1"/>
          </p:cNvSpPr>
          <p:nvPr>
            <p:ph type="title"/>
          </p:nvPr>
        </p:nvSpPr>
        <p:spPr>
          <a:xfrm>
            <a:off x="1657350" y="844153"/>
            <a:ext cx="5829300" cy="3348038"/>
          </a:xfrm>
        </p:spPr>
        <p:txBody>
          <a:bodyPr>
            <a:normAutofit fontScale="90000"/>
          </a:bodyPr>
          <a:lstStyle/>
          <a:p>
            <a:pPr algn="l">
              <a:lnSpc>
                <a:spcPct val="110000"/>
              </a:lnSpc>
            </a:pP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a:t>
            </a:r>
            <a:r>
              <a:rPr lang="en-US" altLang="en-US" sz="2400" i="1" dirty="0">
                <a:latin typeface="Bookman Old Style" panose="02050604050505020204" pitchFamily="18" charset="0"/>
                <a:cs typeface="Arial" panose="020B0604020202020204" pitchFamily="34" charset="0"/>
              </a:rPr>
              <a:t>Swords, lances, machine guns and even high explosives have had far less power over the fates of nations than the typhus louse, the plague flea, and the yellow-fever mosquito</a:t>
            </a:r>
            <a:r>
              <a:rPr lang="en-US" altLang="en-US" sz="2400" dirty="0">
                <a:latin typeface="Bookman Old Style" panose="02050604050505020204" pitchFamily="18" charset="0"/>
                <a:cs typeface="Arial" panose="020B0604020202020204" pitchFamily="34" charset="0"/>
              </a:rPr>
              <a:t>.”</a:t>
            </a:r>
            <a:br>
              <a:rPr lang="en-US" altLang="en-US" sz="2400" dirty="0">
                <a:latin typeface="Bookman Old Style" panose="02050604050505020204" pitchFamily="18" charset="0"/>
                <a:cs typeface="Arial" panose="020B0604020202020204" pitchFamily="34" charset="0"/>
              </a:rPr>
            </a:br>
            <a:br>
              <a:rPr lang="en-US" altLang="en-US" dirty="0">
                <a:latin typeface="Bookman Old Style" panose="02050604050505020204" pitchFamily="18" charset="0"/>
                <a:cs typeface="Arial" panose="020B0604020202020204" pitchFamily="34" charset="0"/>
              </a:rPr>
            </a:br>
            <a:r>
              <a:rPr lang="en-US" altLang="en-US" sz="2400" b="1" dirty="0">
                <a:latin typeface="Bookman Old Style" panose="02050604050505020204" pitchFamily="18" charset="0"/>
                <a:cs typeface="Arial" panose="020B0604020202020204" pitchFamily="34" charset="0"/>
              </a:rPr>
              <a:t>Hans Zinsser</a:t>
            </a:r>
            <a:br>
              <a:rPr lang="en-US" altLang="en-US" sz="2400" dirty="0">
                <a:latin typeface="Bookman Old Style" panose="02050604050505020204" pitchFamily="18" charset="0"/>
                <a:cs typeface="Arial" panose="020B0604020202020204" pitchFamily="34" charset="0"/>
              </a:rPr>
            </a:br>
            <a:r>
              <a:rPr lang="en-US" altLang="en-US" sz="2400" i="1" dirty="0">
                <a:latin typeface="Bookman Old Style" panose="02050604050505020204" pitchFamily="18" charset="0"/>
                <a:cs typeface="Arial" panose="020B0604020202020204" pitchFamily="34" charset="0"/>
              </a:rPr>
              <a:t>Rats, Lice and History </a:t>
            </a:r>
            <a:r>
              <a:rPr lang="en-US" altLang="en-US" sz="2400" dirty="0">
                <a:latin typeface="Bookman Old Style" panose="02050604050505020204" pitchFamily="18" charset="0"/>
                <a:cs typeface="Arial" panose="020B0604020202020204" pitchFamily="34" charset="0"/>
              </a:rPr>
              <a:t>1934</a:t>
            </a:r>
            <a:br>
              <a:rPr lang="en-US" altLang="en-US" dirty="0">
                <a:latin typeface="Arial" panose="020B0604020202020204" pitchFamily="34" charset="0"/>
                <a:cs typeface="Arial" panose="020B0604020202020204" pitchFamily="34" charset="0"/>
              </a:rPr>
            </a:br>
            <a:endParaRPr lang="en-US" altLang="en-US" sz="2100"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BC79-1775-274F-8493-C5E47AE90765}"/>
              </a:ext>
            </a:extLst>
          </p:cNvPr>
          <p:cNvSpPr>
            <a:spLocks noGrp="1"/>
          </p:cNvSpPr>
          <p:nvPr>
            <p:ph type="title"/>
          </p:nvPr>
        </p:nvSpPr>
        <p:spPr>
          <a:xfrm>
            <a:off x="4690946" y="116696"/>
            <a:ext cx="4356410" cy="503788"/>
          </a:xfrm>
        </p:spPr>
        <p:txBody>
          <a:bodyPr>
            <a:noAutofit/>
          </a:bodyPr>
          <a:lstStyle/>
          <a:p>
            <a:pPr algn="r"/>
            <a:r>
              <a:rPr lang="el-GR" sz="1600" b="1" dirty="0">
                <a:solidFill>
                  <a:srgbClr val="002060"/>
                </a:solidFill>
                <a:latin typeface="Arial" panose="020B0604020202020204" pitchFamily="34" charset="0"/>
                <a:cs typeface="Arial" panose="020B0604020202020204" pitchFamily="34" charset="0"/>
              </a:rPr>
              <a:t>Επιδημικά κύματα και παραλλαγές του ιού</a:t>
            </a:r>
            <a:r>
              <a:rPr lang="en-US" sz="1600" b="1" dirty="0">
                <a:solidFill>
                  <a:srgbClr val="002060"/>
                </a:solidFill>
                <a:latin typeface="Arial" panose="020B0604020202020204" pitchFamily="34" charset="0"/>
                <a:cs typeface="Arial" panose="020B0604020202020204" pitchFamily="34" charset="0"/>
              </a:rPr>
              <a:t> </a:t>
            </a:r>
            <a:endParaRPr lang="en-GR" sz="1600" b="1" dirty="0">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DDAEB7D-0621-CA4D-9CC0-D1B3AA13B646}"/>
              </a:ext>
            </a:extLst>
          </p:cNvPr>
          <p:cNvPicPr>
            <a:picLocks noChangeAspect="1"/>
          </p:cNvPicPr>
          <p:nvPr/>
        </p:nvPicPr>
        <p:blipFill>
          <a:blip r:embed="rId3"/>
          <a:stretch>
            <a:fillRect/>
          </a:stretch>
        </p:blipFill>
        <p:spPr>
          <a:xfrm>
            <a:off x="468529" y="269338"/>
            <a:ext cx="6237071" cy="4692108"/>
          </a:xfrm>
          <a:prstGeom prst="rect">
            <a:avLst/>
          </a:prstGeom>
        </p:spPr>
      </p:pic>
      <p:sp>
        <p:nvSpPr>
          <p:cNvPr id="5" name="TextBox 4">
            <a:extLst>
              <a:ext uri="{FF2B5EF4-FFF2-40B4-BE49-F238E27FC236}">
                <a16:creationId xmlns:a16="http://schemas.microsoft.com/office/drawing/2014/main" id="{0049BE4E-8B05-2C4E-8D28-35AA71ECC980}"/>
              </a:ext>
            </a:extLst>
          </p:cNvPr>
          <p:cNvSpPr txBox="1"/>
          <p:nvPr/>
        </p:nvSpPr>
        <p:spPr>
          <a:xfrm>
            <a:off x="6148038" y="4841472"/>
            <a:ext cx="2698595" cy="230832"/>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Callaway E. </a:t>
            </a: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Nature</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2021;600(7888):204-207.</a:t>
            </a:r>
            <a:endParaRPr kumimoji="0" lang="en-GR"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11C7E81-8012-6846-857E-A71F581326D3}"/>
              </a:ext>
            </a:extLst>
          </p:cNvPr>
          <p:cNvSpPr txBox="1"/>
          <p:nvPr/>
        </p:nvSpPr>
        <p:spPr>
          <a:xfrm>
            <a:off x="6936739" y="1703413"/>
            <a:ext cx="1748492" cy="1836400"/>
          </a:xfrm>
          <a:prstGeom prst="rect">
            <a:avLst/>
          </a:prstGeom>
          <a:noFill/>
        </p:spPr>
        <p:txBody>
          <a:bodyPr wrap="none" rtlCol="0">
            <a:spAutoFit/>
          </a:bodyPr>
          <a:lstStyle/>
          <a:p>
            <a:pPr marL="0" marR="0" lvl="0" indent="0" algn="ctr" defTabSz="685800" rtl="0" eaLnBrk="1" fontAlgn="auto" latinLnBrk="0" hangingPunct="1">
              <a:lnSpc>
                <a:spcPts val="1700"/>
              </a:lnSpc>
              <a:spcBef>
                <a:spcPts val="0"/>
              </a:spcBef>
              <a:spcAft>
                <a:spcPts val="0"/>
              </a:spcAft>
              <a:buClrTx/>
              <a:buSzTx/>
              <a:buFontTx/>
              <a:buNone/>
              <a:tabLst/>
              <a:defRPr/>
            </a:pPr>
            <a:r>
              <a:rPr kumimoji="0" lang="en-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Globally</a:t>
            </a:r>
          </a:p>
          <a:p>
            <a:pPr marL="0" marR="0" lvl="0" indent="0" algn="ctr" defTabSz="685800" rtl="0" eaLnBrk="1" fontAlgn="auto" latinLnBrk="0" hangingPunct="1">
              <a:lnSpc>
                <a:spcPts val="1700"/>
              </a:lnSpc>
              <a:spcBef>
                <a:spcPts val="0"/>
              </a:spcBef>
              <a:spcAft>
                <a:spcPts val="0"/>
              </a:spcAft>
              <a:buClrTx/>
              <a:buSzTx/>
              <a:buFontTx/>
              <a:buNone/>
              <a:tabLst/>
              <a:defRPr/>
            </a:pPr>
            <a:r>
              <a:rPr kumimoji="0" lang="en-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confirmed cases:</a:t>
            </a:r>
          </a:p>
          <a:p>
            <a:pPr marL="0" marR="0" lvl="0" indent="0" algn="ctr" defTabSz="685800" rtl="0" eaLnBrk="1" fontAlgn="auto" latinLnBrk="0" hangingPunct="1">
              <a:lnSpc>
                <a:spcPts val="1700"/>
              </a:lnSpc>
              <a:spcBef>
                <a:spcPts val="0"/>
              </a:spcBef>
              <a:spcAft>
                <a:spcPts val="0"/>
              </a:spcAft>
              <a:buClrTx/>
              <a:buSzTx/>
              <a:buFontTx/>
              <a:buNone/>
              <a:tabLst/>
              <a:defRPr/>
            </a:pPr>
            <a:r>
              <a:rPr kumimoji="0" lang="en-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&gt;494.5 mi</a:t>
            </a:r>
          </a:p>
          <a:p>
            <a:pPr marL="0" marR="0" lvl="0" indent="0" algn="ctr" defTabSz="685800" rtl="0" eaLnBrk="1" fontAlgn="auto" latinLnBrk="0" hangingPunct="1">
              <a:lnSpc>
                <a:spcPts val="1700"/>
              </a:lnSpc>
              <a:spcBef>
                <a:spcPts val="0"/>
              </a:spcBef>
              <a:spcAft>
                <a:spcPts val="0"/>
              </a:spcAft>
              <a:buClrTx/>
              <a:buSzTx/>
              <a:buFontTx/>
              <a:buNone/>
              <a:tabLst/>
              <a:defRPr/>
            </a:pPr>
            <a:endParaRPr kumimoji="0" lang="en-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ts val="1700"/>
              </a:lnSpc>
              <a:spcBef>
                <a:spcPts val="0"/>
              </a:spcBef>
              <a:spcAft>
                <a:spcPts val="0"/>
              </a:spcAft>
              <a:buClrTx/>
              <a:buSzTx/>
              <a:buFontTx/>
              <a:buNone/>
              <a:tabLst/>
              <a:defRPr/>
            </a:pPr>
            <a:r>
              <a:rPr kumimoji="0" lang="en-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Deaths:</a:t>
            </a:r>
          </a:p>
          <a:p>
            <a:pPr marL="0" marR="0" lvl="0" indent="0" algn="ctr" defTabSz="685800" rtl="0" eaLnBrk="1" fontAlgn="auto" latinLnBrk="0" hangingPunct="1">
              <a:lnSpc>
                <a:spcPts val="1700"/>
              </a:lnSpc>
              <a:spcBef>
                <a:spcPts val="0"/>
              </a:spcBef>
              <a:spcAft>
                <a:spcPts val="0"/>
              </a:spcAft>
              <a:buClrTx/>
              <a:buSzTx/>
              <a:buFontTx/>
              <a:buNone/>
              <a:tabLst/>
              <a:defRPr/>
            </a:pPr>
            <a:r>
              <a:rPr kumimoji="0" lang="en-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 6.2 mi</a:t>
            </a:r>
          </a:p>
          <a:p>
            <a:pPr marL="0" marR="0" lvl="0" indent="0" algn="ctr" defTabSz="685800" rtl="0" eaLnBrk="1" fontAlgn="auto" latinLnBrk="0" hangingPunct="1">
              <a:lnSpc>
                <a:spcPts val="1700"/>
              </a:lnSpc>
              <a:spcBef>
                <a:spcPts val="0"/>
              </a:spcBef>
              <a:spcAft>
                <a:spcPts val="0"/>
              </a:spcAft>
              <a:buClrTx/>
              <a:buSzTx/>
              <a:buFontTx/>
              <a:buNone/>
              <a:tabLst/>
              <a:defRPr/>
            </a:pPr>
            <a:endParaRPr kumimoji="0" lang="en-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ts val="1700"/>
              </a:lnSpc>
              <a:spcBef>
                <a:spcPts val="0"/>
              </a:spcBef>
              <a:spcAft>
                <a:spcPts val="0"/>
              </a:spcAft>
              <a:buClrTx/>
              <a:buSzTx/>
              <a:buFontTx/>
              <a:buNone/>
              <a:tabLst/>
              <a:defRPr/>
            </a:pPr>
            <a:r>
              <a:rPr kumimoji="0" lang="en-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a:t>
            </a:r>
            <a:r>
              <a:rPr lang="en-US" sz="1500" i="1" dirty="0">
                <a:solidFill>
                  <a:prstClr val="black"/>
                </a:solidFill>
                <a:latin typeface="Arial" panose="020B0604020202020204" pitchFamily="34" charset="0"/>
                <a:cs typeface="Arial" panose="020B0604020202020204" pitchFamily="34" charset="0"/>
              </a:rPr>
              <a:t>Apr 4</a:t>
            </a:r>
            <a:r>
              <a:rPr kumimoji="0" lang="en-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2022</a:t>
            </a:r>
          </a:p>
        </p:txBody>
      </p:sp>
    </p:spTree>
    <p:extLst>
      <p:ext uri="{BB962C8B-B14F-4D97-AF65-F5344CB8AC3E}">
        <p14:creationId xmlns:p14="http://schemas.microsoft.com/office/powerpoint/2010/main" val="352557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DFE25-2CB0-B540-8E2E-63BBE1BE9ABF}"/>
              </a:ext>
            </a:extLst>
          </p:cNvPr>
          <p:cNvSpPr>
            <a:spLocks noGrp="1"/>
          </p:cNvSpPr>
          <p:nvPr>
            <p:ph type="title"/>
          </p:nvPr>
        </p:nvSpPr>
        <p:spPr>
          <a:xfrm>
            <a:off x="628650" y="273844"/>
            <a:ext cx="7886700" cy="640556"/>
          </a:xfrm>
        </p:spPr>
        <p:txBody>
          <a:bodyPr>
            <a:normAutofit/>
          </a:bodyPr>
          <a:lstStyle/>
          <a:p>
            <a:pPr algn="ctr"/>
            <a:r>
              <a:rPr lang="en-GR" sz="2400" b="1" dirty="0">
                <a:solidFill>
                  <a:srgbClr val="002060"/>
                </a:solidFill>
                <a:latin typeface="Arial" panose="020B0604020202020204" pitchFamily="34" charset="0"/>
                <a:cs typeface="Arial" panose="020B0604020202020204" pitchFamily="34" charset="0"/>
              </a:rPr>
              <a:t>OMG, Omicron?</a:t>
            </a:r>
          </a:p>
        </p:txBody>
      </p:sp>
      <p:pic>
        <p:nvPicPr>
          <p:cNvPr id="5" name="Content Placeholder 4" descr="A picture containing text&#10;&#10;Description automatically generated">
            <a:extLst>
              <a:ext uri="{FF2B5EF4-FFF2-40B4-BE49-F238E27FC236}">
                <a16:creationId xmlns:a16="http://schemas.microsoft.com/office/drawing/2014/main" id="{A746FC2E-57AB-DA4C-ACB0-50E48A6959BE}"/>
              </a:ext>
            </a:extLst>
          </p:cNvPr>
          <p:cNvPicPr>
            <a:picLocks noGrp="1" noChangeAspect="1"/>
          </p:cNvPicPr>
          <p:nvPr>
            <p:ph idx="1"/>
          </p:nvPr>
        </p:nvPicPr>
        <p:blipFill>
          <a:blip r:embed="rId3"/>
          <a:stretch>
            <a:fillRect/>
          </a:stretch>
        </p:blipFill>
        <p:spPr>
          <a:xfrm>
            <a:off x="1506751" y="1109577"/>
            <a:ext cx="6130498" cy="3543068"/>
          </a:xfrm>
        </p:spPr>
      </p:pic>
    </p:spTree>
    <p:extLst>
      <p:ext uri="{BB962C8B-B14F-4D97-AF65-F5344CB8AC3E}">
        <p14:creationId xmlns:p14="http://schemas.microsoft.com/office/powerpoint/2010/main" val="306989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50F6507-7CB4-4A4F-93E9-18AF59C40B3E}"/>
              </a:ext>
            </a:extLst>
          </p:cNvPr>
          <p:cNvGraphicFramePr>
            <a:graphicFrameLocks noGrp="1"/>
          </p:cNvGraphicFramePr>
          <p:nvPr>
            <p:ph idx="1"/>
          </p:nvPr>
        </p:nvGraphicFramePr>
        <p:xfrm>
          <a:off x="81776" y="669028"/>
          <a:ext cx="8958146" cy="4175760"/>
        </p:xfrm>
        <a:graphic>
          <a:graphicData uri="http://schemas.openxmlformats.org/drawingml/2006/table">
            <a:tbl>
              <a:tblPr firstRow="1" bandRow="1">
                <a:tableStyleId>{21E4AEA4-8DFA-4A89-87EB-49C32662AFE0}</a:tableStyleId>
              </a:tblPr>
              <a:tblGrid>
                <a:gridCol w="2289539">
                  <a:extLst>
                    <a:ext uri="{9D8B030D-6E8A-4147-A177-3AD203B41FA5}">
                      <a16:colId xmlns:a16="http://schemas.microsoft.com/office/drawing/2014/main" val="220454750"/>
                    </a:ext>
                  </a:extLst>
                </a:gridCol>
                <a:gridCol w="2027746">
                  <a:extLst>
                    <a:ext uri="{9D8B030D-6E8A-4147-A177-3AD203B41FA5}">
                      <a16:colId xmlns:a16="http://schemas.microsoft.com/office/drawing/2014/main" val="945978131"/>
                    </a:ext>
                  </a:extLst>
                </a:gridCol>
                <a:gridCol w="1089374">
                  <a:extLst>
                    <a:ext uri="{9D8B030D-6E8A-4147-A177-3AD203B41FA5}">
                      <a16:colId xmlns:a16="http://schemas.microsoft.com/office/drawing/2014/main" val="1511607434"/>
                    </a:ext>
                  </a:extLst>
                </a:gridCol>
                <a:gridCol w="3551487">
                  <a:extLst>
                    <a:ext uri="{9D8B030D-6E8A-4147-A177-3AD203B41FA5}">
                      <a16:colId xmlns:a16="http://schemas.microsoft.com/office/drawing/2014/main" val="762462663"/>
                    </a:ext>
                  </a:extLst>
                </a:gridCol>
              </a:tblGrid>
              <a:tr h="50186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effectLst/>
                          <a:latin typeface="Arial" panose="020B0604020202020204" pitchFamily="34" charset="0"/>
                          <a:cs typeface="Arial" panose="020B0604020202020204" pitchFamily="34" charset="0"/>
                        </a:rPr>
                        <a:t>Variants of Concern (VOC)</a:t>
                      </a:r>
                      <a:endParaRPr lang="en-US" sz="1400" b="1" dirty="0">
                        <a:effectLst/>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Arial" panose="020B0604020202020204" pitchFamily="34" charset="0"/>
                          <a:ea typeface="+mn-ea"/>
                          <a:cs typeface="Arial" panose="020B0604020202020204" pitchFamily="34" charset="0"/>
                        </a:rPr>
                        <a:t>Country </a:t>
                      </a:r>
                      <a:endParaRPr lang="el-GR" sz="1400" b="1" kern="1200" dirty="0">
                        <a:solidFill>
                          <a:schemeClr val="lt1"/>
                        </a:solidFill>
                        <a:effectLst/>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Arial" panose="020B0604020202020204" pitchFamily="34" charset="0"/>
                          <a:ea typeface="+mn-ea"/>
                          <a:cs typeface="Arial" panose="020B0604020202020204" pitchFamily="34" charset="0"/>
                        </a:rPr>
                        <a:t>first detected</a:t>
                      </a:r>
                      <a:endParaRPr lang="en-US" sz="1400" dirty="0">
                        <a:effectLst/>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a:solidFill>
                            <a:schemeClr val="lt1"/>
                          </a:solidFill>
                          <a:effectLst/>
                          <a:latin typeface="Arial" panose="020B0604020202020204" pitchFamily="34" charset="0"/>
                          <a:ea typeface="+mn-ea"/>
                          <a:cs typeface="Arial" panose="020B0604020202020204" pitchFamily="34" charset="0"/>
                        </a:rPr>
                        <a:t>Date </a:t>
                      </a:r>
                      <a:endParaRPr lang="en-US" sz="1400" dirty="0">
                        <a:effectLst/>
                        <a:latin typeface="Arial" panose="020B0604020202020204" pitchFamily="34" charset="0"/>
                        <a:cs typeface="Arial" panose="020B0604020202020204" pitchFamily="34" charset="0"/>
                      </a:endParaRP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Arial" panose="020B0604020202020204" pitchFamily="34" charset="0"/>
                          <a:ea typeface="+mn-ea"/>
                          <a:cs typeface="Arial" panose="020B0604020202020204" pitchFamily="34" charset="0"/>
                        </a:rPr>
                        <a:t>Spike changes of interest</a:t>
                      </a:r>
                      <a:endParaRPr lang="en-US" sz="14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531085833"/>
                  </a:ext>
                </a:extLst>
              </a:tr>
              <a:tr h="501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rgbClr val="0070C0"/>
                          </a:solidFill>
                          <a:effectLst/>
                          <a:latin typeface="Arial" panose="020B0604020202020204" pitchFamily="34" charset="0"/>
                          <a:ea typeface="+mn-ea"/>
                          <a:cs typeface="Arial" panose="020B0604020202020204" pitchFamily="34" charset="0"/>
                        </a:rPr>
                        <a:t>Alpha (B.1.1.7)</a:t>
                      </a:r>
                      <a:endParaRPr lang="en-US" sz="1400" b="1" dirty="0">
                        <a:solidFill>
                          <a:srgbClr val="0070C0"/>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a:solidFill>
                            <a:srgbClr val="0070C0"/>
                          </a:solidFill>
                          <a:effectLst/>
                          <a:latin typeface="Arial" panose="020B0604020202020204" pitchFamily="34" charset="0"/>
                          <a:ea typeface="+mn-ea"/>
                          <a:cs typeface="Arial" panose="020B0604020202020204" pitchFamily="34" charset="0"/>
                        </a:rPr>
                        <a:t>United Kingdom </a:t>
                      </a:r>
                      <a:endParaRPr lang="en-US" sz="1400">
                        <a:solidFill>
                          <a:srgbClr val="0070C0"/>
                        </a:solidFill>
                        <a:effectLst/>
                        <a:latin typeface="Arial" panose="020B0604020202020204" pitchFamily="34" charset="0"/>
                        <a:cs typeface="Arial" panose="020B0604020202020204" pitchFamily="34" charset="0"/>
                      </a:endParaRPr>
                    </a:p>
                    <a:p>
                      <a:endParaRPr lang="en-US" sz="1400" dirty="0">
                        <a:solidFill>
                          <a:srgbClr val="0070C0"/>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a:solidFill>
                            <a:srgbClr val="0070C0"/>
                          </a:solidFill>
                          <a:effectLst/>
                          <a:latin typeface="Arial" panose="020B0604020202020204" pitchFamily="34" charset="0"/>
                          <a:ea typeface="+mn-ea"/>
                          <a:cs typeface="Arial" panose="020B0604020202020204" pitchFamily="34" charset="0"/>
                        </a:rPr>
                        <a:t>Sep 2020 </a:t>
                      </a:r>
                      <a:endParaRPr lang="en-US" sz="1400" dirty="0">
                        <a:solidFill>
                          <a:srgbClr val="0070C0"/>
                        </a:solidFill>
                        <a:effectLst/>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l-GR" sz="1400" b="1" i="0" u="none" strike="noStrike" kern="1200" dirty="0">
                          <a:solidFill>
                            <a:schemeClr val="dk1"/>
                          </a:solidFill>
                          <a:effectLst/>
                          <a:highlight>
                            <a:srgbClr val="C0C0C0"/>
                          </a:highlight>
                          <a:latin typeface="Arial" panose="020B0604020202020204" pitchFamily="34" charset="0"/>
                          <a:ea typeface="+mn-ea"/>
                          <a:cs typeface="Arial" panose="020B0604020202020204" pitchFamily="34" charset="0"/>
                        </a:rPr>
                        <a:t>Δ69-70</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a:t>
                      </a:r>
                      <a:r>
                        <a:rPr lang="el-GR" sz="1400" b="1" i="0" u="none" strike="noStrike" kern="1200" dirty="0">
                          <a:solidFill>
                            <a:schemeClr val="dk1"/>
                          </a:solidFill>
                          <a:effectLst/>
                          <a:highlight>
                            <a:srgbClr val="C0C0C0"/>
                          </a:highlight>
                          <a:latin typeface="Arial" panose="020B0604020202020204" pitchFamily="34" charset="0"/>
                          <a:ea typeface="+mn-ea"/>
                          <a:cs typeface="Arial" panose="020B0604020202020204" pitchFamily="34" charset="0"/>
                        </a:rPr>
                        <a:t>Δ14</a:t>
                      </a:r>
                      <a:r>
                        <a:rPr lang="en-US" sz="1400" b="1" i="0" u="none" strike="noStrike" kern="1200" dirty="0">
                          <a:solidFill>
                            <a:schemeClr val="dk1"/>
                          </a:solidFill>
                          <a:effectLst/>
                          <a:highlight>
                            <a:srgbClr val="C0C0C0"/>
                          </a:highlight>
                          <a:latin typeface="Arial" panose="020B0604020202020204" pitchFamily="34" charset="0"/>
                          <a:ea typeface="+mn-ea"/>
                          <a:cs typeface="Arial" panose="020B0604020202020204" pitchFamily="34" charset="0"/>
                        </a:rPr>
                        <a:t>4</a:t>
                      </a:r>
                      <a:r>
                        <a:rPr lang="el-GR" sz="1400" b="1" i="0" u="none" strike="noStrike" kern="1200" dirty="0">
                          <a:solidFill>
                            <a:schemeClr val="dk1"/>
                          </a:solidFill>
                          <a:effectLst/>
                          <a:highlight>
                            <a:srgbClr val="C0C0C0"/>
                          </a:highlight>
                          <a:latin typeface="Arial" panose="020B0604020202020204" pitchFamily="34" charset="0"/>
                          <a:ea typeface="+mn-ea"/>
                          <a:cs typeface="Arial" panose="020B0604020202020204" pitchFamily="34" charset="0"/>
                        </a:rPr>
                        <a:t>-145</a:t>
                      </a:r>
                      <a:r>
                        <a:rPr lang="el-GR" sz="1400" b="0" i="0" u="none" strike="noStrike" kern="1200" dirty="0">
                          <a:solidFill>
                            <a:schemeClr val="dk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N501Y,</a:t>
                      </a:r>
                      <a:r>
                        <a:rPr lang="en-US" sz="1400" b="1" kern="1200" dirty="0">
                          <a:solidFill>
                            <a:srgbClr val="0070C0"/>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D614G</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P681H</a:t>
                      </a:r>
                    </a:p>
                  </a:txBody>
                  <a:tcPr/>
                </a:tc>
                <a:extLst>
                  <a:ext uri="{0D108BD9-81ED-4DB2-BD59-A6C34878D82A}">
                    <a16:rowId xmlns:a16="http://schemas.microsoft.com/office/drawing/2014/main" val="1857285464"/>
                  </a:ext>
                </a:extLst>
              </a:tr>
              <a:tr h="5018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Arial" panose="020B0604020202020204" pitchFamily="34" charset="0"/>
                          <a:ea typeface="+mn-ea"/>
                          <a:cs typeface="Arial" panose="020B0604020202020204" pitchFamily="34" charset="0"/>
                        </a:rPr>
                        <a:t>Beta (B.1.351)</a:t>
                      </a:r>
                      <a:endParaRPr lang="en-US" sz="1400" b="1" dirty="0">
                        <a:solidFill>
                          <a:schemeClr val="tx1"/>
                        </a:solidFill>
                        <a:effectLst/>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South Africa </a:t>
                      </a:r>
                      <a:endParaRPr lang="en-US" sz="1400" dirty="0">
                        <a:solidFill>
                          <a:schemeClr val="tx1"/>
                        </a:solidFill>
                        <a:effectLst/>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Sep 2020 </a:t>
                      </a:r>
                      <a:endParaRPr lang="en-US" sz="1400" dirty="0">
                        <a:solidFill>
                          <a:schemeClr val="tx1"/>
                        </a:solidFill>
                        <a:effectLst/>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K417N</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C0C0C0"/>
                          </a:highlight>
                          <a:latin typeface="Arial" panose="020B0604020202020204" pitchFamily="34" charset="0"/>
                          <a:ea typeface="+mn-ea"/>
                          <a:cs typeface="Arial" panose="020B0604020202020204" pitchFamily="34" charset="0"/>
                        </a:rPr>
                        <a:t>E484K</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N501Y</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D614G</a:t>
                      </a:r>
                      <a:r>
                        <a:rPr lang="en-US" sz="1400" kern="1200" dirty="0">
                          <a:solidFill>
                            <a:schemeClr val="tx1"/>
                          </a:solidFill>
                          <a:effectLst/>
                          <a:latin typeface="Arial" panose="020B0604020202020204" pitchFamily="34" charset="0"/>
                          <a:ea typeface="+mn-ea"/>
                          <a:cs typeface="Arial" panose="020B0604020202020204" pitchFamily="34" charset="0"/>
                        </a:rPr>
                        <a:t>, A701V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dirty="0">
                        <a:solidFill>
                          <a:schemeClr val="tx1"/>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39428486"/>
                  </a:ext>
                </a:extLst>
              </a:tr>
              <a:tr h="501865">
                <a:tc>
                  <a:txBody>
                    <a:bodyPr/>
                    <a:lstStyle/>
                    <a:p>
                      <a:r>
                        <a:rPr lang="en-US" sz="1400" b="1" dirty="0">
                          <a:solidFill>
                            <a:schemeClr val="tx1"/>
                          </a:solidFill>
                          <a:latin typeface="Arial" panose="020B0604020202020204" pitchFamily="34" charset="0"/>
                          <a:cs typeface="Arial" panose="020B0604020202020204" pitchFamily="34" charset="0"/>
                        </a:rPr>
                        <a:t>Gamma (P.1)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Brazil</a:t>
                      </a:r>
                      <a:endParaRPr lang="en-US" sz="1400" dirty="0">
                        <a:solidFill>
                          <a:schemeClr val="tx1"/>
                        </a:solidFill>
                        <a:effectLst/>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Arial" panose="020B0604020202020204" pitchFamily="34" charset="0"/>
                          <a:ea typeface="+mn-ea"/>
                          <a:cs typeface="Arial" panose="020B0604020202020204" pitchFamily="34" charset="0"/>
                        </a:rPr>
                        <a:t>Dec 2020 </a:t>
                      </a:r>
                      <a:endParaRPr lang="en-US" sz="1400" dirty="0">
                        <a:solidFill>
                          <a:schemeClr val="tx1"/>
                        </a:solidFill>
                        <a:effectLst/>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K417</a:t>
                      </a:r>
                      <a:r>
                        <a:rPr lang="en-US" sz="1400" b="1" kern="1200" dirty="0">
                          <a:solidFill>
                            <a:srgbClr val="C00000"/>
                          </a:solidFill>
                          <a:effectLst/>
                          <a:highlight>
                            <a:srgbClr val="FFFF00"/>
                          </a:highlight>
                          <a:latin typeface="Arial" panose="020B0604020202020204" pitchFamily="34" charset="0"/>
                          <a:ea typeface="+mn-ea"/>
                          <a:cs typeface="Arial" panose="020B0604020202020204" pitchFamily="34" charset="0"/>
                        </a:rPr>
                        <a:t>T</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C0C0C0"/>
                          </a:highlight>
                          <a:latin typeface="Arial" panose="020B0604020202020204" pitchFamily="34" charset="0"/>
                          <a:ea typeface="+mn-ea"/>
                          <a:cs typeface="Arial" panose="020B0604020202020204" pitchFamily="34" charset="0"/>
                        </a:rPr>
                        <a:t>E484K</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N501Y</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D614G</a:t>
                      </a:r>
                      <a:r>
                        <a:rPr lang="en-US" sz="1400" kern="1200" dirty="0">
                          <a:solidFill>
                            <a:schemeClr val="tx1"/>
                          </a:solidFill>
                          <a:effectLst/>
                          <a:latin typeface="Arial" panose="020B0604020202020204" pitchFamily="34" charset="0"/>
                          <a:ea typeface="+mn-ea"/>
                          <a:cs typeface="Arial" panose="020B0604020202020204" pitchFamily="34" charset="0"/>
                        </a:rPr>
                        <a:t>, H655Y</a:t>
                      </a:r>
                    </a:p>
                  </a:txBody>
                  <a:tcPr/>
                </a:tc>
                <a:extLst>
                  <a:ext uri="{0D108BD9-81ED-4DB2-BD59-A6C34878D82A}">
                    <a16:rowId xmlns:a16="http://schemas.microsoft.com/office/drawing/2014/main" val="1805014645"/>
                  </a:ext>
                </a:extLst>
              </a:tr>
              <a:tr h="501865">
                <a:tc>
                  <a:txBody>
                    <a:bodyPr/>
                    <a:lstStyle/>
                    <a:p>
                      <a:r>
                        <a:rPr lang="en-US" sz="1400" b="1" dirty="0">
                          <a:solidFill>
                            <a:schemeClr val="tx1"/>
                          </a:solidFill>
                          <a:latin typeface="Arial" panose="020B0604020202020204" pitchFamily="34" charset="0"/>
                          <a:cs typeface="Arial" panose="020B0604020202020204" pitchFamily="34" charset="0"/>
                        </a:rPr>
                        <a:t>Delta (B.1.617.2)</a:t>
                      </a:r>
                    </a:p>
                  </a:txBody>
                  <a:tcPr/>
                </a:tc>
                <a:tc>
                  <a:txBody>
                    <a:bodyPr/>
                    <a:lstStyle/>
                    <a:p>
                      <a:r>
                        <a:rPr lang="en-US" sz="1400" dirty="0">
                          <a:solidFill>
                            <a:schemeClr val="tx1"/>
                          </a:solidFill>
                          <a:latin typeface="Arial" panose="020B0604020202020204" pitchFamily="34" charset="0"/>
                          <a:cs typeface="Arial" panose="020B0604020202020204" pitchFamily="34" charset="0"/>
                        </a:rPr>
                        <a:t>India</a:t>
                      </a:r>
                    </a:p>
                  </a:txBody>
                  <a:tcPr/>
                </a:tc>
                <a:tc>
                  <a:txBody>
                    <a:bodyPr/>
                    <a:lstStyle/>
                    <a:p>
                      <a:pPr marL="0" marR="0" lvl="0" indent="0" algn="l" defTabSz="685793" rtl="0" eaLnBrk="1" fontAlgn="auto" latinLnBrk="0" hangingPunct="1">
                        <a:lnSpc>
                          <a:spcPct val="100000"/>
                        </a:lnSpc>
                        <a:spcBef>
                          <a:spcPts val="0"/>
                        </a:spcBef>
                        <a:spcAft>
                          <a:spcPts val="0"/>
                        </a:spcAft>
                        <a:buClrTx/>
                        <a:buSzTx/>
                        <a:buFontTx/>
                        <a:buNone/>
                        <a:tabLst/>
                        <a:defRPr/>
                      </a:pPr>
                      <a:r>
                        <a:rPr lang="en-US" sz="1400" kern="1200">
                          <a:solidFill>
                            <a:schemeClr val="tx1"/>
                          </a:solidFill>
                          <a:effectLst/>
                          <a:latin typeface="Arial" panose="020B0604020202020204" pitchFamily="34" charset="0"/>
                          <a:ea typeface="+mn-ea"/>
                          <a:cs typeface="Arial" panose="020B0604020202020204" pitchFamily="34" charset="0"/>
                        </a:rPr>
                        <a:t>Dec 2020 </a:t>
                      </a:r>
                      <a:endParaRPr lang="en-US" sz="1400">
                        <a:solidFill>
                          <a:schemeClr val="tx1"/>
                        </a:solidFill>
                        <a:effectLst/>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L452R</a:t>
                      </a:r>
                      <a:r>
                        <a:rPr lang="en-US" sz="1400" kern="1200" dirty="0">
                          <a:solidFill>
                            <a:schemeClr val="tx1"/>
                          </a:solidFill>
                          <a:effectLst/>
                          <a:latin typeface="Arial" panose="020B0604020202020204" pitchFamily="34" charset="0"/>
                          <a:ea typeface="+mn-ea"/>
                          <a:cs typeface="Arial" panose="020B0604020202020204" pitchFamily="34" charset="0"/>
                        </a:rPr>
                        <a:t>, T478K, </a:t>
                      </a:r>
                      <a:r>
                        <a:rPr lang="en-US" sz="1400" b="1" kern="1200" dirty="0">
                          <a:solidFill>
                            <a:schemeClr val="tx1"/>
                          </a:solidFill>
                          <a:effectLst/>
                          <a:highlight>
                            <a:srgbClr val="C0C0C0"/>
                          </a:highlight>
                          <a:latin typeface="Arial" panose="020B0604020202020204" pitchFamily="34" charset="0"/>
                          <a:ea typeface="+mn-ea"/>
                          <a:cs typeface="Arial" panose="020B0604020202020204" pitchFamily="34" charset="0"/>
                        </a:rPr>
                        <a:t>E484</a:t>
                      </a:r>
                      <a:r>
                        <a:rPr lang="en-US" sz="1400" b="1" kern="1200" dirty="0">
                          <a:solidFill>
                            <a:schemeClr val="accent2">
                              <a:lumMod val="50000"/>
                            </a:schemeClr>
                          </a:solidFill>
                          <a:effectLst/>
                          <a:highlight>
                            <a:srgbClr val="C0C0C0"/>
                          </a:highlight>
                          <a:latin typeface="Arial" panose="020B0604020202020204" pitchFamily="34" charset="0"/>
                          <a:ea typeface="+mn-ea"/>
                          <a:cs typeface="Arial" panose="020B0604020202020204" pitchFamily="34" charset="0"/>
                        </a:rPr>
                        <a:t>Q</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FFFF00"/>
                          </a:highlight>
                          <a:latin typeface="Arial" panose="020B0604020202020204" pitchFamily="34" charset="0"/>
                          <a:ea typeface="+mn-ea"/>
                          <a:cs typeface="Arial" panose="020B0604020202020204" pitchFamily="34" charset="0"/>
                        </a:rPr>
                        <a:t>D614G</a:t>
                      </a:r>
                      <a:r>
                        <a:rPr lang="en-US" sz="1400" kern="1200" dirty="0">
                          <a:solidFill>
                            <a:schemeClr val="tx1"/>
                          </a:solidFill>
                          <a:effectLst/>
                          <a:latin typeface="Arial" panose="020B0604020202020204" pitchFamily="34" charset="0"/>
                          <a:ea typeface="+mn-ea"/>
                          <a:cs typeface="Arial" panose="020B0604020202020204" pitchFamily="34" charset="0"/>
                        </a:rPr>
                        <a:t>, </a:t>
                      </a:r>
                      <a:r>
                        <a:rPr lang="en-US" sz="1400" b="1" kern="1200" dirty="0">
                          <a:solidFill>
                            <a:schemeClr val="tx1"/>
                          </a:solidFill>
                          <a:effectLst/>
                          <a:highlight>
                            <a:srgbClr val="00FFFF"/>
                          </a:highlight>
                          <a:latin typeface="Arial" panose="020B0604020202020204" pitchFamily="34" charset="0"/>
                          <a:ea typeface="+mn-ea"/>
                          <a:cs typeface="Arial" panose="020B0604020202020204" pitchFamily="34" charset="0"/>
                        </a:rPr>
                        <a:t>P681</a:t>
                      </a:r>
                      <a:r>
                        <a:rPr lang="en-US" sz="1400" b="1" kern="1200" dirty="0">
                          <a:solidFill>
                            <a:schemeClr val="accent2">
                              <a:lumMod val="75000"/>
                            </a:schemeClr>
                          </a:solidFill>
                          <a:effectLst/>
                          <a:highlight>
                            <a:srgbClr val="00FFFF"/>
                          </a:highlight>
                          <a:latin typeface="Arial" panose="020B0604020202020204" pitchFamily="34" charset="0"/>
                          <a:ea typeface="+mn-ea"/>
                          <a:cs typeface="Arial" panose="020B0604020202020204" pitchFamily="34" charset="0"/>
                        </a:rPr>
                        <a:t>R</a:t>
                      </a:r>
                    </a:p>
                  </a:txBody>
                  <a:tcPr/>
                </a:tc>
                <a:extLst>
                  <a:ext uri="{0D108BD9-81ED-4DB2-BD59-A6C34878D82A}">
                    <a16:rowId xmlns:a16="http://schemas.microsoft.com/office/drawing/2014/main" val="1588974964"/>
                  </a:ext>
                </a:extLst>
              </a:tr>
              <a:tr h="1538325">
                <a:tc>
                  <a:txBody>
                    <a:bodyPr/>
                    <a:lstStyle/>
                    <a:p>
                      <a:r>
                        <a:rPr lang="en-US" sz="1400" b="1" dirty="0">
                          <a:solidFill>
                            <a:schemeClr val="tx1"/>
                          </a:solidFill>
                          <a:latin typeface="Arial" panose="020B0604020202020204" pitchFamily="34" charset="0"/>
                          <a:cs typeface="Arial" panose="020B0604020202020204" pitchFamily="34" charset="0"/>
                        </a:rPr>
                        <a:t>Omicron (B.1.1.529)</a:t>
                      </a:r>
                    </a:p>
                  </a:txBody>
                  <a:tcPr/>
                </a:tc>
                <a:tc>
                  <a:txBody>
                    <a:bodyPr/>
                    <a:lstStyle/>
                    <a:p>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South Africa and Botswana</a:t>
                      </a:r>
                      <a:endParaRPr lang="en-US" sz="1400" dirty="0">
                        <a:solidFill>
                          <a:schemeClr val="tx1"/>
                        </a:solidFill>
                        <a:latin typeface="Arial" panose="020B0604020202020204" pitchFamily="34" charset="0"/>
                        <a:cs typeface="Arial" panose="020B0604020202020204" pitchFamily="34" charset="0"/>
                      </a:endParaRPr>
                    </a:p>
                  </a:txBody>
                  <a:tcPr/>
                </a:tc>
                <a:tc>
                  <a:txBody>
                    <a:bodyPr/>
                    <a:lstStyle/>
                    <a:p>
                      <a:r>
                        <a:rPr lang="en-US" sz="1400" dirty="0">
                          <a:solidFill>
                            <a:schemeClr val="tx1"/>
                          </a:solidFill>
                          <a:latin typeface="Arial" panose="020B0604020202020204" pitchFamily="34" charset="0"/>
                          <a:cs typeface="Arial" panose="020B0604020202020204" pitchFamily="34" charset="0"/>
                        </a:rPr>
                        <a:t>Nov 2021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A67V, </a:t>
                      </a:r>
                      <a:r>
                        <a:rPr lang="el-GR" sz="1400" b="1" i="0" u="none" strike="noStrike" kern="1200" dirty="0">
                          <a:solidFill>
                            <a:schemeClr val="dk1"/>
                          </a:solidFill>
                          <a:effectLst/>
                          <a:highlight>
                            <a:srgbClr val="C0C0C0"/>
                          </a:highlight>
                          <a:latin typeface="Arial" panose="020B0604020202020204" pitchFamily="34" charset="0"/>
                          <a:ea typeface="+mn-ea"/>
                          <a:cs typeface="Arial" panose="020B0604020202020204" pitchFamily="34" charset="0"/>
                        </a:rPr>
                        <a:t>Δ69-70</a:t>
                      </a:r>
                      <a:r>
                        <a:rPr lang="el-GR" sz="1400" b="0" i="0" u="none" strike="noStrike" kern="1200" dirty="0">
                          <a:solidFill>
                            <a:schemeClr val="dk1"/>
                          </a:solidFill>
                          <a:effectLst/>
                          <a:latin typeface="Arial" panose="020B0604020202020204" pitchFamily="34" charset="0"/>
                          <a:ea typeface="+mn-ea"/>
                          <a:cs typeface="Arial" panose="020B0604020202020204" pitchFamily="34" charset="0"/>
                        </a:rPr>
                        <a:t>, </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T95I, G142D, </a:t>
                      </a:r>
                      <a:r>
                        <a:rPr lang="el-GR" sz="1400" b="1" i="0" u="none" strike="noStrike" kern="1200" dirty="0">
                          <a:solidFill>
                            <a:schemeClr val="dk1"/>
                          </a:solidFill>
                          <a:effectLst/>
                          <a:highlight>
                            <a:srgbClr val="C0C0C0"/>
                          </a:highlight>
                          <a:latin typeface="Arial" panose="020B0604020202020204" pitchFamily="34" charset="0"/>
                          <a:ea typeface="+mn-ea"/>
                          <a:cs typeface="Arial" panose="020B0604020202020204" pitchFamily="34" charset="0"/>
                        </a:rPr>
                        <a:t>Δ143-145</a:t>
                      </a:r>
                      <a:r>
                        <a:rPr lang="el-GR" sz="1400" b="0" i="0" u="none" strike="noStrike" kern="1200" dirty="0">
                          <a:solidFill>
                            <a:schemeClr val="dk1"/>
                          </a:solidFill>
                          <a:effectLst/>
                          <a:latin typeface="Arial" panose="020B0604020202020204" pitchFamily="34" charset="0"/>
                          <a:ea typeface="+mn-ea"/>
                          <a:cs typeface="Arial" panose="020B0604020202020204" pitchFamily="34" charset="0"/>
                        </a:rPr>
                        <a:t>, </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N211I, </a:t>
                      </a:r>
                      <a:r>
                        <a:rPr lang="el-GR" sz="1400" b="0" i="0" u="none" strike="noStrike" kern="1200" dirty="0">
                          <a:solidFill>
                            <a:schemeClr val="dk1"/>
                          </a:solidFill>
                          <a:effectLst/>
                          <a:latin typeface="Arial" panose="020B0604020202020204" pitchFamily="34" charset="0"/>
                          <a:ea typeface="+mn-ea"/>
                          <a:cs typeface="Arial" panose="020B0604020202020204" pitchFamily="34" charset="0"/>
                        </a:rPr>
                        <a:t>Δ212, </a:t>
                      </a:r>
                      <a:r>
                        <a:rPr lang="en-US" sz="1400" b="1" i="0" u="none" strike="noStrike" kern="1200" dirty="0">
                          <a:solidFill>
                            <a:schemeClr val="dk1"/>
                          </a:solidFill>
                          <a:effectLst/>
                          <a:latin typeface="Arial" panose="020B0604020202020204" pitchFamily="34" charset="0"/>
                          <a:ea typeface="+mn-ea"/>
                          <a:cs typeface="Arial" panose="020B0604020202020204" pitchFamily="34" charset="0"/>
                        </a:rPr>
                        <a:t>ins215EPE</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G339D, S371L, S373P, S375F, </a:t>
                      </a:r>
                      <a:r>
                        <a:rPr lang="en-US" sz="1400" b="1" i="0" u="none" strike="noStrike" kern="1200" dirty="0">
                          <a:solidFill>
                            <a:schemeClr val="dk1"/>
                          </a:solidFill>
                          <a:effectLst/>
                          <a:highlight>
                            <a:srgbClr val="FFFF00"/>
                          </a:highlight>
                          <a:latin typeface="Arial" panose="020B0604020202020204" pitchFamily="34" charset="0"/>
                          <a:ea typeface="+mn-ea"/>
                          <a:cs typeface="Arial" panose="020B0604020202020204" pitchFamily="34" charset="0"/>
                        </a:rPr>
                        <a:t>K417N</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N440K, G446S, S477N, T478K, </a:t>
                      </a:r>
                      <a:r>
                        <a:rPr lang="en-US" sz="1400" b="1" i="0" u="none" strike="noStrike" kern="1200" dirty="0">
                          <a:solidFill>
                            <a:schemeClr val="tx1"/>
                          </a:solidFill>
                          <a:effectLst/>
                          <a:highlight>
                            <a:srgbClr val="C0C0C0"/>
                          </a:highlight>
                          <a:latin typeface="Arial" panose="020B0604020202020204" pitchFamily="34" charset="0"/>
                          <a:ea typeface="+mn-ea"/>
                          <a:cs typeface="Arial" panose="020B0604020202020204" pitchFamily="34" charset="0"/>
                        </a:rPr>
                        <a:t>E484</a:t>
                      </a:r>
                      <a:r>
                        <a:rPr lang="en-US" sz="1400" b="1" i="0" u="none" strike="noStrike" kern="1200" dirty="0">
                          <a:solidFill>
                            <a:schemeClr val="accent2">
                              <a:lumMod val="50000"/>
                            </a:schemeClr>
                          </a:solidFill>
                          <a:effectLst/>
                          <a:highlight>
                            <a:srgbClr val="C0C0C0"/>
                          </a:highlight>
                          <a:latin typeface="Arial" panose="020B0604020202020204" pitchFamily="34" charset="0"/>
                          <a:ea typeface="+mn-ea"/>
                          <a:cs typeface="Arial" panose="020B0604020202020204" pitchFamily="34" charset="0"/>
                        </a:rPr>
                        <a:t>A</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Q493R, G496S, Q498R, </a:t>
                      </a:r>
                      <a:r>
                        <a:rPr lang="en-US" sz="1400" b="1" i="0" u="none" strike="noStrike" kern="1200" dirty="0">
                          <a:solidFill>
                            <a:schemeClr val="dk1"/>
                          </a:solidFill>
                          <a:effectLst/>
                          <a:highlight>
                            <a:srgbClr val="FFFF00"/>
                          </a:highlight>
                          <a:latin typeface="Arial" panose="020B0604020202020204" pitchFamily="34" charset="0"/>
                          <a:ea typeface="+mn-ea"/>
                          <a:cs typeface="Arial" panose="020B0604020202020204" pitchFamily="34" charset="0"/>
                        </a:rPr>
                        <a:t>N501Y</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Y505H, T547K, </a:t>
                      </a:r>
                      <a:r>
                        <a:rPr lang="en-US" sz="1400" b="1" i="0" u="none" strike="noStrike" kern="1200" dirty="0">
                          <a:solidFill>
                            <a:schemeClr val="tx1"/>
                          </a:solidFill>
                          <a:effectLst/>
                          <a:highlight>
                            <a:srgbClr val="FFFF00"/>
                          </a:highlight>
                          <a:latin typeface="Arial" panose="020B0604020202020204" pitchFamily="34" charset="0"/>
                          <a:ea typeface="+mn-ea"/>
                          <a:cs typeface="Arial" panose="020B0604020202020204" pitchFamily="34" charset="0"/>
                        </a:rPr>
                        <a:t>D614G</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H655Y, N679K, </a:t>
                      </a:r>
                      <a:r>
                        <a:rPr lang="en-US" sz="1400" b="1" i="0" u="none" strike="noStrike" kern="1200" dirty="0">
                          <a:solidFill>
                            <a:schemeClr val="dk1"/>
                          </a:solidFill>
                          <a:effectLst/>
                          <a:highlight>
                            <a:srgbClr val="FFFF00"/>
                          </a:highlight>
                          <a:latin typeface="Arial" panose="020B0604020202020204" pitchFamily="34" charset="0"/>
                          <a:ea typeface="+mn-ea"/>
                          <a:cs typeface="Arial" panose="020B0604020202020204" pitchFamily="34" charset="0"/>
                        </a:rPr>
                        <a:t>P681H</a:t>
                      </a:r>
                      <a:r>
                        <a:rPr lang="en-US" sz="1400" b="0" i="0" u="none" strike="noStrike" kern="1200" dirty="0">
                          <a:solidFill>
                            <a:schemeClr val="dk1"/>
                          </a:solidFill>
                          <a:effectLst/>
                          <a:latin typeface="Arial" panose="020B0604020202020204" pitchFamily="34" charset="0"/>
                          <a:ea typeface="+mn-ea"/>
                          <a:cs typeface="Arial" panose="020B0604020202020204" pitchFamily="34" charset="0"/>
                        </a:rPr>
                        <a:t>, N764K, D796Y, N856K, Q954H, N969K, L981F</a:t>
                      </a:r>
                      <a:endParaRPr lang="en-US" sz="1400" kern="1200" dirty="0">
                        <a:solidFill>
                          <a:schemeClr val="tx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702153909"/>
                  </a:ext>
                </a:extLst>
              </a:tr>
            </a:tbl>
          </a:graphicData>
        </a:graphic>
      </p:graphicFrame>
      <p:sp>
        <p:nvSpPr>
          <p:cNvPr id="2" name="Rectangle 1">
            <a:extLst>
              <a:ext uri="{FF2B5EF4-FFF2-40B4-BE49-F238E27FC236}">
                <a16:creationId xmlns:a16="http://schemas.microsoft.com/office/drawing/2014/main" id="{A870E02B-0217-CE49-8A2A-A9D9E2A041FD}"/>
              </a:ext>
            </a:extLst>
          </p:cNvPr>
          <p:cNvSpPr/>
          <p:nvPr/>
        </p:nvSpPr>
        <p:spPr>
          <a:xfrm>
            <a:off x="3140114" y="4909099"/>
            <a:ext cx="192881" cy="192881"/>
          </a:xfrm>
          <a:prstGeom prst="rect">
            <a:avLst/>
          </a:prstGeom>
          <a:solidFill>
            <a:schemeClr val="bg2">
              <a:lumMod val="9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R" sz="1013"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8E3CFEA4-D110-5D45-B539-AF090DAE89F3}"/>
              </a:ext>
            </a:extLst>
          </p:cNvPr>
          <p:cNvSpPr txBox="1"/>
          <p:nvPr/>
        </p:nvSpPr>
        <p:spPr>
          <a:xfrm>
            <a:off x="896135" y="4842539"/>
            <a:ext cx="1750242"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transmission</a:t>
            </a:r>
            <a:endParaRPr kumimoji="0" lang="en-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2A0F4C23-9073-4F43-AD09-238612851E25}"/>
              </a:ext>
            </a:extLst>
          </p:cNvPr>
          <p:cNvSpPr/>
          <p:nvPr/>
        </p:nvSpPr>
        <p:spPr>
          <a:xfrm>
            <a:off x="703254" y="4909558"/>
            <a:ext cx="192881" cy="153428"/>
          </a:xfrm>
          <a:prstGeom prst="rect">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R" sz="1013"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4388B899-ECD1-F640-9DDE-9D5A2688F7C0}"/>
              </a:ext>
            </a:extLst>
          </p:cNvPr>
          <p:cNvSpPr txBox="1"/>
          <p:nvPr/>
        </p:nvSpPr>
        <p:spPr>
          <a:xfrm>
            <a:off x="3309693" y="4877924"/>
            <a:ext cx="1300649"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 evasion</a:t>
            </a:r>
            <a:endParaRPr kumimoji="0" lang="en-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A7B8E93A-2621-374C-AB07-3BCABC477153}"/>
              </a:ext>
            </a:extLst>
          </p:cNvPr>
          <p:cNvSpPr/>
          <p:nvPr/>
        </p:nvSpPr>
        <p:spPr>
          <a:xfrm>
            <a:off x="4692230" y="4897205"/>
            <a:ext cx="192881" cy="192881"/>
          </a:xfrm>
          <a:prstGeom prst="rect">
            <a:avLst/>
          </a:prstGeom>
          <a:solidFill>
            <a:srgbClr val="73FE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R" sz="1013"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AB5F631F-D4F4-9440-8C31-555CA49C6C6A}"/>
              </a:ext>
            </a:extLst>
          </p:cNvPr>
          <p:cNvSpPr txBox="1"/>
          <p:nvPr/>
        </p:nvSpPr>
        <p:spPr>
          <a:xfrm>
            <a:off x="4899863" y="4842539"/>
            <a:ext cx="3783977"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Enhanced fusogenicity and pathogenicity</a:t>
            </a:r>
          </a:p>
        </p:txBody>
      </p:sp>
      <p:sp>
        <p:nvSpPr>
          <p:cNvPr id="11" name="Title 1">
            <a:extLst>
              <a:ext uri="{FF2B5EF4-FFF2-40B4-BE49-F238E27FC236}">
                <a16:creationId xmlns:a16="http://schemas.microsoft.com/office/drawing/2014/main" id="{57FA40BF-E07C-EC48-A164-47D64922ED8B}"/>
              </a:ext>
            </a:extLst>
          </p:cNvPr>
          <p:cNvSpPr>
            <a:spLocks noGrp="1"/>
          </p:cNvSpPr>
          <p:nvPr>
            <p:ph type="title"/>
          </p:nvPr>
        </p:nvSpPr>
        <p:spPr>
          <a:xfrm>
            <a:off x="628650" y="207814"/>
            <a:ext cx="7886700" cy="372927"/>
          </a:xfrm>
        </p:spPr>
        <p:txBody>
          <a:bodyPr>
            <a:noAutofit/>
          </a:bodyPr>
          <a:lstStyle/>
          <a:p>
            <a:pPr algn="ctr"/>
            <a:r>
              <a:rPr lang="el-GR" sz="1800" b="1" dirty="0">
                <a:solidFill>
                  <a:srgbClr val="001D58"/>
                </a:solidFill>
                <a:latin typeface="Arial" panose="020B0604020202020204" pitchFamily="34" charset="0"/>
                <a:cs typeface="Arial" panose="020B0604020202020204" pitchFamily="34" charset="0"/>
              </a:rPr>
              <a:t>Παραλλαγές </a:t>
            </a:r>
            <a:r>
              <a:rPr lang="en-US" sz="1800" b="1" dirty="0">
                <a:solidFill>
                  <a:srgbClr val="001D58"/>
                </a:solidFill>
                <a:latin typeface="Arial" panose="020B0604020202020204" pitchFamily="34" charset="0"/>
                <a:cs typeface="Arial" panose="020B0604020202020204" pitchFamily="34" charset="0"/>
              </a:rPr>
              <a:t>SARS-CoV-2 </a:t>
            </a:r>
            <a:r>
              <a:rPr lang="el-GR" sz="1800" b="1" dirty="0">
                <a:solidFill>
                  <a:srgbClr val="001D58"/>
                </a:solidFill>
                <a:latin typeface="Arial" panose="020B0604020202020204" pitchFamily="34" charset="0"/>
                <a:cs typeface="Arial" panose="020B0604020202020204" pitchFamily="34" charset="0"/>
              </a:rPr>
              <a:t>και</a:t>
            </a:r>
            <a:r>
              <a:rPr lang="en-US" sz="1800" b="1" dirty="0">
                <a:solidFill>
                  <a:srgbClr val="001D58"/>
                </a:solidFill>
                <a:latin typeface="Arial" panose="020B0604020202020204" pitchFamily="34" charset="0"/>
                <a:cs typeface="Arial" panose="020B0604020202020204" pitchFamily="34" charset="0"/>
              </a:rPr>
              <a:t> </a:t>
            </a:r>
            <a:r>
              <a:rPr lang="el-GR" sz="1800" b="1" dirty="0">
                <a:solidFill>
                  <a:srgbClr val="001D58"/>
                </a:solidFill>
                <a:latin typeface="Arial" panose="020B0604020202020204" pitchFamily="34" charset="0"/>
                <a:cs typeface="Arial" panose="020B0604020202020204" pitchFamily="34" charset="0"/>
              </a:rPr>
              <a:t>αλλαγές ενδιαφέροντος στην </a:t>
            </a:r>
            <a:r>
              <a:rPr lang="el-GR" sz="1800" b="1" dirty="0" err="1">
                <a:solidFill>
                  <a:srgbClr val="001D58"/>
                </a:solidFill>
                <a:latin typeface="Arial" panose="020B0604020202020204" pitchFamily="34" charset="0"/>
                <a:cs typeface="Arial" panose="020B0604020202020204" pitchFamily="34" charset="0"/>
              </a:rPr>
              <a:t>ακ</a:t>
            </a:r>
            <a:r>
              <a:rPr lang="en-US" sz="1800" b="1" dirty="0" err="1">
                <a:solidFill>
                  <a:srgbClr val="001D58"/>
                </a:solidFill>
                <a:latin typeface="Arial" panose="020B0604020202020204" pitchFamily="34" charset="0"/>
                <a:cs typeface="Arial" panose="020B0604020202020204" pitchFamily="34" charset="0"/>
              </a:rPr>
              <a:t>ί</a:t>
            </a:r>
            <a:r>
              <a:rPr lang="el-GR" sz="1800" b="1" dirty="0">
                <a:solidFill>
                  <a:srgbClr val="001D58"/>
                </a:solidFill>
                <a:latin typeface="Arial" panose="020B0604020202020204" pitchFamily="34" charset="0"/>
                <a:cs typeface="Arial" panose="020B0604020202020204" pitchFamily="34" charset="0"/>
              </a:rPr>
              <a:t>δα</a:t>
            </a:r>
            <a:endParaRPr lang="en-GR" sz="1800" b="1" dirty="0">
              <a:solidFill>
                <a:srgbClr val="001D5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045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40BF-E07C-EC48-A164-47D64922ED8B}"/>
              </a:ext>
            </a:extLst>
          </p:cNvPr>
          <p:cNvSpPr>
            <a:spLocks noGrp="1"/>
          </p:cNvSpPr>
          <p:nvPr>
            <p:ph type="title"/>
          </p:nvPr>
        </p:nvSpPr>
        <p:spPr>
          <a:xfrm>
            <a:off x="104078" y="207318"/>
            <a:ext cx="8935843" cy="1198695"/>
          </a:xfrm>
        </p:spPr>
        <p:txBody>
          <a:bodyPr>
            <a:normAutofit/>
          </a:bodyPr>
          <a:lstStyle/>
          <a:p>
            <a:pPr algn="ctr">
              <a:lnSpc>
                <a:spcPct val="110000"/>
              </a:lnSpc>
            </a:pPr>
            <a:r>
              <a:rPr lang="el-GR" sz="1600" b="1" dirty="0">
                <a:solidFill>
                  <a:srgbClr val="001D58"/>
                </a:solidFill>
                <a:latin typeface="Arial" panose="020B0604020202020204" pitchFamily="34" charset="0"/>
                <a:cs typeface="Arial" panose="020B0604020202020204" pitchFamily="34" charset="0"/>
              </a:rPr>
              <a:t>Μεμονωμένες μεταλλάξεις ή </a:t>
            </a:r>
            <a:r>
              <a:rPr lang="el-GR" sz="1600" b="1" dirty="0" err="1">
                <a:solidFill>
                  <a:srgbClr val="001D58"/>
                </a:solidFill>
                <a:latin typeface="Arial" panose="020B0604020202020204" pitchFamily="34" charset="0"/>
                <a:cs typeface="Arial" panose="020B0604020202020204" pitchFamily="34" charset="0"/>
              </a:rPr>
              <a:t>αμινοξικές</a:t>
            </a:r>
            <a:r>
              <a:rPr lang="el-GR" sz="1600" b="1" dirty="0">
                <a:solidFill>
                  <a:srgbClr val="001D58"/>
                </a:solidFill>
                <a:latin typeface="Arial" panose="020B0604020202020204" pitchFamily="34" charset="0"/>
                <a:cs typeface="Arial" panose="020B0604020202020204" pitchFamily="34" charset="0"/>
              </a:rPr>
              <a:t> αλλαγές</a:t>
            </a:r>
            <a:r>
              <a:rPr lang="en-US" sz="1600" b="1" dirty="0">
                <a:solidFill>
                  <a:srgbClr val="001D58"/>
                </a:solidFill>
                <a:latin typeface="Arial" panose="020B0604020202020204" pitchFamily="34" charset="0"/>
                <a:cs typeface="Arial" panose="020B0604020202020204" pitchFamily="34" charset="0"/>
              </a:rPr>
              <a:t>: </a:t>
            </a:r>
            <a:br>
              <a:rPr lang="el-GR" sz="1600" b="1" dirty="0">
                <a:solidFill>
                  <a:srgbClr val="001D58"/>
                </a:solidFill>
                <a:latin typeface="Arial" panose="020B0604020202020204" pitchFamily="34" charset="0"/>
                <a:cs typeface="Arial" panose="020B0604020202020204" pitchFamily="34" charset="0"/>
              </a:rPr>
            </a:br>
            <a:r>
              <a:rPr lang="el-GR" sz="1600" b="1" dirty="0">
                <a:solidFill>
                  <a:srgbClr val="001D58"/>
                </a:solidFill>
                <a:latin typeface="Arial" panose="020B0604020202020204" pitchFamily="34" charset="0"/>
                <a:cs typeface="Arial" panose="020B0604020202020204" pitchFamily="34" charset="0"/>
              </a:rPr>
              <a:t>Δύσκολα συσχετίζονται με συγκεκριμένες </a:t>
            </a:r>
            <a:r>
              <a:rPr lang="el-GR" sz="1600" b="1" dirty="0" err="1">
                <a:solidFill>
                  <a:srgbClr val="001D58"/>
                </a:solidFill>
                <a:latin typeface="Arial" panose="020B0604020202020204" pitchFamily="34" charset="0"/>
                <a:cs typeface="Arial" panose="020B0604020202020204" pitchFamily="34" charset="0"/>
              </a:rPr>
              <a:t>ιολογικές</a:t>
            </a:r>
            <a:r>
              <a:rPr lang="el-GR" sz="1600" b="1" dirty="0">
                <a:solidFill>
                  <a:srgbClr val="001D58"/>
                </a:solidFill>
                <a:latin typeface="Arial" panose="020B0604020202020204" pitchFamily="34" charset="0"/>
                <a:cs typeface="Arial" panose="020B0604020202020204" pitchFamily="34" charset="0"/>
              </a:rPr>
              <a:t> παραμέτρους (π.χ. μεταδοτικότητα) </a:t>
            </a:r>
            <a:br>
              <a:rPr lang="el-GR" sz="1600" b="1" dirty="0">
                <a:solidFill>
                  <a:srgbClr val="001D58"/>
                </a:solidFill>
                <a:latin typeface="Arial" panose="020B0604020202020204" pitchFamily="34" charset="0"/>
                <a:cs typeface="Arial" panose="020B0604020202020204" pitchFamily="34" charset="0"/>
              </a:rPr>
            </a:br>
            <a:r>
              <a:rPr lang="el-GR" sz="1600" b="1" dirty="0">
                <a:solidFill>
                  <a:srgbClr val="001D58"/>
                </a:solidFill>
                <a:latin typeface="Arial" panose="020B0604020202020204" pitchFamily="34" charset="0"/>
                <a:cs typeface="Arial" panose="020B0604020202020204" pitchFamily="34" charset="0"/>
              </a:rPr>
              <a:t>και οι επιδράσεις τους εξαρτώνται από το γενετικό υπόβαθρο του ιού</a:t>
            </a:r>
            <a:endParaRPr lang="en-GR" sz="1600" b="1" dirty="0">
              <a:solidFill>
                <a:srgbClr val="001D5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FC71934-497C-2441-936C-E646789CB798}"/>
              </a:ext>
            </a:extLst>
          </p:cNvPr>
          <p:cNvSpPr>
            <a:spLocks noGrp="1"/>
          </p:cNvSpPr>
          <p:nvPr>
            <p:ph idx="1"/>
          </p:nvPr>
        </p:nvSpPr>
        <p:spPr>
          <a:xfrm>
            <a:off x="628650" y="1606114"/>
            <a:ext cx="7886700" cy="2664540"/>
          </a:xfrm>
        </p:spPr>
        <p:txBody>
          <a:bodyPr>
            <a:normAutofit lnSpcReduction="10000"/>
          </a:bodyPr>
          <a:lstStyle/>
          <a:p>
            <a:pPr marL="207448">
              <a:lnSpc>
                <a:spcPct val="110000"/>
              </a:lnSpc>
              <a:spcBef>
                <a:spcPts val="600"/>
              </a:spcBef>
            </a:pPr>
            <a:r>
              <a:rPr lang="el-GR" sz="1600" b="1" dirty="0">
                <a:solidFill>
                  <a:schemeClr val="accent1">
                    <a:lumMod val="75000"/>
                  </a:schemeClr>
                </a:solidFill>
                <a:latin typeface="Arial" panose="020B0604020202020204" pitchFamily="34" charset="0"/>
                <a:cs typeface="Arial" panose="020B0604020202020204" pitchFamily="34" charset="0"/>
              </a:rPr>
              <a:t>N501Y</a:t>
            </a:r>
            <a:r>
              <a:rPr lang="el-GR" sz="1600" dirty="0">
                <a:solidFill>
                  <a:schemeClr val="accent1">
                    <a:lumMod val="75000"/>
                  </a:schemeClr>
                </a:solidFill>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και μεταδοτικότητα:</a:t>
            </a:r>
            <a:r>
              <a:rPr lang="el-GR" sz="1600" dirty="0">
                <a:solidFill>
                  <a:schemeClr val="accent1">
                    <a:lumMod val="75000"/>
                  </a:schemeClr>
                </a:solidFill>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σημαντική για τη δέσμευση του υποδοχέα ACE2 μέσω του </a:t>
            </a:r>
            <a:r>
              <a:rPr lang="en-US" sz="1600" dirty="0">
                <a:latin typeface="Arial" panose="020B0604020202020204" pitchFamily="34" charset="0"/>
                <a:cs typeface="Arial" panose="020B0604020202020204" pitchFamily="34" charset="0"/>
              </a:rPr>
              <a:t>Receptor Binding Domain (RBD) </a:t>
            </a:r>
            <a:r>
              <a:rPr lang="el-GR" sz="1600" dirty="0">
                <a:latin typeface="Arial" panose="020B0604020202020204" pitchFamily="34" charset="0"/>
                <a:cs typeface="Arial" panose="020B0604020202020204" pitchFamily="34" charset="0"/>
              </a:rPr>
              <a:t>του ιού</a:t>
            </a:r>
            <a:endParaRPr lang="en-US" sz="1600" dirty="0">
              <a:latin typeface="Arial" panose="020B0604020202020204" pitchFamily="34" charset="0"/>
              <a:cs typeface="Arial" panose="020B0604020202020204" pitchFamily="34" charset="0"/>
            </a:endParaRPr>
          </a:p>
          <a:p>
            <a:pPr marL="207448">
              <a:lnSpc>
                <a:spcPct val="110000"/>
              </a:lnSpc>
              <a:spcBef>
                <a:spcPts val="600"/>
              </a:spcBef>
            </a:pPr>
            <a:r>
              <a:rPr lang="el-GR" sz="1600" dirty="0">
                <a:latin typeface="Arial" panose="020B0604020202020204" pitchFamily="34" charset="0"/>
                <a:cs typeface="Arial" panose="020B0604020202020204" pitchFamily="34" charset="0"/>
              </a:rPr>
              <a:t>Από τις δύο παραλλαγές που φέρουν τη N501Y, μόνο η δέσμευση του ACE2 στην ακίδα της </a:t>
            </a:r>
            <a:r>
              <a:rPr lang="el-GR" sz="1600" b="1" dirty="0">
                <a:solidFill>
                  <a:schemeClr val="accent1">
                    <a:lumMod val="75000"/>
                  </a:schemeClr>
                </a:solidFill>
                <a:latin typeface="Arial" panose="020B0604020202020204" pitchFamily="34" charset="0"/>
                <a:cs typeface="Arial" panose="020B0604020202020204" pitchFamily="34" charset="0"/>
              </a:rPr>
              <a:t>Α</a:t>
            </a:r>
            <a:r>
              <a:rPr lang="el-GR" sz="1600" dirty="0">
                <a:latin typeface="Arial" panose="020B0604020202020204" pitchFamily="34" charset="0"/>
                <a:cs typeface="Arial" panose="020B0604020202020204" pitchFamily="34" charset="0"/>
              </a:rPr>
              <a:t> ενισχύεται σημαντικά, ενώ αυτή στην ακίδα </a:t>
            </a:r>
            <a:r>
              <a:rPr lang="el-GR" sz="1600" b="1" dirty="0">
                <a:solidFill>
                  <a:schemeClr val="accent1">
                    <a:lumMod val="75000"/>
                  </a:schemeClr>
                </a:solidFill>
                <a:latin typeface="Arial" panose="020B0604020202020204" pitchFamily="34" charset="0"/>
                <a:cs typeface="Arial" panose="020B0604020202020204" pitchFamily="34" charset="0"/>
              </a:rPr>
              <a:t>Β ή Γ </a:t>
            </a:r>
            <a:r>
              <a:rPr lang="el-GR" sz="1600" dirty="0">
                <a:latin typeface="Arial" panose="020B0604020202020204" pitchFamily="34" charset="0"/>
                <a:cs typeface="Arial" panose="020B0604020202020204" pitchFamily="34" charset="0"/>
              </a:rPr>
              <a:t>σε πολύ μικρότερο βαθμό. Η αυξημένη δέσμευση στο ACE2 της παραλλαγής </a:t>
            </a:r>
            <a:r>
              <a:rPr lang="el-GR" sz="1600" b="1" dirty="0">
                <a:solidFill>
                  <a:schemeClr val="accent1">
                    <a:lumMod val="75000"/>
                  </a:schemeClr>
                </a:solidFill>
                <a:latin typeface="Arial" panose="020B0604020202020204" pitchFamily="34" charset="0"/>
                <a:cs typeface="Arial" panose="020B0604020202020204" pitchFamily="34" charset="0"/>
              </a:rPr>
              <a:t>Δ</a:t>
            </a:r>
            <a:r>
              <a:rPr lang="en-US" sz="1600" b="1"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δεν είναι αποτέλεσμα αλλαγών στη θέση 501</a:t>
            </a:r>
            <a:endParaRPr lang="en-GR" sz="1600" dirty="0">
              <a:latin typeface="Arial" panose="020B0604020202020204" pitchFamily="34" charset="0"/>
              <a:cs typeface="Arial" panose="020B0604020202020204" pitchFamily="34" charset="0"/>
            </a:endParaRPr>
          </a:p>
          <a:p>
            <a:pPr marL="207448">
              <a:lnSpc>
                <a:spcPct val="110000"/>
              </a:lnSpc>
              <a:spcBef>
                <a:spcPts val="1200"/>
              </a:spcBef>
            </a:pPr>
            <a:r>
              <a:rPr lang="el-GR" sz="1600" dirty="0">
                <a:latin typeface="Arial" panose="020B0604020202020204" pitchFamily="34" charset="0"/>
                <a:cs typeface="Arial" panose="020B0604020202020204" pitchFamily="34" charset="0"/>
              </a:rPr>
              <a:t>Η σοβαρότητα της COVID-19 όμως συσχετίζεται με την πνευμονική βλάβη και τα </a:t>
            </a:r>
            <a:r>
              <a:rPr lang="el-GR" sz="1600" dirty="0" err="1">
                <a:latin typeface="Arial" panose="020B0604020202020204" pitchFamily="34" charset="0"/>
                <a:cs typeface="Arial" panose="020B0604020202020204" pitchFamily="34" charset="0"/>
              </a:rPr>
              <a:t>συγκύτια</a:t>
            </a:r>
            <a:r>
              <a:rPr lang="el-GR" sz="1600" dirty="0">
                <a:latin typeface="Arial" panose="020B0604020202020204" pitchFamily="34" charset="0"/>
                <a:cs typeface="Arial" panose="020B0604020202020204" pitchFamily="34" charset="0"/>
              </a:rPr>
              <a:t> στους πνεύμονες ασθενών</a:t>
            </a:r>
          </a:p>
          <a:p>
            <a:pPr marL="207448">
              <a:lnSpc>
                <a:spcPct val="110000"/>
              </a:lnSpc>
              <a:spcBef>
                <a:spcPts val="600"/>
              </a:spcBef>
            </a:pPr>
            <a:r>
              <a:rPr lang="el-GR" sz="1600" dirty="0">
                <a:latin typeface="Arial" panose="020B0604020202020204" pitchFamily="34" charset="0"/>
                <a:cs typeface="Arial" panose="020B0604020202020204" pitchFamily="34" charset="0"/>
              </a:rPr>
              <a:t>Κάποιες αλλαγές στην </a:t>
            </a:r>
            <a:r>
              <a:rPr lang="el-GR" sz="1600" b="1" dirty="0">
                <a:solidFill>
                  <a:schemeClr val="accent1">
                    <a:lumMod val="75000"/>
                  </a:schemeClr>
                </a:solidFill>
                <a:latin typeface="Arial" panose="020B0604020202020204" pitchFamily="34" charset="0"/>
                <a:cs typeface="Arial" panose="020B0604020202020204" pitchFamily="34" charset="0"/>
              </a:rPr>
              <a:t>Δ</a:t>
            </a:r>
            <a:r>
              <a:rPr lang="el-GR" sz="1600" dirty="0">
                <a:solidFill>
                  <a:schemeClr val="accent1">
                    <a:lumMod val="75000"/>
                  </a:schemeClr>
                </a:solidFill>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ακίδα</a:t>
            </a:r>
            <a:r>
              <a:rPr lang="el-GR" sz="1600" dirty="0">
                <a:solidFill>
                  <a:schemeClr val="accent1">
                    <a:lumMod val="75000"/>
                  </a:schemeClr>
                </a:solidFill>
                <a:latin typeface="Arial" panose="020B0604020202020204" pitchFamily="34" charset="0"/>
                <a:cs typeface="Arial" panose="020B0604020202020204" pitchFamily="34" charset="0"/>
              </a:rPr>
              <a:t> </a:t>
            </a:r>
            <a:r>
              <a:rPr lang="en-US" sz="1600" dirty="0">
                <a:solidFill>
                  <a:schemeClr val="accent1">
                    <a:lumMod val="75000"/>
                  </a:schemeClr>
                </a:solidFill>
                <a:latin typeface="Arial" panose="020B0604020202020204" pitchFamily="34" charset="0"/>
                <a:cs typeface="Arial" panose="020B0604020202020204" pitchFamily="34" charset="0"/>
              </a:rPr>
              <a:t>(</a:t>
            </a:r>
            <a:r>
              <a:rPr lang="en-US" sz="1600" b="1" dirty="0">
                <a:solidFill>
                  <a:schemeClr val="accent1">
                    <a:lumMod val="75000"/>
                  </a:schemeClr>
                </a:solidFill>
                <a:latin typeface="Arial" panose="020B0604020202020204" pitchFamily="34" charset="0"/>
                <a:cs typeface="Arial" panose="020B0604020202020204" pitchFamily="34" charset="0"/>
              </a:rPr>
              <a:t>P681R</a:t>
            </a:r>
            <a:r>
              <a:rPr lang="en-US" sz="1600" dirty="0">
                <a:solidFill>
                  <a:schemeClr val="accent1">
                    <a:lumMod val="75000"/>
                  </a:schemeClr>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l-GR" sz="1600" dirty="0">
                <a:latin typeface="Arial" panose="020B0604020202020204" pitchFamily="34" charset="0"/>
                <a:cs typeface="Arial" panose="020B0604020202020204" pitchFamily="34" charset="0"/>
              </a:rPr>
              <a:t>οδηγούν στον σχηματισμό </a:t>
            </a:r>
            <a:r>
              <a:rPr lang="el-GR" sz="1600" dirty="0" err="1">
                <a:latin typeface="Arial" panose="020B0604020202020204" pitchFamily="34" charset="0"/>
                <a:cs typeface="Arial" panose="020B0604020202020204" pitchFamily="34" charset="0"/>
              </a:rPr>
              <a:t>συγκυτίων</a:t>
            </a:r>
            <a:endParaRPr lang="el-GR" sz="16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A6ED63C-31AD-FC47-BC97-057C78C74783}"/>
              </a:ext>
            </a:extLst>
          </p:cNvPr>
          <p:cNvSpPr txBox="1"/>
          <p:nvPr/>
        </p:nvSpPr>
        <p:spPr>
          <a:xfrm>
            <a:off x="5910287" y="4705350"/>
            <a:ext cx="2460930" cy="230832"/>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Rajah </a:t>
            </a: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 al</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EMBO J.</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2021;40(24):e108944. </a:t>
            </a:r>
            <a:endParaRPr kumimoji="0" lang="en-GR"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869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29A21-0BD0-264B-9A3A-26F0D3248B76}"/>
              </a:ext>
            </a:extLst>
          </p:cNvPr>
          <p:cNvSpPr>
            <a:spLocks noGrp="1"/>
          </p:cNvSpPr>
          <p:nvPr>
            <p:ph type="title"/>
          </p:nvPr>
        </p:nvSpPr>
        <p:spPr>
          <a:xfrm>
            <a:off x="111512" y="74342"/>
            <a:ext cx="8913542" cy="914400"/>
          </a:xfrm>
        </p:spPr>
        <p:txBody>
          <a:bodyPr>
            <a:normAutofit/>
          </a:bodyPr>
          <a:lstStyle/>
          <a:p>
            <a:pPr algn="ctr"/>
            <a:r>
              <a:rPr lang="el-GR" sz="1800" b="1" dirty="0">
                <a:solidFill>
                  <a:srgbClr val="001D58"/>
                </a:solidFill>
                <a:latin typeface="Arial" panose="020B0604020202020204" pitchFamily="34" charset="0"/>
                <a:cs typeface="Arial" panose="020B0604020202020204" pitchFamily="34" charset="0"/>
              </a:rPr>
              <a:t>Παραλλαγές </a:t>
            </a:r>
            <a:r>
              <a:rPr lang="en-US" sz="1800" b="1" dirty="0">
                <a:solidFill>
                  <a:srgbClr val="001D58"/>
                </a:solidFill>
                <a:latin typeface="Arial" panose="020B0604020202020204" pitchFamily="34" charset="0"/>
                <a:cs typeface="Arial" panose="020B0604020202020204" pitchFamily="34" charset="0"/>
              </a:rPr>
              <a:t>SARS-CoV-2 </a:t>
            </a:r>
            <a:r>
              <a:rPr lang="el-GR" sz="1800" b="1" dirty="0">
                <a:solidFill>
                  <a:srgbClr val="001D58"/>
                </a:solidFill>
                <a:latin typeface="Arial" panose="020B0604020202020204" pitchFamily="34" charset="0"/>
                <a:cs typeface="Arial" panose="020B0604020202020204" pitchFamily="34" charset="0"/>
              </a:rPr>
              <a:t>και πνευμονικά </a:t>
            </a:r>
            <a:r>
              <a:rPr lang="el-GR" sz="1800" b="1" dirty="0" err="1">
                <a:solidFill>
                  <a:srgbClr val="001D58"/>
                </a:solidFill>
                <a:latin typeface="Arial" panose="020B0604020202020204" pitchFamily="34" charset="0"/>
                <a:cs typeface="Arial" panose="020B0604020202020204" pitchFamily="34" charset="0"/>
              </a:rPr>
              <a:t>συγκύτια</a:t>
            </a:r>
            <a:r>
              <a:rPr lang="en-US" sz="1800" b="1" dirty="0">
                <a:solidFill>
                  <a:srgbClr val="001D58"/>
                </a:solidFill>
                <a:latin typeface="Arial" panose="020B0604020202020204" pitchFamily="34" charset="0"/>
                <a:cs typeface="Arial" panose="020B0604020202020204" pitchFamily="34" charset="0"/>
              </a:rPr>
              <a:t>-</a:t>
            </a:r>
            <a:r>
              <a:rPr lang="el-GR" sz="1800" b="1" dirty="0">
                <a:solidFill>
                  <a:srgbClr val="001D58"/>
                </a:solidFill>
                <a:latin typeface="Arial" panose="020B0604020202020204" pitchFamily="34" charset="0"/>
                <a:cs typeface="Arial" panose="020B0604020202020204" pitchFamily="34" charset="0"/>
              </a:rPr>
              <a:t>σοβαρότητα νόσου </a:t>
            </a:r>
            <a:endParaRPr lang="en-GR" sz="1800" b="1" dirty="0">
              <a:solidFill>
                <a:srgbClr val="001D58"/>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B31DEB0-41F8-DB45-A70C-36174728C1F8}"/>
              </a:ext>
            </a:extLst>
          </p:cNvPr>
          <p:cNvSpPr>
            <a:spLocks noGrp="1"/>
          </p:cNvSpPr>
          <p:nvPr>
            <p:ph idx="1"/>
          </p:nvPr>
        </p:nvSpPr>
        <p:spPr/>
        <p:txBody>
          <a:bodyPr/>
          <a:lstStyle/>
          <a:p>
            <a:endParaRPr lang="en-GR"/>
          </a:p>
        </p:txBody>
      </p:sp>
      <p:pic>
        <p:nvPicPr>
          <p:cNvPr id="1026" name="Picture 2" descr="image">
            <a:extLst>
              <a:ext uri="{FF2B5EF4-FFF2-40B4-BE49-F238E27FC236}">
                <a16:creationId xmlns:a16="http://schemas.microsoft.com/office/drawing/2014/main" id="{B9179766-FD24-7F4B-A3A8-6E3009044CF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650" y="825292"/>
            <a:ext cx="5171822" cy="40443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F50F74-EE4C-6A44-B244-13F91357C73A}"/>
              </a:ext>
            </a:extLst>
          </p:cNvPr>
          <p:cNvSpPr txBox="1"/>
          <p:nvPr/>
        </p:nvSpPr>
        <p:spPr>
          <a:xfrm>
            <a:off x="6572643" y="4797251"/>
            <a:ext cx="2161169" cy="2308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Koch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et al</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EMBO J.</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2021;40(24):e110041. </a:t>
            </a:r>
            <a:endParaRPr kumimoji="0" lang="en-GR"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692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16929</TotalTime>
  <Words>1859</Words>
  <Application>Microsoft Macintosh PowerPoint</Application>
  <PresentationFormat>On-screen Show (16:9)</PresentationFormat>
  <Paragraphs>187</Paragraphs>
  <Slides>26</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Bookman Old Style</vt:lpstr>
      <vt:lpstr>Calibri</vt:lpstr>
      <vt:lpstr>Calibri Light</vt:lpstr>
      <vt:lpstr>Office Theme</vt:lpstr>
      <vt:lpstr>1_Blank Presentation</vt:lpstr>
      <vt:lpstr>2_Office Theme</vt:lpstr>
      <vt:lpstr>Η πορεία από το αρχικό στέλεχος στο Omicron-2    Αναστασοπούλου Κλειώ Αν. Καθηγήτρια Εργαστήριο Μικροβιολογίας Ιατρική Σχολή, ΕΚΠΑ    Θεραπευτικές εξελίξεις 2022 16 Απριλίου 2022 ΑΙΘΟΥΣΑ «ΑΛΚΗΣ ΑΡΓΥΡΙΑ∆ΗΣ»  Κεντρικό Κτίριο Πανεπιστημίου Αθηνών  </vt:lpstr>
      <vt:lpstr>Ο νέος κορωναϊός SARS-CoV-2 και η νόσος COVID-19</vt:lpstr>
      <vt:lpstr>2 χρόνια μετά…</vt:lpstr>
      <vt:lpstr> “Swords, lances, machine guns and even high explosives have had far less power over the fates of nations than the typhus louse, the plague flea, and the yellow-fever mosquito.”  Hans Zinsser Rats, Lice and History 1934 </vt:lpstr>
      <vt:lpstr>Επιδημικά κύματα και παραλλαγές του ιού </vt:lpstr>
      <vt:lpstr>OMG, Omicron?</vt:lpstr>
      <vt:lpstr>Παραλλαγές SARS-CoV-2 και αλλαγές ενδιαφέροντος στην ακίδα</vt:lpstr>
      <vt:lpstr>Μεμονωμένες μεταλλάξεις ή αμινοξικές αλλαγές:  Δύσκολα συσχετίζονται με συγκεκριμένες ιολογικές παραμέτρους (π.χ. μεταδοτικότητα)  και οι επιδράσεις τους εξαρτώνται από το γενετικό υπόβαθρο του ιού</vt:lpstr>
      <vt:lpstr>Παραλλαγές SARS-CoV-2 και πνευμονικά συγκύτια-σοβαρότητα νόσου </vt:lpstr>
      <vt:lpstr>Οι παραλλαγές της Omicron</vt:lpstr>
      <vt:lpstr>Σταδιακή επικράτηση της BA.2 στις ΗΠΑ</vt:lpstr>
      <vt:lpstr>BA.2 waves in multiple European countries with different patterns</vt:lpstr>
      <vt:lpstr>Σύγκριση υπο-παραλλαγών BA.1 και BA.2</vt:lpstr>
      <vt:lpstr>Ιδιότητες υπο-παραλλαγών BA.1 και BA.2 της Omicron vs. Delta</vt:lpstr>
      <vt:lpstr>Είναι τελικά πιο ήπιες οι λοιμώξεις (ή οι επαναλοιμώξεις) με Omicron; Αν ναι, αποτελεί αυτό ένδειξη μετάβασης σε ενδημικότητα;</vt:lpstr>
      <vt:lpstr>Νέες υπο-παραλλαγές της BA.2</vt:lpstr>
      <vt:lpstr>Ποια η βάση της ποικιλομοφίας του SARS-CoV-2  και γενικά των κορωναϊών (CoVs);</vt:lpstr>
      <vt:lpstr>Ιοί και κινητήριες δυνάμεις «επιβίωσης» τους</vt:lpstr>
      <vt:lpstr>Τα σχεδόν-είδη του ιικού πληθυσμού και  οι συνέπειες επιλεκτικών πιέσεων (π.χ. από εμβόλια ή φάρμακα)</vt:lpstr>
      <vt:lpstr>Χαρακτηριστικά CoVs:  Προσαρμοστικότητα και συχνές εναλλαγές ξενιστών (host jumping)</vt:lpstr>
      <vt:lpstr>Η πιθανή προέλευση της παραλλαγής Omicron</vt:lpstr>
      <vt:lpstr>Σύγκριση προφίλ ακίδας Ο και προηγούμενων παραλλαγών  (κοινές και μοναδικές αμινοξικές αλλαγές)</vt:lpstr>
      <vt:lpstr>Μεγαλύτερος κίνδυνος επαναμολύνσεων με παραλλαγή Omicron σε σχέση με Delta</vt:lpstr>
      <vt:lpstr>Αντίθετα με τις παραλλαγές Β ή Δ, η Ο διαφεύγει της ανοσίας από προηγούμενη μόλυνση σε πληθυσμιακό επίπεδο</vt:lpstr>
      <vt:lpstr>Συμπερασματικά</vt:lpstr>
      <vt:lpstr>Οι μάσκες προστατεύουν από ΟΛΕΣ τις παραλλαγές του ιού!   Σας 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Cleo Anastassopoulou</dc:creator>
  <cp:lastModifiedBy>Cleo Anastassopoulou</cp:lastModifiedBy>
  <cp:revision>1514</cp:revision>
  <cp:lastPrinted>2021-03-05T11:31:20Z</cp:lastPrinted>
  <dcterms:created xsi:type="dcterms:W3CDTF">2020-12-01T11:40:40Z</dcterms:created>
  <dcterms:modified xsi:type="dcterms:W3CDTF">2022-04-16T12:10:40Z</dcterms:modified>
</cp:coreProperties>
</file>