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01" r:id="rId3"/>
    <p:sldId id="297" r:id="rId4"/>
    <p:sldId id="267" r:id="rId5"/>
    <p:sldId id="295" r:id="rId6"/>
    <p:sldId id="293" r:id="rId7"/>
    <p:sldId id="296" r:id="rId8"/>
    <p:sldId id="273" r:id="rId9"/>
    <p:sldId id="303" r:id="rId10"/>
    <p:sldId id="302" r:id="rId11"/>
    <p:sldId id="304" r:id="rId12"/>
    <p:sldId id="280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CA1E4-BF91-47EE-A86E-79496D4903D7}" type="datetimeFigureOut">
              <a:rPr lang="el-GR" smtClean="0"/>
              <a:t>14/4/2022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4D29A-E01A-4C3D-AA4E-422FE2318A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84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 </a:t>
            </a:r>
          </a:p>
        </p:txBody>
      </p:sp>
    </p:spTree>
    <p:extLst>
      <p:ext uri="{BB962C8B-B14F-4D97-AF65-F5344CB8AC3E}">
        <p14:creationId xmlns:p14="http://schemas.microsoft.com/office/powerpoint/2010/main" val="298786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3194" y="639986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>
                <a:solidFill>
                  <a:prstClr val="black"/>
                </a:solidFill>
              </a:rPr>
              <a:pPr/>
              <a:t>14/4/2022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5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535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>
                <a:solidFill>
                  <a:prstClr val="black"/>
                </a:solidFill>
              </a:rPr>
              <a:pPr/>
              <a:t>14/4/2022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06948" y="64549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>
                <a:solidFill>
                  <a:prstClr val="black"/>
                </a:solidFill>
              </a:rPr>
              <a:pPr/>
              <a:t>14/4/2022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2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855" y="64549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>
                <a:solidFill>
                  <a:prstClr val="black"/>
                </a:solidFill>
              </a:rPr>
              <a:pPr/>
              <a:t>14/4/2022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92710" y="64549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>
                <a:solidFill>
                  <a:prstClr val="black"/>
                </a:solidFill>
              </a:rPr>
              <a:pPr/>
              <a:t>14/4/2022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3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95355" y="64549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>
                <a:solidFill>
                  <a:prstClr val="black"/>
                </a:solidFill>
              </a:rPr>
              <a:pPr/>
              <a:t>14/4/2022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2855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>
                <a:solidFill>
                  <a:prstClr val="black"/>
                </a:solidFill>
              </a:rPr>
              <a:pPr/>
              <a:t>14/4/2022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5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811694" y="637368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>
                <a:solidFill>
                  <a:prstClr val="black"/>
                </a:solidFill>
              </a:rPr>
              <a:pPr/>
              <a:t>14/4/2022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4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95355" y="645497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>
                <a:solidFill>
                  <a:prstClr val="black"/>
                </a:solidFill>
              </a:rPr>
              <a:pPr/>
              <a:t>14/4/2022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6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79228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1E57BA-318A-48C3-BD5F-6142ACEC8D33}" type="datetimeFigureOut">
              <a:rPr lang="el-GR" smtClean="0">
                <a:solidFill>
                  <a:prstClr val="black"/>
                </a:solidFill>
              </a:rPr>
              <a:pPr/>
              <a:t>14/4/2022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79392" y="6454972"/>
            <a:ext cx="11074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Department of Clinical Therapeutics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97243A-955A-4DE6-ABE7-F2D2178FA1DE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1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500474"/>
            <a:ext cx="82296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_UOA COL2.jpg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32" b="14647"/>
          <a:stretch/>
        </p:blipFill>
        <p:spPr>
          <a:xfrm>
            <a:off x="9934" y="6411442"/>
            <a:ext cx="457227" cy="448259"/>
          </a:xfrm>
          <a:prstGeom prst="rect">
            <a:avLst/>
          </a:prstGeom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425769" y="6495116"/>
            <a:ext cx="8280920" cy="0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owl1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002" y="6464831"/>
            <a:ext cx="431998" cy="3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2866" y="6481543"/>
            <a:ext cx="8489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>
                <a:solidFill>
                  <a:srgbClr val="4F81BD"/>
                </a:solidFill>
              </a:rPr>
              <a:t>Εθνικό και Καποδιστριακό </a:t>
            </a:r>
            <a:r>
              <a:rPr lang="en-US" sz="800" dirty="0">
                <a:solidFill>
                  <a:srgbClr val="4F81BD"/>
                </a:solidFill>
              </a:rPr>
              <a:t>							</a:t>
            </a:r>
            <a:r>
              <a:rPr lang="el-GR" sz="800" dirty="0">
                <a:solidFill>
                  <a:srgbClr val="4F81BD"/>
                </a:solidFill>
              </a:rPr>
              <a:t>          Θεραπευτική </a:t>
            </a:r>
            <a:endParaRPr lang="en-US" sz="800" dirty="0">
              <a:solidFill>
                <a:srgbClr val="4F81BD"/>
              </a:solidFill>
            </a:endParaRPr>
          </a:p>
          <a:p>
            <a:r>
              <a:rPr lang="el-GR" sz="800" dirty="0">
                <a:solidFill>
                  <a:srgbClr val="4F81BD"/>
                </a:solidFill>
              </a:rPr>
              <a:t>Πανεπιστήμιο Αθηνών 							          Κλινική</a:t>
            </a:r>
            <a:endParaRPr lang="en-US" sz="8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ln>
            <a:solidFill>
              <a:schemeClr val="tx2"/>
            </a:solidFill>
          </a:ln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844825"/>
            <a:ext cx="8062664" cy="2088231"/>
          </a:xfrm>
        </p:spPr>
        <p:txBody>
          <a:bodyPr>
            <a:noAutofit/>
          </a:bodyPr>
          <a:lstStyle/>
          <a:p>
            <a:r>
              <a:rPr lang="el-GR" sz="3200" dirty="0"/>
              <a:t>Νόσοι του αίματος πλην νεοπλασιών</a:t>
            </a:r>
            <a:br>
              <a:rPr lang="el-GR" sz="3200" dirty="0"/>
            </a:br>
            <a:r>
              <a:rPr lang="el-GR" sz="3200" dirty="0"/>
              <a:t>Θεραπευτικές Εξελίξεις 2022  </a:t>
            </a:r>
            <a:endParaRPr lang="el-GR" sz="3200" i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8064896" cy="1752600"/>
          </a:xfrm>
        </p:spPr>
        <p:txBody>
          <a:bodyPr/>
          <a:lstStyle/>
          <a:p>
            <a:r>
              <a:rPr lang="el-GR" sz="2000" b="1" dirty="0">
                <a:solidFill>
                  <a:schemeClr val="tx1"/>
                </a:solidFill>
              </a:rPr>
              <a:t>Δέσποινα  Σ. Μπαρμπαρούση </a:t>
            </a:r>
          </a:p>
          <a:p>
            <a:r>
              <a:rPr lang="el-GR" sz="2000" b="1" dirty="0">
                <a:solidFill>
                  <a:schemeClr val="tx1"/>
                </a:solidFill>
              </a:rPr>
              <a:t>Αιματολόγος </a:t>
            </a:r>
          </a:p>
          <a:p>
            <a:r>
              <a:rPr lang="el-GR" sz="2000" b="1" dirty="0" err="1">
                <a:solidFill>
                  <a:schemeClr val="tx1"/>
                </a:solidFill>
              </a:rPr>
              <a:t>Νοσ</a:t>
            </a:r>
            <a:r>
              <a:rPr lang="el-GR" sz="2000" b="1" dirty="0">
                <a:solidFill>
                  <a:schemeClr val="tx1"/>
                </a:solidFill>
              </a:rPr>
              <a:t>. ΑΛΕΞΑΝΔΡΑ  </a:t>
            </a: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err="1"/>
              <a:t>Milvexian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for the Prevention of Venous Thromboembolism</a:t>
            </a:r>
            <a:endParaRPr lang="el-GR" sz="2800" dirty="0"/>
          </a:p>
        </p:txBody>
      </p:sp>
      <p:sp>
        <p:nvSpPr>
          <p:cNvPr id="4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3" y="1524001"/>
            <a:ext cx="8229600" cy="1066799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Η αναστολή του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FXIa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μπορεί να είναι πιο </a:t>
            </a:r>
            <a:r>
              <a:rPr lang="el-GR" sz="1800" dirty="0">
                <a:solidFill>
                  <a:prstClr val="black"/>
                </a:solidFill>
              </a:rPr>
              <a:t>αποτελεσματική στην πρόληψη της ΕΦΘ και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πιο ασφαλής, σε σύγκριση με την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καθιερωμένη αντιπηκτική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αγωγή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err="1">
                <a:solidFill>
                  <a:prstClr val="black"/>
                </a:solidFill>
              </a:rPr>
              <a:t>Milvexian</a:t>
            </a:r>
            <a:r>
              <a:rPr lang="en-US" sz="1800" b="1" dirty="0">
                <a:solidFill>
                  <a:prstClr val="black"/>
                </a:solidFill>
              </a:rPr>
              <a:t> :</a:t>
            </a:r>
            <a:r>
              <a:rPr lang="el-GR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err="1">
                <a:solidFill>
                  <a:prstClr val="black"/>
                </a:solidFill>
              </a:rPr>
              <a:t>Peros</a:t>
            </a:r>
            <a:r>
              <a:rPr lang="en-US" sz="1800" b="1" dirty="0">
                <a:solidFill>
                  <a:prstClr val="black"/>
                </a:solidFill>
              </a:rPr>
              <a:t>  </a:t>
            </a:r>
            <a:r>
              <a:rPr lang="el-GR" sz="1800" b="1" dirty="0" smtClean="0">
                <a:solidFill>
                  <a:prstClr val="black"/>
                </a:solidFill>
              </a:rPr>
              <a:t>χορηγούμενος </a:t>
            </a:r>
            <a:r>
              <a:rPr lang="el-GR" sz="1800" b="1" dirty="0">
                <a:solidFill>
                  <a:prstClr val="black"/>
                </a:solidFill>
              </a:rPr>
              <a:t>εκλεκτικός αναστολέας του </a:t>
            </a:r>
            <a:r>
              <a:rPr lang="en-US" sz="1800" b="1" dirty="0" err="1">
                <a:solidFill>
                  <a:prstClr val="black"/>
                </a:solidFill>
              </a:rPr>
              <a:t>FXIa</a:t>
            </a:r>
            <a:r>
              <a:rPr lang="en-US" sz="1800" b="1" dirty="0">
                <a:solidFill>
                  <a:prstClr val="black"/>
                </a:solidFill>
              </a:rPr>
              <a:t> 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70260EB-57DE-4537-8CC5-2E4E5B86943B}"/>
              </a:ext>
            </a:extLst>
          </p:cNvPr>
          <p:cNvSpPr txBox="1"/>
          <p:nvPr/>
        </p:nvSpPr>
        <p:spPr>
          <a:xfrm>
            <a:off x="369947" y="4304244"/>
            <a:ext cx="756246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Η συχνότητα  της ΕΦΘ  ήταν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err="1" smtClean="0"/>
              <a:t>Melvexian</a:t>
            </a:r>
            <a:r>
              <a:rPr lang="en-US" b="1" dirty="0" smtClean="0"/>
              <a:t> </a:t>
            </a:r>
            <a:r>
              <a:rPr lang="el-GR" b="1" dirty="0" smtClean="0"/>
              <a:t>200</a:t>
            </a:r>
            <a:r>
              <a:rPr lang="en-US" b="1" dirty="0" smtClean="0"/>
              <a:t>mg x2/day    </a:t>
            </a:r>
            <a:r>
              <a:rPr lang="el-GR" b="1" dirty="0" smtClean="0"/>
              <a:t>          12 </a:t>
            </a:r>
            <a:r>
              <a:rPr lang="el-GR" b="1" dirty="0"/>
              <a:t>% </a:t>
            </a:r>
            <a:endParaRPr lang="en-US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l-GR" b="1" dirty="0" err="1" smtClean="0"/>
              <a:t>Ενοξαπαρίνη</a:t>
            </a:r>
            <a:r>
              <a:rPr lang="el-GR" b="1" dirty="0" smtClean="0"/>
              <a:t>                                    21 %</a:t>
            </a:r>
            <a:endParaRPr lang="el-G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Τα αιμορραγικά επεισόδια ήταν ίδια στις δύο ομάδες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8FC682-47D0-426C-B725-FF928D333595}"/>
              </a:ext>
            </a:extLst>
          </p:cNvPr>
          <p:cNvSpPr txBox="1"/>
          <p:nvPr/>
        </p:nvSpPr>
        <p:spPr>
          <a:xfrm>
            <a:off x="249472" y="5580965"/>
            <a:ext cx="84315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l-GR" sz="2000" b="1" dirty="0" err="1">
                <a:solidFill>
                  <a:prstClr val="black"/>
                </a:solidFill>
              </a:rPr>
              <a:t>Milvexian</a:t>
            </a:r>
            <a:r>
              <a:rPr lang="el-GR" sz="2000" b="1" dirty="0">
                <a:solidFill>
                  <a:prstClr val="black"/>
                </a:solidFill>
              </a:rPr>
              <a:t> </a:t>
            </a:r>
            <a:r>
              <a:rPr lang="el-GR" sz="2000" b="1" dirty="0" err="1">
                <a:solidFill>
                  <a:prstClr val="black"/>
                </a:solidFill>
              </a:rPr>
              <a:t>Peros</a:t>
            </a:r>
            <a:r>
              <a:rPr lang="el-GR" sz="2000" b="1" dirty="0">
                <a:solidFill>
                  <a:prstClr val="black"/>
                </a:solidFill>
              </a:rPr>
              <a:t> :  Αποτελεσματική και ασφαλής για την πρόληψη ΕΦΘ σε ασθενείς με ολική </a:t>
            </a:r>
            <a:r>
              <a:rPr lang="el-GR" sz="2000" b="1" dirty="0" err="1">
                <a:solidFill>
                  <a:prstClr val="black"/>
                </a:solidFill>
              </a:rPr>
              <a:t>αρθροπλαστική</a:t>
            </a:r>
            <a:r>
              <a:rPr lang="el-GR" sz="2000" b="1" dirty="0">
                <a:solidFill>
                  <a:prstClr val="black"/>
                </a:solidFill>
              </a:rPr>
              <a:t>  γόνατος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Ορθογώνιο 4">
            <a:extLst>
              <a:ext uri="{FF2B5EF4-FFF2-40B4-BE49-F238E27FC236}">
                <a16:creationId xmlns="" xmlns:a16="http://schemas.microsoft.com/office/drawing/2014/main" id="{898D738F-083C-47E4-8406-66E6772FB73A}"/>
              </a:ext>
            </a:extLst>
          </p:cNvPr>
          <p:cNvSpPr/>
          <p:nvPr/>
        </p:nvSpPr>
        <p:spPr>
          <a:xfrm>
            <a:off x="4517133" y="6452641"/>
            <a:ext cx="3381064" cy="41088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NEJM  385;23, 2021 2161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3" y="2590800"/>
            <a:ext cx="2924175" cy="166369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9666" r="20435" b="15389"/>
          <a:stretch/>
        </p:blipFill>
        <p:spPr bwMode="auto">
          <a:xfrm>
            <a:off x="4631801" y="2590800"/>
            <a:ext cx="3266396" cy="16636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90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l"/>
            <a:r>
              <a:rPr lang="en-US" sz="2800" dirty="0"/>
              <a:t>Antithrombotic Therapy for VTE Disease: Second Update of the CHEST Guideline and Expert Panel </a:t>
            </a:r>
            <a:r>
              <a:rPr lang="en-US" sz="2800" dirty="0" smtClean="0"/>
              <a:t>Report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pPr marL="0" lvl="0" indent="0">
              <a:buNone/>
            </a:pPr>
            <a:r>
              <a:rPr lang="el-GR" sz="1800" b="1" dirty="0"/>
              <a:t>Χορήγηση αντιπηκτικής αγωγής σε μεμονωμένη περιφερική θρόμβωση </a:t>
            </a:r>
          </a:p>
          <a:p>
            <a:pPr marL="0" lvl="0" indent="0">
              <a:buNone/>
            </a:pPr>
            <a:r>
              <a:rPr lang="el-GR" sz="1800" b="1" dirty="0"/>
              <a:t>των κάτω άκρων </a:t>
            </a:r>
            <a:endParaRPr lang="en-US" sz="1800" b="1" dirty="0"/>
          </a:p>
          <a:p>
            <a:pPr lvl="0"/>
            <a:r>
              <a:rPr lang="el-GR" sz="1800" dirty="0"/>
              <a:t>Χορήγηση αντιπηκτικής αγωγής σε ασθενείς που παρουσιάζουν σοβαρή συμπτωματολογία ή παράγοντες κινδύνου επέκτασης της θρόμβωσης </a:t>
            </a:r>
          </a:p>
          <a:p>
            <a:pPr lvl="0"/>
            <a:r>
              <a:rPr lang="el-GR" sz="1800" dirty="0" smtClean="0"/>
              <a:t>Διαφορετικά</a:t>
            </a:r>
            <a:r>
              <a:rPr lang="el-GR" sz="1800" dirty="0"/>
              <a:t>, συστήνεται επανάληψη του απεικονιστικού ελέγχου των εν τω </a:t>
            </a:r>
            <a:r>
              <a:rPr lang="el-GR" sz="1800" dirty="0" err="1"/>
              <a:t>βάθει</a:t>
            </a:r>
            <a:r>
              <a:rPr lang="el-GR" sz="1800" dirty="0"/>
              <a:t> φλεβών μία φορά την εβδομάδα για 2 εβδομάδες ή επί επιδείνωσης των </a:t>
            </a:r>
            <a:r>
              <a:rPr lang="el-GR" sz="1800" dirty="0" smtClean="0"/>
              <a:t>συμπτωμάτων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endParaRPr lang="el-GR" sz="1800" dirty="0"/>
          </a:p>
        </p:txBody>
      </p:sp>
      <p:sp>
        <p:nvSpPr>
          <p:cNvPr id="4" name="Ορθογώνιο 4">
            <a:extLst>
              <a:ext uri="{FF2B5EF4-FFF2-40B4-BE49-F238E27FC236}">
                <a16:creationId xmlns="" xmlns:a16="http://schemas.microsoft.com/office/drawing/2014/main" id="{898D738F-083C-47E4-8406-66E6772FB73A}"/>
              </a:ext>
            </a:extLst>
          </p:cNvPr>
          <p:cNvSpPr/>
          <p:nvPr/>
        </p:nvSpPr>
        <p:spPr>
          <a:xfrm>
            <a:off x="4517133" y="6452641"/>
            <a:ext cx="3381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/>
              <a:t>Chest 2021;160(6):e545-e608.</a:t>
            </a:r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40386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l-GR" sz="1800" b="1" dirty="0"/>
              <a:t> </a:t>
            </a:r>
            <a:endParaRPr lang="el-GR" sz="1800" dirty="0"/>
          </a:p>
          <a:p>
            <a:pPr marL="0" indent="0" algn="ctr">
              <a:buNone/>
            </a:pPr>
            <a:r>
              <a:rPr lang="el-GR" sz="1800" dirty="0"/>
              <a:t> </a:t>
            </a:r>
            <a:r>
              <a:rPr lang="el-GR" sz="1800" b="1" dirty="0"/>
              <a:t>Αντιπηκτική αγωγή σε ασθενείς με μεμονωμένη </a:t>
            </a:r>
            <a:r>
              <a:rPr lang="el-GR" sz="1800" b="1" dirty="0" err="1"/>
              <a:t>υποτμηματική</a:t>
            </a:r>
            <a:r>
              <a:rPr lang="el-GR" sz="1800" b="1" dirty="0"/>
              <a:t> πνευμονική εμβολή</a:t>
            </a:r>
          </a:p>
          <a:p>
            <a:pPr>
              <a:buFont typeface="Arial" pitchFamily="34" charset="0"/>
              <a:buChar char="•"/>
            </a:pPr>
            <a:r>
              <a:rPr lang="el-GR" sz="1800" dirty="0" smtClean="0"/>
              <a:t>Συστήνεται αντιπηκτική αγωγή </a:t>
            </a:r>
            <a:r>
              <a:rPr lang="el-GR" sz="1800" dirty="0"/>
              <a:t>σε </a:t>
            </a:r>
            <a:r>
              <a:rPr lang="el-GR" sz="1800" dirty="0" smtClean="0"/>
              <a:t>ασθενείς υψηλού </a:t>
            </a:r>
            <a:r>
              <a:rPr lang="el-GR" sz="1800" dirty="0"/>
              <a:t>κινδύνου υποτροπής </a:t>
            </a:r>
            <a:r>
              <a:rPr lang="el-GR" sz="1800" dirty="0" smtClean="0"/>
              <a:t>της </a:t>
            </a:r>
            <a:r>
              <a:rPr lang="el-GR" sz="1800" dirty="0" err="1" smtClean="0"/>
              <a:t>Θρομβοεμβολικής</a:t>
            </a:r>
            <a:r>
              <a:rPr lang="el-GR" sz="1800" dirty="0" smtClean="0"/>
              <a:t> νόσου  </a:t>
            </a:r>
            <a:endParaRPr lang="el-GR" sz="1800" dirty="0"/>
          </a:p>
          <a:p>
            <a:pPr>
              <a:buFont typeface="Arial" pitchFamily="34" charset="0"/>
              <a:buChar char="•"/>
            </a:pPr>
            <a:r>
              <a:rPr lang="el-GR" sz="1800" dirty="0" smtClean="0"/>
              <a:t>Σε </a:t>
            </a:r>
            <a:r>
              <a:rPr lang="el-GR" sz="1800" dirty="0"/>
              <a:t>ασθενείς που έχουν χαμηλό κίνδυνο υποτροπής </a:t>
            </a:r>
            <a:r>
              <a:rPr lang="el-GR" sz="1800" dirty="0" smtClean="0"/>
              <a:t> </a:t>
            </a:r>
            <a:r>
              <a:rPr lang="el-GR" sz="1800" dirty="0"/>
              <a:t>και δεν έχουν εγγύς φλεβική θρόμβωση των κάτω άκρων συστήνεται κλινική </a:t>
            </a:r>
            <a:r>
              <a:rPr lang="el-GR" sz="1800" dirty="0" smtClean="0"/>
              <a:t>παρακολούθηση  </a:t>
            </a:r>
            <a:endParaRPr lang="el-GR" sz="1800" dirty="0"/>
          </a:p>
          <a:p>
            <a:pPr marL="0" indent="0">
              <a:buFont typeface="Arial" charset="0"/>
              <a:buNone/>
            </a:pPr>
            <a:endParaRPr lang="el-GR" sz="1800" dirty="0"/>
          </a:p>
          <a:p>
            <a:pPr marL="0" indent="0">
              <a:buFont typeface="Arial" charset="0"/>
              <a:buNone/>
            </a:pPr>
            <a:r>
              <a:rPr lang="en-US" sz="1800" dirty="0"/>
              <a:t>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212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l"/>
            <a:r>
              <a:rPr lang="en-US" sz="2800" dirty="0"/>
              <a:t>Comparative effectiveness and safety of anticoagulants for the treatment of heparin-induced thrombocytopenia  </a:t>
            </a:r>
            <a:endParaRPr lang="el-GR" sz="2800" dirty="0"/>
          </a:p>
        </p:txBody>
      </p:sp>
      <p:sp>
        <p:nvSpPr>
          <p:cNvPr id="4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3" y="1575113"/>
            <a:ext cx="8229600" cy="16764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Οι ασθενείς με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HIT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διατρέχουν υψηλό κίνδυνο θρόμβωσης και χρήζουν αντιπηκτικής αγωγής, εναλλακτική της ηπαρίνης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800" dirty="0">
                <a:solidFill>
                  <a:prstClr val="black"/>
                </a:solidFill>
              </a:rPr>
              <a:t>Σε </a:t>
            </a:r>
            <a:r>
              <a:rPr lang="el-GR" sz="1800" dirty="0" err="1">
                <a:solidFill>
                  <a:prstClr val="black"/>
                </a:solidFill>
              </a:rPr>
              <a:t>μετανάλυση</a:t>
            </a:r>
            <a:r>
              <a:rPr lang="el-GR" sz="1800" dirty="0">
                <a:solidFill>
                  <a:prstClr val="black"/>
                </a:solidFill>
              </a:rPr>
              <a:t> 92 μελετών, </a:t>
            </a:r>
            <a:r>
              <a:rPr lang="el-GR" sz="1800" dirty="0" smtClean="0">
                <a:solidFill>
                  <a:prstClr val="black"/>
                </a:solidFill>
              </a:rPr>
              <a:t>εκτιμήθηκε η </a:t>
            </a:r>
            <a:r>
              <a:rPr lang="el-GR" sz="1800" dirty="0">
                <a:solidFill>
                  <a:prstClr val="black"/>
                </a:solidFill>
              </a:rPr>
              <a:t>κλινική έκβαση 5000 ασθενών με </a:t>
            </a:r>
            <a:r>
              <a:rPr lang="en-US" sz="1800" dirty="0">
                <a:solidFill>
                  <a:prstClr val="black"/>
                </a:solidFill>
              </a:rPr>
              <a:t>HIT </a:t>
            </a:r>
            <a:r>
              <a:rPr lang="el-GR" sz="1800" dirty="0">
                <a:solidFill>
                  <a:prstClr val="black"/>
                </a:solidFill>
              </a:rPr>
              <a:t>, που έλαβαν εναλλακτική της ηπαρίνης αγωγή, </a:t>
            </a:r>
            <a:r>
              <a:rPr lang="el-GR" sz="1800" dirty="0" smtClean="0">
                <a:solidFill>
                  <a:prstClr val="black"/>
                </a:solidFill>
              </a:rPr>
              <a:t>ως προς την  </a:t>
            </a:r>
            <a:r>
              <a:rPr lang="el-GR" sz="1800" dirty="0">
                <a:solidFill>
                  <a:prstClr val="black"/>
                </a:solidFill>
              </a:rPr>
              <a:t>επάνοδο </a:t>
            </a:r>
            <a:r>
              <a:rPr lang="en-US" sz="1800" dirty="0">
                <a:solidFill>
                  <a:prstClr val="black"/>
                </a:solidFill>
              </a:rPr>
              <a:t>PLT</a:t>
            </a:r>
            <a:r>
              <a:rPr lang="el-GR" sz="1800" dirty="0">
                <a:solidFill>
                  <a:prstClr val="black"/>
                </a:solidFill>
              </a:rPr>
              <a:t>, </a:t>
            </a:r>
            <a:r>
              <a:rPr lang="el-GR" sz="1800" dirty="0" smtClean="0">
                <a:solidFill>
                  <a:prstClr val="black"/>
                </a:solidFill>
              </a:rPr>
              <a:t>τα </a:t>
            </a:r>
            <a:r>
              <a:rPr lang="el-GR" sz="1800" dirty="0" err="1" smtClean="0">
                <a:solidFill>
                  <a:prstClr val="black"/>
                </a:solidFill>
              </a:rPr>
              <a:t>θρομβωτικά</a:t>
            </a:r>
            <a:r>
              <a:rPr lang="el-GR" sz="1800" dirty="0" smtClean="0">
                <a:solidFill>
                  <a:prstClr val="black"/>
                </a:solidFill>
              </a:rPr>
              <a:t> επεισόδια, την μείζονα αιμορραγία </a:t>
            </a:r>
            <a:r>
              <a:rPr lang="el-GR" sz="1800" dirty="0">
                <a:solidFill>
                  <a:prstClr val="black"/>
                </a:solidFill>
              </a:rPr>
              <a:t>και </a:t>
            </a:r>
            <a:r>
              <a:rPr lang="el-GR" sz="1800" dirty="0" smtClean="0">
                <a:solidFill>
                  <a:prstClr val="black"/>
                </a:solidFill>
              </a:rPr>
              <a:t>την θνητότητα</a:t>
            </a:r>
            <a:endParaRPr lang="el-GR" sz="1800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8FC682-47D0-426C-B725-FF928D333595}"/>
              </a:ext>
            </a:extLst>
          </p:cNvPr>
          <p:cNvSpPr txBox="1"/>
          <p:nvPr/>
        </p:nvSpPr>
        <p:spPr>
          <a:xfrm>
            <a:off x="380999" y="5489510"/>
            <a:ext cx="85344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b="1" dirty="0">
                <a:solidFill>
                  <a:prstClr val="black"/>
                </a:solidFill>
              </a:rPr>
              <a:t>Τα δεδομένα υποστηρίζουν  </a:t>
            </a:r>
            <a:endParaRPr lang="el-GR" sz="20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l-GR" sz="2000" b="1" dirty="0" smtClean="0">
                <a:solidFill>
                  <a:prstClr val="black"/>
                </a:solidFill>
              </a:rPr>
              <a:t>στην </a:t>
            </a:r>
            <a:r>
              <a:rPr lang="el-GR" sz="2000" b="1" dirty="0">
                <a:solidFill>
                  <a:prstClr val="black"/>
                </a:solidFill>
              </a:rPr>
              <a:t>οξεία φάση </a:t>
            </a:r>
            <a:r>
              <a:rPr lang="en-US" sz="2000" b="1" dirty="0">
                <a:solidFill>
                  <a:prstClr val="black"/>
                </a:solidFill>
              </a:rPr>
              <a:t>HIT </a:t>
            </a:r>
            <a:r>
              <a:rPr lang="el-GR" sz="2000" b="1" smtClean="0">
                <a:solidFill>
                  <a:prstClr val="black"/>
                </a:solidFill>
              </a:rPr>
              <a:t>την  χορήγηση  </a:t>
            </a:r>
            <a:r>
              <a:rPr lang="en-US" sz="2000" b="1" smtClean="0">
                <a:solidFill>
                  <a:prstClr val="black"/>
                </a:solidFill>
              </a:rPr>
              <a:t>Fontaparinox</a:t>
            </a:r>
            <a:r>
              <a:rPr lang="en-US" sz="2000" b="1" dirty="0" smtClean="0">
                <a:solidFill>
                  <a:prstClr val="black"/>
                </a:solidFill>
              </a:rPr>
              <a:t>  </a:t>
            </a:r>
            <a:r>
              <a:rPr lang="el-GR" sz="2000" b="1" dirty="0">
                <a:solidFill>
                  <a:prstClr val="black"/>
                </a:solidFill>
              </a:rPr>
              <a:t>ή </a:t>
            </a:r>
            <a:r>
              <a:rPr lang="en-US" sz="2000" b="1" dirty="0">
                <a:solidFill>
                  <a:prstClr val="black"/>
                </a:solidFill>
              </a:rPr>
              <a:t>DOACS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Ορθογώνιο 4">
            <a:extLst>
              <a:ext uri="{FF2B5EF4-FFF2-40B4-BE49-F238E27FC236}">
                <a16:creationId xmlns="" xmlns:a16="http://schemas.microsoft.com/office/drawing/2014/main" id="{898D738F-083C-47E4-8406-66E6772FB73A}"/>
              </a:ext>
            </a:extLst>
          </p:cNvPr>
          <p:cNvSpPr/>
          <p:nvPr/>
        </p:nvSpPr>
        <p:spPr>
          <a:xfrm>
            <a:off x="4517133" y="6452641"/>
            <a:ext cx="3381064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Am J </a:t>
            </a:r>
            <a:r>
              <a:rPr lang="en-US" dirty="0" err="1"/>
              <a:t>Hematol</a:t>
            </a:r>
            <a:r>
              <a:rPr lang="en-US" dirty="0"/>
              <a:t>. 2021;96:805–815.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 txBox="1">
            <a:spLocks/>
          </p:cNvSpPr>
          <p:nvPr/>
        </p:nvSpPr>
        <p:spPr bwMode="auto">
          <a:xfrm>
            <a:off x="609472" y="4836658"/>
            <a:ext cx="8015250" cy="652852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l-GR" sz="1800" b="1" dirty="0">
                <a:solidFill>
                  <a:prstClr val="black"/>
                </a:solidFill>
              </a:rPr>
              <a:t>Η ασφάλεια και η αποτελεσματικότητα ήταν συγκρίσιμη</a:t>
            </a:r>
          </a:p>
          <a:p>
            <a:pPr marL="0" indent="0" algn="ctr">
              <a:buNone/>
              <a:defRPr/>
            </a:pPr>
            <a:r>
              <a:rPr lang="el-GR" sz="1800" b="1" dirty="0">
                <a:solidFill>
                  <a:prstClr val="black"/>
                </a:solidFill>
              </a:rPr>
              <a:t> στις 3 ομάδες αντιπηκτικών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 txBox="1">
            <a:spLocks/>
          </p:cNvSpPr>
          <p:nvPr/>
        </p:nvSpPr>
        <p:spPr bwMode="auto">
          <a:xfrm>
            <a:off x="746449" y="3251514"/>
            <a:ext cx="2209799" cy="1585144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l-GR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IV </a:t>
            </a:r>
            <a:r>
              <a:rPr lang="el-GR" sz="1800" b="1" dirty="0">
                <a:solidFill>
                  <a:prstClr val="black"/>
                </a:solidFill>
                <a:latin typeface="Calibri" panose="020F0502020204030204"/>
              </a:rPr>
              <a:t> αντιπηκτικά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Αργκατρομπάνη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Μπιβαλιρουδίνη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Δανοπαροικό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 οξύ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Ιρουδίνες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 txBox="1">
            <a:spLocks/>
          </p:cNvSpPr>
          <p:nvPr/>
        </p:nvSpPr>
        <p:spPr bwMode="auto">
          <a:xfrm>
            <a:off x="3412233" y="3276600"/>
            <a:ext cx="2209799" cy="1585144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SC </a:t>
            </a:r>
            <a:r>
              <a:rPr lang="el-GR" sz="1800" b="1" dirty="0">
                <a:solidFill>
                  <a:prstClr val="black"/>
                </a:solidFill>
                <a:latin typeface="Calibri" panose="020F0502020204030204"/>
              </a:rPr>
              <a:t> αντιπηκτικά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Φονταπαρινοξ</a:t>
            </a:r>
            <a:endParaRPr lang="el-GR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 txBox="1">
            <a:spLocks/>
          </p:cNvSpPr>
          <p:nvPr/>
        </p:nvSpPr>
        <p:spPr bwMode="auto">
          <a:xfrm>
            <a:off x="6034913" y="3251514"/>
            <a:ext cx="2209799" cy="1585144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DOACS</a:t>
            </a:r>
            <a:endParaRPr lang="el-GR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Απιξαμπάνη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Εντοξαμπάνη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Νταμπιγκατράνη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Ριβαροξαμπάνη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1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59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47475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3200" dirty="0"/>
              <a:t/>
            </a:r>
            <a:br>
              <a:rPr lang="el-GR" sz="3200" dirty="0"/>
            </a:br>
            <a:r>
              <a:rPr lang="en-US" sz="2800" dirty="0"/>
              <a:t>FLIGHT:</a:t>
            </a:r>
            <a:r>
              <a:rPr lang="el-GR" sz="2800" dirty="0"/>
              <a:t> </a:t>
            </a:r>
            <a:r>
              <a:rPr lang="en-US" sz="2800" dirty="0" err="1"/>
              <a:t>Mycophenolate</a:t>
            </a:r>
            <a:r>
              <a:rPr lang="en-US" sz="2800" dirty="0"/>
              <a:t> </a:t>
            </a:r>
            <a:r>
              <a:rPr lang="en-US" sz="2800" dirty="0" err="1"/>
              <a:t>Mofetil</a:t>
            </a:r>
            <a:r>
              <a:rPr lang="en-US" sz="2800" dirty="0"/>
              <a:t> for First-Line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US" sz="2800" dirty="0"/>
              <a:t>Treatment of Immune Thrombocytopenia</a:t>
            </a:r>
            <a:br>
              <a:rPr lang="en-US" sz="2800" dirty="0"/>
            </a:br>
            <a:endParaRPr lang="el-GR" sz="2800" dirty="0"/>
          </a:p>
        </p:txBody>
      </p:sp>
      <p:sp>
        <p:nvSpPr>
          <p:cNvPr id="4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524000"/>
            <a:ext cx="82296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χορήγηση υψηλής δόσης κορτιζόνης είναι θεραπεία 1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γραμμής για την ΙΘΠ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prstClr val="black"/>
                </a:solidFill>
              </a:rPr>
              <a:t>Η </a:t>
            </a:r>
            <a:r>
              <a:rPr lang="el-GR" sz="1800" dirty="0" err="1">
                <a:solidFill>
                  <a:prstClr val="black"/>
                </a:solidFill>
              </a:rPr>
              <a:t>μυκονοφαινολάτη</a:t>
            </a:r>
            <a:r>
              <a:rPr lang="el-GR" sz="1800" dirty="0">
                <a:solidFill>
                  <a:prstClr val="black"/>
                </a:solidFill>
              </a:rPr>
              <a:t> δρα εναντίον των </a:t>
            </a:r>
            <a:r>
              <a:rPr lang="el-GR" sz="1800" dirty="0" err="1">
                <a:solidFill>
                  <a:prstClr val="black"/>
                </a:solidFill>
              </a:rPr>
              <a:t>αυτοαντιδρώντων</a:t>
            </a:r>
            <a:r>
              <a:rPr lang="el-GR" sz="1800" dirty="0">
                <a:solidFill>
                  <a:prstClr val="black"/>
                </a:solidFill>
              </a:rPr>
              <a:t> Τ και Β λεμφοκυττάρων και είναι αποτελεσματική σε ανθεκτική </a:t>
            </a:r>
            <a:r>
              <a:rPr lang="en-US" sz="1800" dirty="0">
                <a:solidFill>
                  <a:prstClr val="black"/>
                </a:solidFill>
              </a:rPr>
              <a:t>ITP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8FC682-47D0-426C-B725-FF928D333595}"/>
              </a:ext>
            </a:extLst>
          </p:cNvPr>
          <p:cNvSpPr txBox="1"/>
          <p:nvPr/>
        </p:nvSpPr>
        <p:spPr>
          <a:xfrm>
            <a:off x="211780" y="5129202"/>
            <a:ext cx="876300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black"/>
                </a:solidFill>
              </a:rPr>
              <a:t>Σε νέα διάγνωση ΙΘΠ, η προσθήκη μυκοφαινολάτης στην κορτιζόνη 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Μειώνει τον κίνδυνο αποτυχίας στην θεραπεία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prstClr val="black"/>
                </a:solidFill>
              </a:rPr>
              <a:t>Έχει μεγαλύτερη ανταπόκριση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prstClr val="black"/>
                </a:solidFill>
                <a:latin typeface="Calibri" panose="020F0502020204030204"/>
              </a:rPr>
              <a:t>Αλλά χειρότερη ποιότητα ζωής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Ορθογώνιο 4">
            <a:extLst>
              <a:ext uri="{FF2B5EF4-FFF2-40B4-BE49-F238E27FC236}">
                <a16:creationId xmlns="" xmlns:a16="http://schemas.microsoft.com/office/drawing/2014/main" id="{898D738F-083C-47E4-8406-66E6772FB73A}"/>
              </a:ext>
            </a:extLst>
          </p:cNvPr>
          <p:cNvSpPr/>
          <p:nvPr/>
        </p:nvSpPr>
        <p:spPr>
          <a:xfrm>
            <a:off x="4517133" y="6452641"/>
            <a:ext cx="3381064" cy="410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N </a:t>
            </a:r>
            <a:r>
              <a:rPr lang="en-US" b="1" dirty="0" err="1"/>
              <a:t>Engl</a:t>
            </a:r>
            <a:r>
              <a:rPr lang="en-US" b="1" dirty="0"/>
              <a:t> J Med 2021; 385:885-895 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 bwMode="auto">
          <a:xfrm>
            <a:off x="261899" y="2550890"/>
            <a:ext cx="4494380" cy="2355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" name="AutoShape 2" descr="Mycophenolate mofetil plus glucocorticoids boosts response in immune  thrombocytop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8"/>
          <a:stretch/>
        </p:blipFill>
        <p:spPr bwMode="auto">
          <a:xfrm>
            <a:off x="5257800" y="2550890"/>
            <a:ext cx="3512754" cy="2355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algn="l"/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/>
            </a:r>
            <a:br>
              <a:rPr lang="el-GR" sz="3200" dirty="0"/>
            </a:br>
            <a:r>
              <a:rPr lang="en-US" sz="2800" dirty="0" err="1"/>
              <a:t>Αll</a:t>
            </a:r>
            <a:r>
              <a:rPr lang="en-US" sz="2800" dirty="0"/>
              <a:t>-trans retinoic acid plus high-dose </a:t>
            </a:r>
            <a:br>
              <a:rPr lang="en-US" sz="2800" dirty="0"/>
            </a:br>
            <a:r>
              <a:rPr lang="en-US" sz="2800" dirty="0"/>
              <a:t>dexamethasone in patients with newly diagnosed ITP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l-GR" sz="3000" dirty="0"/>
          </a:p>
        </p:txBody>
      </p:sp>
      <p:sp>
        <p:nvSpPr>
          <p:cNvPr id="15" name="Ορθογώνιο 4">
            <a:extLst>
              <a:ext uri="{FF2B5EF4-FFF2-40B4-BE49-F238E27FC236}">
                <a16:creationId xmlns="" xmlns:a16="http://schemas.microsoft.com/office/drawing/2014/main" id="{898D738F-083C-47E4-8406-66E6772FB73A}"/>
              </a:ext>
            </a:extLst>
          </p:cNvPr>
          <p:cNvSpPr/>
          <p:nvPr/>
        </p:nvSpPr>
        <p:spPr>
          <a:xfrm>
            <a:off x="4517133" y="6452641"/>
            <a:ext cx="3381064" cy="410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N </a:t>
            </a:r>
            <a:r>
              <a:rPr lang="en-US" b="1" dirty="0" err="1"/>
              <a:t>Engl</a:t>
            </a:r>
            <a:r>
              <a:rPr lang="en-US" b="1" dirty="0"/>
              <a:t> J Med 2021; 385:885-895 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Mycophenolate mofetil plus glucocorticoids boosts response in immune  thrombocytop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50" y="1657292"/>
            <a:ext cx="82296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χορήγηση υψηλής δόσης κορτιζόνης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είναι θεραπεία  1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γραμμής για την ΙΘΠ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</a:rPr>
              <a:t>ATRA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el-GR" sz="1800" dirty="0" smtClean="0">
                <a:solidFill>
                  <a:prstClr val="black"/>
                </a:solidFill>
                <a:latin typeface="Calibri" panose="020F0502020204030204"/>
              </a:rPr>
              <a:t> έχει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ανοσοτροποιητική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 δράση και προάγει την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θρομβοποίηση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1800" dirty="0">
                <a:solidFill>
                  <a:prstClr val="black"/>
                </a:solidFill>
              </a:rPr>
              <a:t>Προοπτική, πολυκεντρική, τυχαιοποιημένη μελέτη ασθενών με νέα διάγνωση ΙΘΠ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75" y="2647892"/>
            <a:ext cx="9017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05BD60-F486-4949-BE5A-B7E1344B208A}"/>
              </a:ext>
            </a:extLst>
          </p:cNvPr>
          <p:cNvSpPr txBox="1"/>
          <p:nvPr/>
        </p:nvSpPr>
        <p:spPr>
          <a:xfrm>
            <a:off x="2232220" y="3245476"/>
            <a:ext cx="28514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HD-</a:t>
            </a:r>
            <a:r>
              <a:rPr lang="en-US" b="1" dirty="0" err="1"/>
              <a:t>Dexa</a:t>
            </a:r>
            <a:r>
              <a:rPr lang="en-US" b="1" dirty="0"/>
              <a:t> </a:t>
            </a:r>
            <a:endParaRPr lang="el-GR" b="1" dirty="0"/>
          </a:p>
          <a:p>
            <a:pPr algn="ctr"/>
            <a:r>
              <a:rPr lang="el-GR" b="1" dirty="0"/>
              <a:t>και </a:t>
            </a:r>
            <a:r>
              <a:rPr lang="en-US" b="1" dirty="0"/>
              <a:t>ATRA</a:t>
            </a:r>
            <a:r>
              <a:rPr lang="el-GR" b="1" dirty="0"/>
              <a:t> 10</a:t>
            </a:r>
            <a:r>
              <a:rPr lang="en-US" b="1" dirty="0"/>
              <a:t>mg/d</a:t>
            </a:r>
            <a:r>
              <a:rPr lang="el-GR" b="1" dirty="0"/>
              <a:t> για 12</a:t>
            </a:r>
            <a:r>
              <a:rPr lang="en-US" b="1" dirty="0"/>
              <a:t>w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65" y="2785101"/>
            <a:ext cx="9017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C818378-539E-4859-85B4-D773D0A6DF5A}"/>
              </a:ext>
            </a:extLst>
          </p:cNvPr>
          <p:cNvSpPr txBox="1"/>
          <p:nvPr/>
        </p:nvSpPr>
        <p:spPr>
          <a:xfrm>
            <a:off x="5898407" y="3576883"/>
            <a:ext cx="16695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HD-</a:t>
            </a:r>
            <a:r>
              <a:rPr lang="en-US" b="1" dirty="0" err="1"/>
              <a:t>Dexa</a:t>
            </a:r>
            <a:r>
              <a:rPr lang="en-US" b="1" dirty="0"/>
              <a:t> </a:t>
            </a:r>
            <a:endParaRPr lang="el-GR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F9FC6A9-8025-4B42-B6EA-725F5366FAD2}"/>
              </a:ext>
            </a:extLst>
          </p:cNvPr>
          <p:cNvSpPr txBox="1"/>
          <p:nvPr/>
        </p:nvSpPr>
        <p:spPr>
          <a:xfrm>
            <a:off x="148562" y="3904028"/>
            <a:ext cx="792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      Ανταπόκριση </a:t>
            </a:r>
            <a:r>
              <a:rPr lang="el-GR" b="1" dirty="0"/>
              <a:t>στους 6</a:t>
            </a:r>
            <a:r>
              <a:rPr lang="en-US" b="1" dirty="0"/>
              <a:t>m        </a:t>
            </a:r>
            <a:r>
              <a:rPr lang="el-GR" b="1" dirty="0" smtClean="0"/>
              <a:t>     </a:t>
            </a:r>
            <a:r>
              <a:rPr lang="el-GR" b="1" dirty="0"/>
              <a:t>68 %                                    </a:t>
            </a:r>
            <a:r>
              <a:rPr lang="en-US" b="1" dirty="0"/>
              <a:t>   </a:t>
            </a:r>
            <a:r>
              <a:rPr lang="el-GR" b="1" dirty="0"/>
              <a:t>            41 % 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70260EB-57DE-4537-8CC5-2E4E5B86943B}"/>
              </a:ext>
            </a:extLst>
          </p:cNvPr>
          <p:cNvSpPr txBox="1"/>
          <p:nvPr/>
        </p:nvSpPr>
        <p:spPr>
          <a:xfrm>
            <a:off x="405113" y="4396298"/>
            <a:ext cx="805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ομάδα που έλαβε τον συνδυασμό </a:t>
            </a:r>
            <a:r>
              <a:rPr lang="en-US" dirty="0"/>
              <a:t>ATRA </a:t>
            </a:r>
            <a:r>
              <a:rPr lang="el-GR" dirty="0"/>
              <a:t>και </a:t>
            </a:r>
            <a:r>
              <a:rPr lang="en-US" dirty="0"/>
              <a:t>HD-</a:t>
            </a:r>
            <a:r>
              <a:rPr lang="en-US" dirty="0" err="1"/>
              <a:t>Dexa</a:t>
            </a:r>
            <a:r>
              <a:rPr lang="en-US" dirty="0"/>
              <a:t> </a:t>
            </a:r>
            <a:r>
              <a:rPr lang="el-GR" dirty="0"/>
              <a:t> είχε παρενέργειες ξηρότητα δέρματος, κεφαλαλγία και αϋπνία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8FC682-47D0-426C-B725-FF928D333595}"/>
              </a:ext>
            </a:extLst>
          </p:cNvPr>
          <p:cNvSpPr txBox="1"/>
          <p:nvPr/>
        </p:nvSpPr>
        <p:spPr>
          <a:xfrm>
            <a:off x="295469" y="5396632"/>
            <a:ext cx="87630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black"/>
                </a:solidFill>
              </a:rPr>
              <a:t>Σε νέα διάγνωση ΙΘΠ, ο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συνδυασμός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ATRA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HD-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Dexa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έχει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prstClr val="black"/>
                </a:solidFill>
                <a:latin typeface="Calibri" panose="020F0502020204030204"/>
              </a:rPr>
              <a:t>Καλύτερη ανταπόκριση μακράς διάρκειας </a:t>
            </a:r>
          </a:p>
        </p:txBody>
      </p:sp>
    </p:spTree>
    <p:extLst>
      <p:ext uri="{BB962C8B-B14F-4D97-AF65-F5344CB8AC3E}">
        <p14:creationId xmlns:p14="http://schemas.microsoft.com/office/powerpoint/2010/main" val="15830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 </a:t>
            </a:r>
            <a:r>
              <a:rPr lang="en-US" sz="3200" dirty="0"/>
              <a:t> 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/>
            </a:r>
            <a:br>
              <a:rPr lang="el-GR" sz="3200" dirty="0"/>
            </a:br>
            <a:r>
              <a:rPr lang="en-US" sz="2800" dirty="0" err="1"/>
              <a:t>Pegcetacoplan</a:t>
            </a:r>
            <a:r>
              <a:rPr lang="en-US" sz="2800" dirty="0"/>
              <a:t> versus </a:t>
            </a:r>
            <a:r>
              <a:rPr lang="en-US" sz="2800" dirty="0" err="1"/>
              <a:t>Eculizumab</a:t>
            </a:r>
            <a:r>
              <a:rPr lang="en-US" sz="2800" dirty="0"/>
              <a:t>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US" sz="2800" dirty="0"/>
              <a:t>in Paroxysmal Nocturnal </a:t>
            </a:r>
            <a:r>
              <a:rPr lang="en-US" sz="2800" dirty="0" err="1"/>
              <a:t>Hemoglobinuria</a:t>
            </a:r>
            <a:r>
              <a:rPr lang="el-GR" sz="2800" dirty="0"/>
              <a:t> </a:t>
            </a:r>
            <a:r>
              <a:rPr lang="en-US" sz="2800" dirty="0"/>
              <a:t>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3200" dirty="0"/>
              <a:t> </a:t>
            </a:r>
            <a:br>
              <a:rPr lang="el-GR" sz="3200" dirty="0"/>
            </a:br>
            <a:r>
              <a:rPr lang="el-GR" sz="3200" dirty="0"/>
              <a:t>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61" y="1736947"/>
            <a:ext cx="8463691" cy="131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Σπάνια επίκτητη διαταραχή, με χρόνια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αιμόλυση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λόγω ενεργοποίησης της οδού του συμπληρώματος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Αντιμετωπίζεται με χορήγηση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Eculizomab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που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ναστέλλει το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C5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Ορθογώνιο 4">
            <a:extLst>
              <a:ext uri="{FF2B5EF4-FFF2-40B4-BE49-F238E27FC236}">
                <a16:creationId xmlns="" xmlns:a16="http://schemas.microsoft.com/office/drawing/2014/main" id="{898D738F-083C-47E4-8406-66E6772FB73A}"/>
              </a:ext>
            </a:extLst>
          </p:cNvPr>
          <p:cNvSpPr/>
          <p:nvPr/>
        </p:nvSpPr>
        <p:spPr>
          <a:xfrm>
            <a:off x="4517132" y="6452641"/>
            <a:ext cx="40934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Med. 2021 ;384(11):1028-1037</a:t>
            </a:r>
            <a:endParaRPr lang="el-GR" dirty="0"/>
          </a:p>
        </p:txBody>
      </p:sp>
      <p:sp>
        <p:nvSpPr>
          <p:cNvPr id="8" name="AutoShape 2" descr="Pegcetacoplan（APL-2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8"/>
          <a:stretch/>
        </p:blipFill>
        <p:spPr bwMode="auto">
          <a:xfrm>
            <a:off x="5325876" y="3077999"/>
            <a:ext cx="2895600" cy="2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25875" y="3630387"/>
            <a:ext cx="1180871" cy="2286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pegetacoplan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 txBox="1">
            <a:spLocks/>
          </p:cNvSpPr>
          <p:nvPr/>
        </p:nvSpPr>
        <p:spPr bwMode="auto">
          <a:xfrm>
            <a:off x="558916" y="3075215"/>
            <a:ext cx="3780913" cy="2237745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pegcetacoplan</a:t>
            </a:r>
            <a:endParaRPr lang="el-GR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Δρα στο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C3 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Αναστέλλει την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ενδοαγγειακή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και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εξωαγγειακή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αιμόλυση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b="1" dirty="0">
                <a:solidFill>
                  <a:prstClr val="black"/>
                </a:solidFill>
                <a:latin typeface="Calibri" panose="020F0502020204030204"/>
              </a:rPr>
              <a:t>Χορηγείται υποδορίως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014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61" y="1736947"/>
            <a:ext cx="8463691" cy="131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Σπάνια επίκτητη διαταραχή, με χρόνια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αιμόλυση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λόγω ενεργοποίησης της οδού του συμπληρώματος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Αντιμετωπίζεται με χορήγηση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Eculizomab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που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ναστέλλει το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C5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Ορθογώνιο 4">
            <a:extLst>
              <a:ext uri="{FF2B5EF4-FFF2-40B4-BE49-F238E27FC236}">
                <a16:creationId xmlns="" xmlns:a16="http://schemas.microsoft.com/office/drawing/2014/main" id="{898D738F-083C-47E4-8406-66E6772FB73A}"/>
              </a:ext>
            </a:extLst>
          </p:cNvPr>
          <p:cNvSpPr/>
          <p:nvPr/>
        </p:nvSpPr>
        <p:spPr>
          <a:xfrm>
            <a:off x="4517132" y="6452641"/>
            <a:ext cx="40934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Med. 2021 ;384(11):1028-1037</a:t>
            </a:r>
            <a:endParaRPr lang="el-GR" dirty="0"/>
          </a:p>
        </p:txBody>
      </p:sp>
      <p:sp>
        <p:nvSpPr>
          <p:cNvPr id="8" name="AutoShape 2" descr="Pegcetacoplan（APL-2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966381" y="3004223"/>
            <a:ext cx="244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/>
              <a:t>Phase 3 PEGASUS study</a:t>
            </a:r>
            <a:r>
              <a:rPr lang="el-GR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0" y="3357972"/>
            <a:ext cx="3532214" cy="123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6"/>
          <a:stretch/>
        </p:blipFill>
        <p:spPr bwMode="auto">
          <a:xfrm>
            <a:off x="4680933" y="3373555"/>
            <a:ext cx="3765864" cy="121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56790" y="4850458"/>
            <a:ext cx="8053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Σε ασθενείς με </a:t>
            </a:r>
            <a:r>
              <a:rPr lang="en-US" dirty="0"/>
              <a:t>PNH </a:t>
            </a:r>
            <a:r>
              <a:rPr lang="el-GR" dirty="0"/>
              <a:t>η </a:t>
            </a:r>
            <a:r>
              <a:rPr lang="en-US" dirty="0" err="1"/>
              <a:t>pegcetacoplan</a:t>
            </a:r>
            <a:r>
              <a:rPr lang="en-US" dirty="0"/>
              <a:t> </a:t>
            </a:r>
            <a:r>
              <a:rPr lang="el-GR" dirty="0"/>
              <a:t>είναι ανώτερη της </a:t>
            </a:r>
            <a:r>
              <a:rPr lang="el-GR" dirty="0" err="1"/>
              <a:t>εκουλιζουμάμπης</a:t>
            </a:r>
            <a:r>
              <a:rPr lang="el-GR" dirty="0"/>
              <a:t> ως προς </a:t>
            </a:r>
            <a:r>
              <a:rPr lang="en-US" dirty="0"/>
              <a:t> </a:t>
            </a:r>
            <a:endParaRPr lang="el-GR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Μέση αύξηση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l-GR" dirty="0"/>
              <a:t>σε διάστημα 16</a:t>
            </a:r>
            <a:r>
              <a:rPr lang="en-US" dirty="0"/>
              <a:t>w</a:t>
            </a:r>
            <a:endParaRPr lang="el-GR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Τον έλεγχο της ενδοαγγειακής και της </a:t>
            </a:r>
            <a:r>
              <a:rPr lang="el-GR" dirty="0" err="1"/>
              <a:t>εξωαγγειακής</a:t>
            </a:r>
            <a:r>
              <a:rPr lang="el-GR" dirty="0"/>
              <a:t> </a:t>
            </a:r>
            <a:r>
              <a:rPr lang="el-GR" dirty="0" err="1"/>
              <a:t>αιμόλυσης</a:t>
            </a:r>
            <a:r>
              <a:rPr lang="el-GR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505" y="5797961"/>
            <a:ext cx="768553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Μελέτη</a:t>
            </a:r>
            <a:r>
              <a:rPr lang="en-US" sz="2000" b="1" dirty="0" smtClean="0"/>
              <a:t> PEGASUS : </a:t>
            </a:r>
            <a:r>
              <a:rPr lang="el-GR" sz="2000" b="1" dirty="0" smtClean="0"/>
              <a:t>η </a:t>
            </a:r>
            <a:r>
              <a:rPr lang="en-US" sz="2000" b="1" dirty="0" err="1" smtClean="0"/>
              <a:t>pegcetacoplan</a:t>
            </a:r>
            <a:r>
              <a:rPr lang="en-US" sz="2000" b="1" dirty="0" smtClean="0"/>
              <a:t> </a:t>
            </a:r>
          </a:p>
          <a:p>
            <a:pPr algn="ctr"/>
            <a:r>
              <a:rPr lang="el-GR" sz="2000" b="1" dirty="0" smtClean="0"/>
              <a:t> </a:t>
            </a:r>
            <a:r>
              <a:rPr lang="el-GR" sz="2000" b="1" dirty="0"/>
              <a:t>έλαβε έγκριση  χορήγησης για ασθενείς με </a:t>
            </a:r>
            <a:r>
              <a:rPr lang="en-US" sz="2000" b="1" dirty="0"/>
              <a:t>PNH </a:t>
            </a:r>
            <a:r>
              <a:rPr lang="el-GR" sz="2000" b="1" dirty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29" y="304800"/>
            <a:ext cx="1066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256F005-0189-4B7F-A993-A3EB67FB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> </a:t>
            </a:r>
            <a:r>
              <a:rPr lang="en-US" sz="3200" dirty="0"/>
              <a:t> 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/>
              <a:t/>
            </a:r>
            <a:br>
              <a:rPr lang="el-GR" sz="3200" dirty="0"/>
            </a:br>
            <a:r>
              <a:rPr lang="en-US" sz="2800" dirty="0" err="1"/>
              <a:t>Pegcetacoplan</a:t>
            </a:r>
            <a:r>
              <a:rPr lang="en-US" sz="2800" dirty="0"/>
              <a:t> versus </a:t>
            </a:r>
            <a:r>
              <a:rPr lang="en-US" sz="2800" dirty="0" err="1"/>
              <a:t>Eculizumab</a:t>
            </a:r>
            <a:r>
              <a:rPr lang="en-US" sz="2800" dirty="0"/>
              <a:t>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US" sz="2800" dirty="0"/>
              <a:t>in Paroxysmal Nocturnal </a:t>
            </a:r>
            <a:r>
              <a:rPr lang="en-US" sz="2800" dirty="0" err="1"/>
              <a:t>Hemoglobinuria</a:t>
            </a:r>
            <a:r>
              <a:rPr lang="el-GR" sz="2800" dirty="0"/>
              <a:t> </a:t>
            </a:r>
            <a:r>
              <a:rPr lang="en-US" sz="2800" dirty="0"/>
              <a:t>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3200" dirty="0"/>
              <a:t> </a:t>
            </a:r>
            <a:br>
              <a:rPr lang="el-GR" sz="3200" dirty="0"/>
            </a:br>
            <a:r>
              <a:rPr lang="el-G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9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err="1"/>
              <a:t>Danicopan</a:t>
            </a:r>
            <a:r>
              <a:rPr lang="en-US" sz="2800" dirty="0"/>
              <a:t> in With P</a:t>
            </a:r>
            <a:r>
              <a:rPr lang="el-GR" sz="2800" dirty="0"/>
              <a:t>ΝΗ</a:t>
            </a:r>
            <a:br>
              <a:rPr lang="el-GR" sz="2800" dirty="0"/>
            </a:br>
            <a:r>
              <a:rPr lang="en-US" sz="2800" dirty="0" smtClean="0"/>
              <a:t>Patients </a:t>
            </a:r>
            <a:r>
              <a:rPr lang="en-US" sz="2800" dirty="0"/>
              <a:t>with an Inadequate Response to </a:t>
            </a:r>
            <a:r>
              <a:rPr lang="en-US" sz="2800" dirty="0" err="1"/>
              <a:t>Eculizumab</a:t>
            </a:r>
            <a:r>
              <a:rPr lang="en-US" sz="2800" dirty="0"/>
              <a:t> </a:t>
            </a:r>
            <a:endParaRPr lang="el-GR" sz="2800" dirty="0"/>
          </a:p>
        </p:txBody>
      </p:sp>
      <p:sp>
        <p:nvSpPr>
          <p:cNvPr id="4" name="Rectangle 3"/>
          <p:cNvSpPr/>
          <p:nvPr/>
        </p:nvSpPr>
        <p:spPr>
          <a:xfrm>
            <a:off x="4571999" y="6467288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Blood 2021;138(20):1928-1938</a:t>
            </a:r>
            <a:endParaRPr lang="el-GR" dirty="0"/>
          </a:p>
        </p:txBody>
      </p:sp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 txBox="1">
            <a:spLocks/>
          </p:cNvSpPr>
          <p:nvPr/>
        </p:nvSpPr>
        <p:spPr bwMode="auto">
          <a:xfrm>
            <a:off x="318861" y="1719739"/>
            <a:ext cx="8463691" cy="1318052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PNH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Σπάνια επίκτητη διαταραχή, με χρόνια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αιμόλυση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, λόγω ενεργοποίησης της οδού του συμπληρώματος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Αντιμετωπίζεται με χορήγηση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Eculizomab</a:t>
            </a:r>
            <a:r>
              <a:rPr lang="el-GR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που</a:t>
            </a:r>
            <a:r>
              <a:rPr lang="el-GR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αναστέλλει το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C5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54" y="3352800"/>
            <a:ext cx="3333750" cy="188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 txBox="1">
            <a:spLocks/>
          </p:cNvSpPr>
          <p:nvPr/>
        </p:nvSpPr>
        <p:spPr bwMode="auto">
          <a:xfrm>
            <a:off x="580688" y="3200400"/>
            <a:ext cx="3632084" cy="2036360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Danicopan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Αναστέλλει τον παράγοντα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D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της εναλλακτική οδού του συμπληρώματος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Ελέγχει την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ενδοαγγειακή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και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εξωαγγειακή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1800" dirty="0" err="1">
                <a:solidFill>
                  <a:prstClr val="black"/>
                </a:solidFill>
                <a:latin typeface="Calibri" panose="020F0502020204030204"/>
              </a:rPr>
              <a:t>αιμόλυση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b="1" dirty="0">
                <a:solidFill>
                  <a:prstClr val="black"/>
                </a:solidFill>
                <a:latin typeface="Calibri" panose="020F0502020204030204"/>
              </a:rPr>
              <a:t>Χορηγείται από το στόμα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77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err="1"/>
              <a:t>Danicopan</a:t>
            </a:r>
            <a:r>
              <a:rPr lang="en-US" sz="2800" dirty="0"/>
              <a:t> in With P</a:t>
            </a:r>
            <a:r>
              <a:rPr lang="el-GR" sz="2800" dirty="0"/>
              <a:t>ΝΗ</a:t>
            </a:r>
            <a:br>
              <a:rPr lang="el-GR" sz="2800" dirty="0"/>
            </a:br>
            <a:r>
              <a:rPr lang="en-US" sz="2800" dirty="0" smtClean="0"/>
              <a:t>Patients </a:t>
            </a:r>
            <a:r>
              <a:rPr lang="en-US" sz="2800" dirty="0"/>
              <a:t>with an Inadequate Response to </a:t>
            </a:r>
            <a:r>
              <a:rPr lang="en-US" sz="2800" dirty="0" err="1"/>
              <a:t>Eculizumab</a:t>
            </a:r>
            <a:r>
              <a:rPr lang="en-US" sz="2800" dirty="0"/>
              <a:t> </a:t>
            </a:r>
            <a:endParaRPr lang="el-GR" sz="2800" dirty="0"/>
          </a:p>
        </p:txBody>
      </p:sp>
      <p:sp>
        <p:nvSpPr>
          <p:cNvPr id="4" name="Rectangle 3"/>
          <p:cNvSpPr/>
          <p:nvPr/>
        </p:nvSpPr>
        <p:spPr>
          <a:xfrm>
            <a:off x="4571999" y="6467288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Blood 2021;138(20):1928-1938</a:t>
            </a:r>
            <a:endParaRPr lang="el-GR" dirty="0"/>
          </a:p>
        </p:txBody>
      </p:sp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 txBox="1">
            <a:spLocks/>
          </p:cNvSpPr>
          <p:nvPr/>
        </p:nvSpPr>
        <p:spPr bwMode="auto">
          <a:xfrm>
            <a:off x="181947" y="1583564"/>
            <a:ext cx="8463691" cy="1318052"/>
          </a:xfrm>
          <a:prstGeom prst="rect">
            <a:avLst/>
          </a:prstGeom>
          <a:ln w="25400" cap="flat" cmpd="sng" algn="ctr">
            <a:solidFill>
              <a:schemeClr val="bg1"/>
            </a:solidFill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PNH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20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Σε μελέτη φάσης 2, σε ασθενείς με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PNH</a:t>
            </a:r>
            <a:r>
              <a:rPr lang="el-GR" sz="1800" dirty="0" smtClean="0">
                <a:solidFill>
                  <a:prstClr val="black"/>
                </a:solidFill>
                <a:latin typeface="Calibri" panose="020F0502020204030204"/>
              </a:rPr>
              <a:t>, 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σε αγωγή με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Eculizomab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1800" dirty="0" smtClean="0">
                <a:solidFill>
                  <a:prstClr val="black"/>
                </a:solidFill>
                <a:latin typeface="Calibri" panose="020F0502020204030204"/>
              </a:rPr>
              <a:t> και 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εξάρτηση από τις </a:t>
            </a:r>
            <a:r>
              <a:rPr lang="el-GR" sz="1800" dirty="0" smtClean="0">
                <a:solidFill>
                  <a:prstClr val="black"/>
                </a:solidFill>
                <a:latin typeface="Calibri" panose="020F0502020204030204"/>
              </a:rPr>
              <a:t>μεταγγίσεις, προστέθηκε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Danikopan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100-200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mgX3 /d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για 24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w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266" name="Picture 2" descr="Phase 2 study of danicopan in patients with paroxysmal nocturnal  hemoglobinuria with an inadequate response to eculizumab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80048"/>
            <a:ext cx="4038600" cy="25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880048"/>
            <a:ext cx="3924300" cy="2571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8230" y="5579820"/>
            <a:ext cx="768553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/>
              <a:t>Σε </a:t>
            </a:r>
            <a:r>
              <a:rPr lang="el-GR" b="1" dirty="0" smtClean="0"/>
              <a:t>ασθενείς με </a:t>
            </a:r>
            <a:r>
              <a:rPr lang="en-US" b="1" dirty="0"/>
              <a:t>PNH,</a:t>
            </a:r>
            <a:r>
              <a:rPr lang="el-GR" b="1" dirty="0"/>
              <a:t> η προσθήκη </a:t>
            </a:r>
            <a:r>
              <a:rPr lang="en-US" b="1" dirty="0" err="1" smtClean="0"/>
              <a:t>danicopan</a:t>
            </a:r>
            <a:r>
              <a:rPr lang="el-GR" b="1" dirty="0" smtClean="0"/>
              <a:t>, επιφέρει  </a:t>
            </a:r>
            <a:endParaRPr lang="el-G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/>
              <a:t>Βελτίωση της </a:t>
            </a:r>
            <a:r>
              <a:rPr lang="en-US" b="1" dirty="0" err="1"/>
              <a:t>Hb</a:t>
            </a:r>
            <a:r>
              <a:rPr lang="en-US" b="1" dirty="0"/>
              <a:t> </a:t>
            </a:r>
            <a:endParaRPr lang="el-G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Μείωση των </a:t>
            </a:r>
            <a:r>
              <a:rPr lang="el-GR" b="1" dirty="0"/>
              <a:t>μεταγγίσεων  </a:t>
            </a:r>
          </a:p>
        </p:txBody>
      </p:sp>
    </p:spTree>
    <p:extLst>
      <p:ext uri="{BB962C8B-B14F-4D97-AF65-F5344CB8AC3E}">
        <p14:creationId xmlns:p14="http://schemas.microsoft.com/office/powerpoint/2010/main" val="13129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l-GR" sz="3200" dirty="0"/>
              <a:t/>
            </a:r>
            <a:br>
              <a:rPr lang="el-GR" sz="3200" dirty="0"/>
            </a:br>
            <a:r>
              <a:rPr lang="en-US" sz="2800" dirty="0"/>
              <a:t>Incidence of Cancer Among Adults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US" sz="2800" dirty="0"/>
              <a:t>with Thrombocytosis in Ontario, Canada</a:t>
            </a:r>
            <a:r>
              <a:rPr lang="el-GR" sz="2800" dirty="0"/>
              <a:t> 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l-GR" sz="1800" dirty="0"/>
              <a:t>Οι ασθενείς με νέα διάγνωση </a:t>
            </a:r>
            <a:r>
              <a:rPr lang="en-US" sz="1800" dirty="0" err="1"/>
              <a:t>Ca</a:t>
            </a:r>
            <a:r>
              <a:rPr lang="el-GR" sz="1800" dirty="0"/>
              <a:t> μπορεί να έχουν </a:t>
            </a:r>
            <a:r>
              <a:rPr lang="el-GR" sz="1800" dirty="0" err="1"/>
              <a:t>θρομβοκυττάρωση</a:t>
            </a:r>
            <a:r>
              <a:rPr lang="el-GR" sz="1800" dirty="0"/>
              <a:t> </a:t>
            </a:r>
          </a:p>
          <a:p>
            <a:r>
              <a:rPr lang="el-GR" sz="1800" dirty="0"/>
              <a:t>Δεν είναι γνωστό αν η παρουσία </a:t>
            </a:r>
            <a:r>
              <a:rPr lang="el-GR" sz="1800" dirty="0" err="1"/>
              <a:t>θρομβοκυττάρωσης</a:t>
            </a:r>
            <a:r>
              <a:rPr lang="el-GR" sz="1800" dirty="0"/>
              <a:t> μπορεί να συσχετιστεί με καρκίνο που δεν έχει διαγνωστεί  </a:t>
            </a:r>
          </a:p>
          <a:p>
            <a:r>
              <a:rPr lang="el-GR" sz="1800" dirty="0"/>
              <a:t>Σε μεγάλη αναδρομική μελέτη πληθυσμού καταγράφηκαν τα </a:t>
            </a:r>
            <a:r>
              <a:rPr lang="el-GR" sz="1800" dirty="0" smtClean="0"/>
              <a:t>εργαστηριακά  </a:t>
            </a:r>
            <a:r>
              <a:rPr lang="el-GR" sz="1800" dirty="0"/>
              <a:t>και κλινικά δεδομένα 3.386.000 ατόμων  για 10 έτη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9776" y="6483230"/>
            <a:ext cx="395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JAMA </a:t>
            </a:r>
            <a:r>
              <a:rPr lang="en-US" dirty="0" err="1"/>
              <a:t>Netw</a:t>
            </a:r>
            <a:r>
              <a:rPr lang="en-US" dirty="0"/>
              <a:t> Open 2021;4(8): e2120633. 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583216" y="3379625"/>
            <a:ext cx="5962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53.339 άτομα εμφάνισαν </a:t>
            </a:r>
            <a:r>
              <a:rPr lang="el-GR" sz="2400" b="1" dirty="0" err="1"/>
              <a:t>θρομβοκυττάρωση</a:t>
            </a:r>
            <a:endParaRPr lang="el-GR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3849649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/>
              <a:t>Η συχνότητα εμφάνισης συμπαγούς  καρκίνου ήταν   </a:t>
            </a:r>
          </a:p>
          <a:p>
            <a:r>
              <a:rPr lang="el-GR" sz="2000" dirty="0"/>
              <a:t>5.5% στα επόμενα 2 έτη </a:t>
            </a:r>
          </a:p>
          <a:p>
            <a:r>
              <a:rPr lang="el-GR" sz="2000" dirty="0"/>
              <a:t>7.5% στα επόμενα 5 έτη </a:t>
            </a:r>
          </a:p>
          <a:p>
            <a:pPr marL="0" indent="0">
              <a:buNone/>
            </a:pPr>
            <a:r>
              <a:rPr lang="el-GR" sz="2000" dirty="0"/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6097" y="5334000"/>
            <a:ext cx="8229600" cy="90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b="1" dirty="0"/>
              <a:t>Σε ανεξήγητη αύξηση των </a:t>
            </a:r>
            <a:r>
              <a:rPr lang="en-US" sz="2000" b="1" dirty="0"/>
              <a:t>PLT</a:t>
            </a:r>
            <a:r>
              <a:rPr lang="el-GR" sz="2000" b="1" dirty="0"/>
              <a:t> προτείνεται</a:t>
            </a:r>
          </a:p>
          <a:p>
            <a:pPr marL="0" indent="0" algn="ctr">
              <a:buNone/>
            </a:pPr>
            <a:r>
              <a:rPr lang="el-GR" sz="2000" b="1" dirty="0"/>
              <a:t> προληπτικός έλεγχος για κακοήθεια</a:t>
            </a:r>
            <a:r>
              <a:rPr lang="en-US" sz="2000" b="1" dirty="0"/>
              <a:t> 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5905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3" y="228600"/>
            <a:ext cx="8229600" cy="1143000"/>
          </a:xfrm>
        </p:spPr>
        <p:txBody>
          <a:bodyPr/>
          <a:lstStyle/>
          <a:p>
            <a:pPr algn="l"/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black"/>
                </a:solidFill>
              </a:rPr>
              <a:t>Plasma trial: Pilot randomized clinical trial to </a:t>
            </a:r>
            <a:b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black"/>
                </a:solidFill>
              </a:rPr>
            </a:br>
            <a:r>
              <a:rPr lang="en-US" sz="2800" dirty="0">
                <a:ln>
                  <a:solidFill>
                    <a:srgbClr val="1F497D"/>
                  </a:solidFill>
                </a:ln>
                <a:solidFill>
                  <a:prstClr val="black"/>
                </a:solidFill>
              </a:rPr>
              <a:t>determine safety and efficacy of plasma transfusions</a:t>
            </a:r>
            <a:r>
              <a:rPr lang="en-US" sz="2800" dirty="0"/>
              <a:t> </a:t>
            </a:r>
            <a:endParaRPr lang="el-GR" sz="2800" dirty="0"/>
          </a:p>
        </p:txBody>
      </p:sp>
      <p:sp>
        <p:nvSpPr>
          <p:cNvPr id="4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28" y="1524000"/>
            <a:ext cx="8410772" cy="1905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Σε ασθενείς με παράταση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INR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που πρόκειται να υποβληθούν σε  επεμβατικές πράξεις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συχνά χορηγείται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FFP </a:t>
            </a:r>
            <a:endParaRPr kumimoji="0" lang="el-G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1800" dirty="0" smtClean="0">
                <a:solidFill>
                  <a:prstClr val="black"/>
                </a:solidFill>
              </a:rPr>
              <a:t>Σε </a:t>
            </a:r>
            <a:r>
              <a:rPr lang="el-GR" sz="1800" dirty="0">
                <a:solidFill>
                  <a:prstClr val="black"/>
                </a:solidFill>
              </a:rPr>
              <a:t>πιλοτική μελέτη συμμετείχαν 57 ασθενείς με </a:t>
            </a:r>
            <a:r>
              <a:rPr lang="en-US" sz="1800" dirty="0">
                <a:solidFill>
                  <a:prstClr val="black"/>
                </a:solidFill>
              </a:rPr>
              <a:t>INR 1.5-2.5 </a:t>
            </a:r>
            <a:r>
              <a:rPr lang="el-GR" sz="1800" dirty="0">
                <a:solidFill>
                  <a:prstClr val="black"/>
                </a:solidFill>
              </a:rPr>
              <a:t> που επρόκειτο να υποβληθούν σε 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prstClr val="black"/>
                </a:solidFill>
              </a:rPr>
              <a:t>ενδοσκόπηση πεπτικού, θωρακοκέντηση, βιοψία ήπατος –</a:t>
            </a:r>
            <a:r>
              <a:rPr lang="el-GR" sz="1800" dirty="0" err="1">
                <a:solidFill>
                  <a:prstClr val="black"/>
                </a:solidFill>
              </a:rPr>
              <a:t>λεμφάδενα</a:t>
            </a:r>
            <a:r>
              <a:rPr lang="el-GR" sz="1800" dirty="0">
                <a:solidFill>
                  <a:prstClr val="black"/>
                </a:solidFill>
              </a:rPr>
              <a:t>, τοποθέτηση καθετήρα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b="1" dirty="0">
                <a:solidFill>
                  <a:prstClr val="black"/>
                </a:solidFill>
              </a:rPr>
              <a:t>Το 60% των ασθενών ήταν </a:t>
            </a:r>
            <a:r>
              <a:rPr lang="el-GR" sz="1800" b="1" dirty="0" err="1">
                <a:solidFill>
                  <a:prstClr val="black"/>
                </a:solidFill>
              </a:rPr>
              <a:t>κιρρωτικοί</a:t>
            </a:r>
            <a:endParaRPr lang="el-GR" sz="1800" b="1" dirty="0">
              <a:solidFill>
                <a:prstClr val="black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8FC682-47D0-426C-B725-FF928D333595}"/>
              </a:ext>
            </a:extLst>
          </p:cNvPr>
          <p:cNvSpPr txBox="1"/>
          <p:nvPr/>
        </p:nvSpPr>
        <p:spPr>
          <a:xfrm>
            <a:off x="142290" y="5562600"/>
            <a:ext cx="87630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 και η μελέτη είναι μικρή, φαίνεται ότι δεν υπάρχει όφελος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από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την χορήγηση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FFP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για διόρθωση του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INR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πριν από μικρές επεμβατικές πράξεις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Ορθογώνιο 4">
            <a:extLst>
              <a:ext uri="{FF2B5EF4-FFF2-40B4-BE49-F238E27FC236}">
                <a16:creationId xmlns="" xmlns:a16="http://schemas.microsoft.com/office/drawing/2014/main" id="{898D738F-083C-47E4-8406-66E6772FB73A}"/>
              </a:ext>
            </a:extLst>
          </p:cNvPr>
          <p:cNvSpPr/>
          <p:nvPr/>
        </p:nvSpPr>
        <p:spPr>
          <a:xfrm>
            <a:off x="4517133" y="6452641"/>
            <a:ext cx="3381064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Transfusion. 2021;1–10.</a:t>
            </a: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05BD60-F486-4949-BE5A-B7E1344B208A}"/>
              </a:ext>
            </a:extLst>
          </p:cNvPr>
          <p:cNvSpPr txBox="1"/>
          <p:nvPr/>
        </p:nvSpPr>
        <p:spPr>
          <a:xfrm>
            <a:off x="441648" y="3664201"/>
            <a:ext cx="3527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Χορήγηση </a:t>
            </a:r>
            <a:r>
              <a:rPr lang="en-US" b="1" dirty="0"/>
              <a:t>FFP</a:t>
            </a:r>
            <a:r>
              <a:rPr lang="el-GR" b="1" dirty="0"/>
              <a:t>  </a:t>
            </a:r>
            <a:r>
              <a:rPr lang="en-US" b="1" dirty="0"/>
              <a:t>:</a:t>
            </a:r>
            <a:r>
              <a:rPr lang="el-GR" b="1" dirty="0"/>
              <a:t>10-15</a:t>
            </a:r>
            <a:r>
              <a:rPr lang="en-US" b="1" dirty="0"/>
              <a:t>ml/Kg </a:t>
            </a:r>
            <a:r>
              <a:rPr lang="el-GR" b="1" dirty="0"/>
              <a:t>ΒΣ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05BD60-F486-4949-BE5A-B7E1344B208A}"/>
              </a:ext>
            </a:extLst>
          </p:cNvPr>
          <p:cNvSpPr txBox="1"/>
          <p:nvPr/>
        </p:nvSpPr>
        <p:spPr>
          <a:xfrm>
            <a:off x="6045515" y="3652141"/>
            <a:ext cx="25930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l-GR" b="1" dirty="0"/>
              <a:t>καμία χορήγηση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87011339-B1EB-49F4-A544-D61A1FB6E46D}"/>
              </a:ext>
            </a:extLst>
          </p:cNvPr>
          <p:cNvSpPr txBox="1">
            <a:spLocks/>
          </p:cNvSpPr>
          <p:nvPr/>
        </p:nvSpPr>
        <p:spPr bwMode="auto">
          <a:xfrm>
            <a:off x="408991" y="4242318"/>
            <a:ext cx="8229600" cy="1051578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1800" dirty="0">
              <a:solidFill>
                <a:prstClr val="black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Η μεταβολή του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INR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ήταν μικρή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Μόνο 38.5%  των ασθενών είχε διόρθωση του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INR &lt;1.5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Δεν παρατηρήθηκε μεταβολή της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Hb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</a:rPr>
              <a:t>, σε καμία ομάδα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56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NAKUOA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901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NAKUOA_2</vt:lpstr>
      <vt:lpstr>Νόσοι του αίματος πλην νεοπλασιών Θεραπευτικές Εξελίξεις 2022  </vt:lpstr>
      <vt:lpstr> FLIGHT: Mycophenolate Mofetil for First-Line Treatment of Immune Thrombocytopenia </vt:lpstr>
      <vt:lpstr>  Αll-trans retinoic acid plus high-dose  dexamethasone in patients with newly diagnosed ITP  </vt:lpstr>
      <vt:lpstr>     Pegcetacoplan versus Eculizumab  in Paroxysmal Nocturnal Hemoglobinuria       </vt:lpstr>
      <vt:lpstr>     Pegcetacoplan versus Eculizumab  in Paroxysmal Nocturnal Hemoglobinuria       </vt:lpstr>
      <vt:lpstr>Danicopan in With PΝΗ Patients with an Inadequate Response to Eculizumab </vt:lpstr>
      <vt:lpstr>Danicopan in With PΝΗ Patients with an Inadequate Response to Eculizumab </vt:lpstr>
      <vt:lpstr> Incidence of Cancer Among Adults  with Thrombocytosis in Ontario, Canada  </vt:lpstr>
      <vt:lpstr>Plasma trial: Pilot randomized clinical trial to  determine safety and efficacy of plasma transfusions </vt:lpstr>
      <vt:lpstr>Milvexian  for the Prevention of Venous Thromboembolism</vt:lpstr>
      <vt:lpstr>Antithrombotic Therapy for VTE Disease: Second Update of the CHEST Guideline and Expert Panel Report </vt:lpstr>
      <vt:lpstr>Comparative effectiveness and safety of anticoagulants for the treatment of heparin-induced thrombocytopenia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Νόσοι του αίματος πλήν νεοπλασιών Θεραπευτικές Εξελίξεις 2022</dc:title>
  <dc:creator>teo</dc:creator>
  <cp:lastModifiedBy>teo</cp:lastModifiedBy>
  <cp:revision>111</cp:revision>
  <dcterms:created xsi:type="dcterms:W3CDTF">2006-08-16T00:00:00Z</dcterms:created>
  <dcterms:modified xsi:type="dcterms:W3CDTF">2022-04-14T19:10:22Z</dcterms:modified>
</cp:coreProperties>
</file>