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8373" r:id="rId5"/>
    <p:sldId id="265" r:id="rId6"/>
    <p:sldId id="266" r:id="rId7"/>
    <p:sldId id="8367" r:id="rId8"/>
    <p:sldId id="261" r:id="rId9"/>
    <p:sldId id="8377" r:id="rId10"/>
    <p:sldId id="1640" r:id="rId11"/>
    <p:sldId id="8378" r:id="rId12"/>
    <p:sldId id="8379" r:id="rId13"/>
    <p:sldId id="8376" r:id="rId14"/>
    <p:sldId id="8372" r:id="rId15"/>
    <p:sldId id="1703" r:id="rId16"/>
    <p:sldId id="8374" r:id="rId17"/>
    <p:sldId id="8375" r:id="rId18"/>
    <p:sldId id="8380" r:id="rId19"/>
    <p:sldId id="262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29918864097365"/>
          <c:y val="0.34320646929762899"/>
          <c:w val="0.74714887738686442"/>
          <c:h val="0.53130599445528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D-VCd
(N=195)</c:v>
                </c:pt>
              </c:strCache>
            </c:strRef>
          </c:tx>
          <c:spPr>
            <a:solidFill>
              <a:srgbClr val="6D2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497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Primary endpoint 
(median follow-up 11.4 months)</c:v>
                </c:pt>
                <c:pt idx="1">
                  <c:v>Updated analysis 
(median follow-up 20.3 months)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2-4FF0-A41E-C2A6F8F8EC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VCd
(N=193)</c:v>
                </c:pt>
              </c:strCache>
            </c:strRef>
          </c:tx>
          <c:spPr>
            <a:solidFill>
              <a:srgbClr val="EF82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B6B8BF5-8566-40A7-9B9A-BCFFB3DB7B60}" type="VALUE">
                      <a:rPr lang="en-US" b="0"/>
                      <a:pPr/>
                      <a:t>[VALUE]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52-4FF0-A41E-C2A6F8F8EC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70F81B-0706-4F96-A5C9-955F751A5C90}" type="VALUE">
                      <a:rPr lang="en-US" b="0"/>
                      <a:pPr/>
                      <a:t>[VALUE]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B52-4FF0-A41E-C2A6F8F8E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497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Primary endpoint 
(median follow-up 11.4 months)</c:v>
                </c:pt>
                <c:pt idx="1">
                  <c:v>Updated analysis 
(median follow-up 20.3 months)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52-4FF0-A41E-C2A6F8F8E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19471712"/>
        <c:axId val="-1619357712"/>
      </c:barChart>
      <c:catAx>
        <c:axId val="-16194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619357712"/>
        <c:crosses val="autoZero"/>
        <c:auto val="1"/>
        <c:lblAlgn val="ctr"/>
        <c:lblOffset val="100"/>
        <c:noMultiLvlLbl val="0"/>
      </c:catAx>
      <c:valAx>
        <c:axId val="-16193577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rgbClr val="1F49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Haematologic CR (%)</a:t>
                </a:r>
              </a:p>
            </c:rich>
          </c:tx>
          <c:layout>
            <c:manualLayout>
              <c:xMode val="edge"/>
              <c:yMode val="edge"/>
              <c:x val="3.6642302580961032E-3"/>
              <c:y val="0.37971212175150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497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6194717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r"/>
      <c:layout>
        <c:manualLayout>
          <c:xMode val="edge"/>
          <c:yMode val="edge"/>
          <c:x val="0.77671539483807794"/>
          <c:y val="0.386853809768753"/>
          <c:w val="0.22078801496817516"/>
          <c:h val="0.26848297144013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497D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50643674190592"/>
          <c:y val="0.146811717241041"/>
          <c:w val="0.76243506795445792"/>
          <c:h val="0.629460389148560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D268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F8200"/>
              </a:solidFill>
              <a:ln>
                <a:solidFill>
                  <a:srgbClr val="EF8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D1-4AF6-8A68-A225B7AB2B96}"/>
              </c:ext>
            </c:extLst>
          </c:dPt>
          <c:dPt>
            <c:idx val="3"/>
            <c:invertIfNegative val="0"/>
            <c:bubble3D val="0"/>
            <c:spPr>
              <a:solidFill>
                <a:srgbClr val="EF8200"/>
              </a:solidFill>
              <a:ln>
                <a:solidFill>
                  <a:srgbClr val="EF8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D1-4AF6-8A68-A225B7AB2B9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AC62211-EE60-4573-A7FA-1476D419A339}" type="VALUE">
                      <a:rPr lang="en-US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[VALUE]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5D1-4AF6-8A68-A225B7AB2B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A83CF8-E92B-4204-9F34-FB800E1042F6}" type="VALUE">
                      <a:rPr lang="en-US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[VALUE]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5D1-4AF6-8A68-A225B7AB2B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566997-4D2B-4AEF-B298-91AC97BD8D06}" type="VALUE">
                      <a:rPr lang="en-US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[VALUE]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5D1-4AF6-8A68-A225B7AB2B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9F9104A-1DD4-4E08-AA53-A2907A4F7F07}" type="VALUE">
                      <a:rPr lang="en-US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[VALUE]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5D1-4AF6-8A68-A225B7AB2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D-VCd
(n=118)</c:v>
                </c:pt>
                <c:pt idx="1">
                  <c:v>VCd
(n=117)</c:v>
                </c:pt>
                <c:pt idx="2">
                  <c:v>D-VCd
(n=118)</c:v>
                </c:pt>
                <c:pt idx="3">
                  <c:v>VCd
(n=117)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42</c:v>
                </c:pt>
                <c:pt idx="1">
                  <c:v>22</c:v>
                </c:pt>
                <c:pt idx="2">
                  <c:v>57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D1-4AF6-8A68-A225B7AB2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0"/>
        <c:axId val="-1619098352"/>
        <c:axId val="-1619096032"/>
      </c:barChart>
      <c:catAx>
        <c:axId val="-161909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F497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619096032"/>
        <c:crosses val="autoZero"/>
        <c:auto val="1"/>
        <c:lblAlgn val="ctr"/>
        <c:lblOffset val="100"/>
        <c:noMultiLvlLbl val="0"/>
      </c:catAx>
      <c:valAx>
        <c:axId val="-1619096032"/>
        <c:scaling>
          <c:orientation val="minMax"/>
          <c:max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1F49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Cardiac response rate (%)</a:t>
                </a:r>
              </a:p>
            </c:rich>
          </c:tx>
          <c:layout>
            <c:manualLayout>
              <c:xMode val="edge"/>
              <c:yMode val="edge"/>
              <c:x val="0"/>
              <c:y val="0.24296002502997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497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619098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33375976904728"/>
          <c:y val="0.124343961718122"/>
          <c:w val="0.66138615925159239"/>
          <c:h val="0.631922005109385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D268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F8200"/>
              </a:solidFill>
              <a:ln>
                <a:solidFill>
                  <a:srgbClr val="EF8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7C-426C-A1D1-695549361B0B}"/>
              </c:ext>
            </c:extLst>
          </c:dPt>
          <c:dPt>
            <c:idx val="3"/>
            <c:invertIfNegative val="0"/>
            <c:bubble3D val="0"/>
            <c:spPr>
              <a:solidFill>
                <a:srgbClr val="EF8200"/>
              </a:solidFill>
              <a:ln>
                <a:solidFill>
                  <a:srgbClr val="EF82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7C-426C-A1D1-695549361B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497D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D-VCd
(n=117)</c:v>
                </c:pt>
                <c:pt idx="1">
                  <c:v>VCd
(n=113)</c:v>
                </c:pt>
                <c:pt idx="2">
                  <c:v>D-VCd
(n=117)</c:v>
                </c:pt>
                <c:pt idx="3">
                  <c:v>VCd
(n=113)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54</c:v>
                </c:pt>
                <c:pt idx="1">
                  <c:v>27</c:v>
                </c:pt>
                <c:pt idx="2">
                  <c:v>57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7C-426C-A1D1-695549361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0"/>
        <c:axId val="-1656798032"/>
        <c:axId val="-1657148848"/>
      </c:barChart>
      <c:catAx>
        <c:axId val="-165679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F497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657148848"/>
        <c:crosses val="autoZero"/>
        <c:auto val="1"/>
        <c:lblAlgn val="ctr"/>
        <c:lblOffset val="100"/>
        <c:noMultiLvlLbl val="0"/>
      </c:catAx>
      <c:valAx>
        <c:axId val="-1657148848"/>
        <c:scaling>
          <c:orientation val="minMax"/>
          <c:max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F497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1F497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Renal response rate (%)</a:t>
                </a:r>
              </a:p>
            </c:rich>
          </c:tx>
          <c:layout>
            <c:manualLayout>
              <c:xMode val="edge"/>
              <c:yMode val="edge"/>
              <c:x val="4.9951985129254696E-3"/>
              <c:y val="0.23549547743459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497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656798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5E1E-5C3D-46F4-9A52-58DC761CF239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3A909-DCC0-4BF2-B63F-E62E06862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27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14EF-9759-4EAF-902F-A11D3299603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88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6A51-3A15-0C46-96CA-BB96E707F927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889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CR, complete response; DoR, duration of response; IRC, independent review committee; NE, not estimable; ORR, objective response rate; PR, partial response; sCR, stringent complete response; SD, stable disease; VGPR, very good partial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F6D27-299F-4B19-B5B7-86F911777B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7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3F33-F9DB-46D6-8244-C5771A561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07D50-CEAF-4B96-944F-F2905B4A5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BFACF-00C4-4363-B6C6-EE76B7F2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0CC43-CA1C-4470-8917-C44C0A6C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EF8C5-7897-453E-AA13-9F7CDB85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214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2943-E9C5-4F08-BD02-F1C65F33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D27B5-F3B6-4F1D-A6F1-8F2D0A507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EAB2-26FC-475F-B946-3E080B7B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B4E63-4C99-4B8B-921F-1099B8C0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27C88-A199-402B-9D32-F2587080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65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72C88-8CA7-4397-BBD5-A6C424C42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3F231-20CD-40C9-BB8A-7EBD81754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7F28-EF63-42ED-A11B-69F5EDF8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3D90A-3F23-4123-A740-6157596C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6182-B846-4BE6-8733-B4EDF8A9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3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61" y="164400"/>
            <a:ext cx="1155668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62" y="1388626"/>
            <a:ext cx="11556679" cy="4903567"/>
          </a:xfrm>
          <a:prstGeom prst="rect">
            <a:avLst/>
          </a:prstGeom>
        </p:spPr>
        <p:txBody>
          <a:bodyPr/>
          <a:lstStyle>
            <a:lvl1pPr>
              <a:buClrTx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buClrTx/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buClrTx/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buClrTx/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buClrTx/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291397" y="6496061"/>
            <a:ext cx="7833784" cy="307347"/>
          </a:xfrm>
          <a:prstGeom prst="rect">
            <a:avLst/>
          </a:prstGeom>
        </p:spPr>
        <p:txBody>
          <a:bodyPr vert="horz" anchor="b" anchorCtr="0"/>
          <a:lstStyle>
            <a:lvl1pPr marL="0" indent="0" algn="r"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9368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CFFA-EF26-4B1E-A12C-D83ECDFC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FE301-B8CF-4E62-AA05-2D0E223DE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40AD5-2B58-4694-B3A0-A3D71E19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71744-7534-4182-83F7-1CC315A6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432CD-BB2B-4441-A378-644E974D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315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68A7-8ECF-4A4B-8B1E-54451E63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13DC2-16FF-4B42-B17C-4E311E7C6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8DAD4-56B1-459A-A325-09A3DDB4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77858-2878-4BEF-8B1E-BB39A2B3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0A9D6-867D-4978-BC30-D993F3F1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56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FD7A-033D-4086-B661-FC5E598D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583B-BAD9-4933-A0EE-56E20C1CF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7A4D1-0DF4-4F8D-80A2-81908E489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B475-491E-402D-83FE-20C68929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C6829-2E67-400F-A1EF-8BB9CEDC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54CA-E4FB-4ECB-B408-FC6D0D63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61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1F7B-EB47-4E93-BDA1-021B958E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E814F-4FD4-46D1-93EA-5536A926B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55C1F-9873-4D78-99A6-321EF56CD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6CB3-ED33-41CF-A380-5BCC14B30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38EB5-ABA6-4ACA-A7E6-21BD6D9A8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CDEE2-9877-49C4-9488-C0DE7147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B3876-0DB7-493A-AEB0-41A7344F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6F4DA-52E2-47A2-B310-5FD87A78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92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6F43-510A-4D63-983D-F8DC2D6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C7C0A-F430-4D78-AA85-9812678E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9AB7B-4F39-4AD4-AD79-1026B3A9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62F9A-638A-4871-94FC-B08371BD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93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5C823-D624-4E40-A908-F9508644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AA78C-0F5A-4B15-A736-FC7CFB9A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28AB2-BBDB-4E54-8327-D140812A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65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561A-F2A1-4604-B2FA-64BB9692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7B42-DDD3-46D6-8A4B-D39FFEDD2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AA40C-52E7-469F-8339-E985804D5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015B-438B-4015-8195-92469946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AB486-DCD6-4B7A-9135-F795849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50259-34CD-4F2B-A23E-1B11AE42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52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F3F0-73E8-4A76-877F-1B05E3E4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EFCAA-61FF-4D2F-AF27-A1F40CD96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3736C-3EA9-4173-BF36-33F99FC9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9F566-B861-46E4-A8DF-1CC95EB7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D4B5B-21E1-4F95-8886-D2A8DE2E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4B1E-B633-4605-8657-D52B3F38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47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291A0-F9B6-4675-9E64-84B7D8ED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5AB5C-EFEC-4A3B-8244-982488CC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5EF1B-5E3C-4D55-AF24-752343F77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84360-E794-4A76-A3E8-0A944593873C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6E261-8A23-4A30-9132-4AB7AE6B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C0D70-85DF-4A84-9F0D-3F48425DB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8D88-A482-40D6-85D4-90992A5A71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49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microsoft.com/office/2007/relationships/hdphoto" Target="../media/hdphoto2.wdp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microsoft.com/office/2007/relationships/hdphoto" Target="../media/hdphoto2.wdp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emf"/><Relationship Id="rId7" Type="http://schemas.openxmlformats.org/officeDocument/2006/relationships/image" Target="../media/image3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microsoft.com/office/2007/relationships/hdphoto" Target="../media/hdphoto2.wdp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2.xml"/><Relationship Id="rId7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8A3C-AB88-4563-A5C4-26D9AA28C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033" y="1669294"/>
            <a:ext cx="5275604" cy="2387600"/>
          </a:xfrm>
        </p:spPr>
        <p:txBody>
          <a:bodyPr>
            <a:noAutofit/>
          </a:bodyPr>
          <a:lstStyle/>
          <a:p>
            <a:r>
              <a:rPr lang="el-GR" sz="4000" dirty="0"/>
              <a:t>Θεραπευτικές εξελίξεις στα </a:t>
            </a:r>
            <a:r>
              <a:rPr lang="el-GR" sz="4000" dirty="0" err="1"/>
              <a:t>Λεμφοϋπερπλαστικά</a:t>
            </a:r>
            <a:r>
              <a:rPr lang="el-GR" sz="4000" dirty="0"/>
              <a:t> νεοπλάσματα και τις  πλασματοκυτταρικές δυσκρασίες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B118A-CCA0-4FBB-A532-0B97511A8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555087"/>
            <a:ext cx="5275604" cy="953049"/>
          </a:xfrm>
        </p:spPr>
        <p:txBody>
          <a:bodyPr/>
          <a:lstStyle/>
          <a:p>
            <a:r>
              <a:rPr lang="el-GR" dirty="0"/>
              <a:t>Ε. Καστρίτης</a:t>
            </a:r>
          </a:p>
          <a:p>
            <a:r>
              <a:rPr lang="el-GR" dirty="0"/>
              <a:t>Θεραπευτική Κλινική ΕΚΠΑ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D295A-615C-437A-89BE-5DB26E97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74" y="837489"/>
            <a:ext cx="5213745" cy="4670647"/>
          </a:xfrm>
          <a:prstGeom prst="rect">
            <a:avLst/>
          </a:prstGeom>
        </p:spPr>
      </p:pic>
      <p:pic>
        <p:nvPicPr>
          <p:cNvPr id="8" name="Εικόνα 5">
            <a:extLst>
              <a:ext uri="{FF2B5EF4-FFF2-40B4-BE49-F238E27FC236}">
                <a16:creationId xmlns:a16="http://schemas.microsoft.com/office/drawing/2014/main" id="{1E3096AB-453C-4E36-B88F-C1E00AF8D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7" t="4640" r="48328" b="52661"/>
          <a:stretch>
            <a:fillRect/>
          </a:stretch>
        </p:blipFill>
        <p:spPr bwMode="auto">
          <a:xfrm>
            <a:off x="4013" y="5715392"/>
            <a:ext cx="448914" cy="5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owl1">
            <a:extLst>
              <a:ext uri="{FF2B5EF4-FFF2-40B4-BE49-F238E27FC236}">
                <a16:creationId xmlns:a16="http://schemas.microsoft.com/office/drawing/2014/main" id="{D3C3D536-516B-4C6A-94B0-1608A589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077" y="5799866"/>
            <a:ext cx="503923" cy="43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E173CC-0133-4A65-845F-C85D63BB2ED6}"/>
              </a:ext>
            </a:extLst>
          </p:cNvPr>
          <p:cNvSpPr txBox="1"/>
          <p:nvPr/>
        </p:nvSpPr>
        <p:spPr>
          <a:xfrm>
            <a:off x="346618" y="5715392"/>
            <a:ext cx="183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>
                <a:latin typeface="Book Antiqua" panose="02040602050305030304" pitchFamily="18" charset="0"/>
              </a:rPr>
              <a:t>Εθνικό και Καποδιστριακό Πανεπιστήμιο  Αθηνών</a:t>
            </a:r>
          </a:p>
          <a:p>
            <a:r>
              <a:rPr lang="en-US" sz="800" dirty="0">
                <a:latin typeface="Book Antiqua" panose="02040602050305030304" pitchFamily="18" charset="0"/>
              </a:rPr>
              <a:t>National and Kapodistrian University of Athens </a:t>
            </a:r>
            <a:endParaRPr lang="el-GR" sz="800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D3174-55B2-4EA8-96F3-78D1DB7AE0DD}"/>
              </a:ext>
            </a:extLst>
          </p:cNvPr>
          <p:cNvSpPr txBox="1"/>
          <p:nvPr/>
        </p:nvSpPr>
        <p:spPr>
          <a:xfrm>
            <a:off x="10493087" y="5802705"/>
            <a:ext cx="120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>
                <a:latin typeface="Book Antiqua" panose="02040602050305030304" pitchFamily="18" charset="0"/>
              </a:rPr>
              <a:t>Θεραπευτική Κλινική </a:t>
            </a:r>
          </a:p>
          <a:p>
            <a:r>
              <a:rPr lang="en-US" sz="800" dirty="0">
                <a:latin typeface="Book Antiqua" panose="02040602050305030304" pitchFamily="18" charset="0"/>
              </a:rPr>
              <a:t>Department of </a:t>
            </a:r>
            <a:r>
              <a:rPr lang="el-GR" sz="800" dirty="0">
                <a:latin typeface="Book Antiqua" panose="02040602050305030304" pitchFamily="18" charset="0"/>
              </a:rPr>
              <a:t> </a:t>
            </a:r>
            <a:r>
              <a:rPr lang="en-US" sz="800" dirty="0">
                <a:latin typeface="Book Antiqua" panose="02040602050305030304" pitchFamily="18" charset="0"/>
              </a:rPr>
              <a:t>Clinical Therapeutics </a:t>
            </a:r>
            <a:endParaRPr lang="el-GR" sz="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7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25035-53C9-3D4A-A125-FD9DD4F0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Daratumumab+lenalidomide</a:t>
            </a:r>
            <a:r>
              <a:rPr lang="en-US" sz="2800" dirty="0"/>
              <a:t>/dexamethasone vs lenalidomide/dexamethasone </a:t>
            </a:r>
            <a:r>
              <a:rPr lang="el-GR" sz="2800" dirty="0"/>
              <a:t>σε ασθενείς με </a:t>
            </a:r>
            <a:r>
              <a:rPr lang="el-GR" sz="2800" dirty="0" err="1"/>
              <a:t>νεοδιαγνωσμένο</a:t>
            </a:r>
            <a:r>
              <a:rPr lang="el-GR" sz="2800" dirty="0"/>
              <a:t> ΠΜ που δεν είναι επιλέξιμοι για ΑΜΑΑΚ </a:t>
            </a:r>
            <a:endParaRPr lang="x-none" sz="2800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4372F40-A142-465F-AB04-490E9D76B27B}"/>
              </a:ext>
            </a:extLst>
          </p:cNvPr>
          <p:cNvSpPr txBox="1">
            <a:spLocks/>
          </p:cNvSpPr>
          <p:nvPr/>
        </p:nvSpPr>
        <p:spPr>
          <a:xfrm>
            <a:off x="2485612" y="1867968"/>
            <a:ext cx="78094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rgbClr val="0051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kern="0" dirty="0"/>
              <a:t>PFS</a:t>
            </a:r>
            <a:endParaRPr lang="x-none" sz="2400" kern="0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C73B7E4-E22A-4E56-8DF1-35AF8E52F0C8}"/>
              </a:ext>
            </a:extLst>
          </p:cNvPr>
          <p:cNvSpPr txBox="1">
            <a:spLocks/>
          </p:cNvSpPr>
          <p:nvPr/>
        </p:nvSpPr>
        <p:spPr>
          <a:xfrm>
            <a:off x="8617933" y="1844711"/>
            <a:ext cx="78094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>
                <a:solidFill>
                  <a:srgbClr val="0051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kern="0" dirty="0"/>
              <a:t>OS</a:t>
            </a:r>
            <a:endParaRPr lang="x-none" sz="2400" kern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6692EE-BB9D-47C3-B457-6781BD6F396C}"/>
              </a:ext>
            </a:extLst>
          </p:cNvPr>
          <p:cNvSpPr txBox="1"/>
          <p:nvPr/>
        </p:nvSpPr>
        <p:spPr>
          <a:xfrm>
            <a:off x="4819132" y="3472466"/>
            <a:ext cx="20233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D-Rd: median, NR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47CB74-AAEE-425B-A4A6-B7E9843F689E}"/>
              </a:ext>
            </a:extLst>
          </p:cNvPr>
          <p:cNvSpPr txBox="1"/>
          <p:nvPr/>
        </p:nvSpPr>
        <p:spPr>
          <a:xfrm>
            <a:off x="4819133" y="3849168"/>
            <a:ext cx="1687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Rd: median, 34.4 months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0E2F99-F167-4A49-BBF0-F14C87135FF1}"/>
              </a:ext>
            </a:extLst>
          </p:cNvPr>
          <p:cNvGrpSpPr/>
          <p:nvPr/>
        </p:nvGrpSpPr>
        <p:grpSpPr>
          <a:xfrm>
            <a:off x="220672" y="2270438"/>
            <a:ext cx="5693262" cy="2789708"/>
            <a:chOff x="340313" y="1697870"/>
            <a:chExt cx="5693262" cy="278970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960F91-56AF-44A8-8581-D1D936166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5499" y="1937469"/>
              <a:ext cx="0" cy="183060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EC716E-579B-4ABA-AC45-74F87272D0FA}"/>
                </a:ext>
              </a:extLst>
            </p:cNvPr>
            <p:cNvCxnSpPr/>
            <p:nvPr/>
          </p:nvCxnSpPr>
          <p:spPr>
            <a:xfrm>
              <a:off x="1015264" y="2891932"/>
              <a:ext cx="4277452" cy="0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062FA3-D7CC-434E-BCFA-78C4F5467FC9}"/>
                </a:ext>
              </a:extLst>
            </p:cNvPr>
            <p:cNvSpPr txBox="1"/>
            <p:nvPr/>
          </p:nvSpPr>
          <p:spPr>
            <a:xfrm>
              <a:off x="4353293" y="2556332"/>
              <a:ext cx="10478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52.5%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13968B6-73AC-4A3C-9439-218D654F6033}"/>
                </a:ext>
              </a:extLst>
            </p:cNvPr>
            <p:cNvSpPr txBox="1"/>
            <p:nvPr/>
          </p:nvSpPr>
          <p:spPr>
            <a:xfrm>
              <a:off x="4352609" y="2936236"/>
              <a:ext cx="10478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28.7%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042844-A18B-4497-BF6E-469132F3652E}"/>
                </a:ext>
              </a:extLst>
            </p:cNvPr>
            <p:cNvSpPr txBox="1"/>
            <p:nvPr/>
          </p:nvSpPr>
          <p:spPr>
            <a:xfrm>
              <a:off x="3643427" y="1697870"/>
              <a:ext cx="23901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60-month PFS rate</a:t>
              </a:r>
            </a:p>
          </p:txBody>
        </p:sp>
        <p:sp>
          <p:nvSpPr>
            <p:cNvPr id="49" name="Rectangle 93">
              <a:extLst>
                <a:ext uri="{FF2B5EF4-FFF2-40B4-BE49-F238E27FC236}">
                  <a16:creationId xmlns:a16="http://schemas.microsoft.com/office/drawing/2014/main" id="{568FF800-FF32-44B3-8DE4-78C36C1E1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766" y="4005335"/>
              <a:ext cx="4527532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dirty="0">
                  <a:solidFill>
                    <a:srgbClr val="000000"/>
                  </a:solidFill>
                  <a:cs typeface="Arial" charset="0"/>
                </a:rPr>
                <a:t>Months</a:t>
              </a:r>
              <a:endParaRPr lang="en-US" altLang="en-US" sz="850" dirty="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50" name="Rectangle 94">
              <a:extLst>
                <a:ext uri="{FF2B5EF4-FFF2-40B4-BE49-F238E27FC236}">
                  <a16:creationId xmlns:a16="http://schemas.microsoft.com/office/drawing/2014/main" id="{127F038C-AF47-4B67-BB28-CAA3E6541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572" y="3451480"/>
              <a:ext cx="141705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b="1" dirty="0">
                  <a:solidFill>
                    <a:srgbClr val="000000"/>
                  </a:solidFill>
                  <a:cs typeface="Arial" charset="0"/>
                </a:rPr>
                <a:t>HR, 0.53; 95% CI, 0.43-0.66;</a:t>
              </a:r>
              <a:br>
                <a:rPr lang="en-US" altLang="en-US" sz="850" b="1" dirty="0">
                  <a:solidFill>
                    <a:srgbClr val="000000"/>
                  </a:solidFill>
                  <a:cs typeface="Arial" charset="0"/>
                </a:rPr>
              </a:br>
              <a:r>
                <a:rPr lang="en-US" altLang="en-US" sz="850" b="1" i="1" dirty="0">
                  <a:solidFill>
                    <a:srgbClr val="000000"/>
                  </a:solidFill>
                  <a:cs typeface="Arial" charset="0"/>
                </a:rPr>
                <a:t>P </a:t>
              </a:r>
              <a:r>
                <a:rPr lang="en-US" altLang="en-US" sz="850" b="1" dirty="0">
                  <a:solidFill>
                    <a:srgbClr val="000000"/>
                  </a:solidFill>
                  <a:cs typeface="Arial" charset="0"/>
                </a:rPr>
                <a:t>&lt;0.0001</a:t>
              </a:r>
              <a:endParaRPr lang="en-US" altLang="en-US" sz="850" b="1" dirty="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51" name="Rectangle 95">
              <a:extLst>
                <a:ext uri="{FF2B5EF4-FFF2-40B4-BE49-F238E27FC236}">
                  <a16:creationId xmlns:a16="http://schemas.microsoft.com/office/drawing/2014/main" id="{E4AD82D3-0529-4C99-AAE5-3C6EF39ED2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293565" y="2792756"/>
              <a:ext cx="16222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900" dirty="0"/>
                <a:t>% surviving without progression</a:t>
              </a:r>
            </a:p>
          </p:txBody>
        </p:sp>
        <p:sp>
          <p:nvSpPr>
            <p:cNvPr id="52" name="Rectangle 97">
              <a:extLst>
                <a:ext uri="{FF2B5EF4-FFF2-40B4-BE49-F238E27FC236}">
                  <a16:creationId xmlns:a16="http://schemas.microsoft.com/office/drawing/2014/main" id="{ED7C73AF-57BA-4F3F-830A-2727473D7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69" y="3354028"/>
              <a:ext cx="121828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>
                  <a:solidFill>
                    <a:srgbClr val="000000"/>
                  </a:solidFill>
                  <a:cs typeface="Arial" charset="0"/>
                </a:rPr>
                <a:t>20</a:t>
              </a:r>
              <a:endParaRPr lang="en-US" altLang="en-US" sz="85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53" name="Rectangle 98">
              <a:extLst>
                <a:ext uri="{FF2B5EF4-FFF2-40B4-BE49-F238E27FC236}">
                  <a16:creationId xmlns:a16="http://schemas.microsoft.com/office/drawing/2014/main" id="{BE5E2D49-6095-4E90-B2D2-9E3A36BD6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69" y="3003832"/>
              <a:ext cx="121828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>
                  <a:solidFill>
                    <a:srgbClr val="000000"/>
                  </a:solidFill>
                  <a:cs typeface="Arial" charset="0"/>
                </a:rPr>
                <a:t>40</a:t>
              </a:r>
              <a:endParaRPr lang="en-US" altLang="en-US" sz="85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54" name="Rectangle 99">
              <a:extLst>
                <a:ext uri="{FF2B5EF4-FFF2-40B4-BE49-F238E27FC236}">
                  <a16:creationId xmlns:a16="http://schemas.microsoft.com/office/drawing/2014/main" id="{6397B1B0-7411-4654-81FC-D4C31743A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69" y="2652065"/>
              <a:ext cx="121828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>
                  <a:solidFill>
                    <a:srgbClr val="000000"/>
                  </a:solidFill>
                  <a:cs typeface="Arial" charset="0"/>
                </a:rPr>
                <a:t>60</a:t>
              </a:r>
              <a:endParaRPr lang="en-US" altLang="en-US" sz="85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55" name="Rectangle 100">
              <a:extLst>
                <a:ext uri="{FF2B5EF4-FFF2-40B4-BE49-F238E27FC236}">
                  <a16:creationId xmlns:a16="http://schemas.microsoft.com/office/drawing/2014/main" id="{1EED8170-8703-4909-8E6E-E583F396F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69" y="2301870"/>
              <a:ext cx="121828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>
                  <a:solidFill>
                    <a:srgbClr val="000000"/>
                  </a:solidFill>
                  <a:cs typeface="Arial" charset="0"/>
                </a:rPr>
                <a:t>80</a:t>
              </a:r>
              <a:endParaRPr lang="en-US" altLang="en-US" sz="85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56" name="Rectangle 101">
              <a:extLst>
                <a:ext uri="{FF2B5EF4-FFF2-40B4-BE49-F238E27FC236}">
                  <a16:creationId xmlns:a16="http://schemas.microsoft.com/office/drawing/2014/main" id="{53511931-4BD4-418E-87CB-DBFA91FDF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541" y="1950103"/>
              <a:ext cx="182741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dirty="0">
                  <a:solidFill>
                    <a:srgbClr val="000000"/>
                  </a:solidFill>
                  <a:cs typeface="Arial" charset="0"/>
                </a:rPr>
                <a:t>100</a:t>
              </a:r>
              <a:endParaRPr lang="en-US" altLang="en-US" sz="850" dirty="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57" name="Rectangle 102">
              <a:extLst>
                <a:ext uri="{FF2B5EF4-FFF2-40B4-BE49-F238E27FC236}">
                  <a16:creationId xmlns:a16="http://schemas.microsoft.com/office/drawing/2014/main" id="{79A4D259-A8BD-4DF3-96FA-3494374B5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209" y="3702653"/>
              <a:ext cx="60913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85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58" name="Rectangle 103">
              <a:extLst>
                <a:ext uri="{FF2B5EF4-FFF2-40B4-BE49-F238E27FC236}">
                  <a16:creationId xmlns:a16="http://schemas.microsoft.com/office/drawing/2014/main" id="{29449986-BB65-40C2-B893-071EC9F64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172" y="3834327"/>
              <a:ext cx="54117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59" name="Rectangle 104">
              <a:extLst>
                <a:ext uri="{FF2B5EF4-FFF2-40B4-BE49-F238E27FC236}">
                  <a16:creationId xmlns:a16="http://schemas.microsoft.com/office/drawing/2014/main" id="{2902D2C7-8692-4355-AB1D-72FF64CD3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62" y="3834327"/>
              <a:ext cx="54117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3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60" name="Rectangle 105">
              <a:extLst>
                <a:ext uri="{FF2B5EF4-FFF2-40B4-BE49-F238E27FC236}">
                  <a16:creationId xmlns:a16="http://schemas.microsoft.com/office/drawing/2014/main" id="{C49BE566-7FB7-4473-8E9A-5627B5777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953" y="3834327"/>
              <a:ext cx="54117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6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61" name="Rectangle 106">
              <a:extLst>
                <a:ext uri="{FF2B5EF4-FFF2-40B4-BE49-F238E27FC236}">
                  <a16:creationId xmlns:a16="http://schemas.microsoft.com/office/drawing/2014/main" id="{4D167E9B-0547-4F78-8289-A55A72F00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568" y="3834327"/>
              <a:ext cx="54117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9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62" name="Rectangle 107">
              <a:extLst>
                <a:ext uri="{FF2B5EF4-FFF2-40B4-BE49-F238E27FC236}">
                  <a16:creationId xmlns:a16="http://schemas.microsoft.com/office/drawing/2014/main" id="{3119AB97-35F4-4357-9B24-EA1FDC3E5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918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12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63" name="Rectangle 108">
              <a:extLst>
                <a:ext uri="{FF2B5EF4-FFF2-40B4-BE49-F238E27FC236}">
                  <a16:creationId xmlns:a16="http://schemas.microsoft.com/office/drawing/2014/main" id="{5874B744-F8D2-4808-AB5E-7FEAB5852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308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15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64" name="Rectangle 109">
              <a:extLst>
                <a:ext uri="{FF2B5EF4-FFF2-40B4-BE49-F238E27FC236}">
                  <a16:creationId xmlns:a16="http://schemas.microsoft.com/office/drawing/2014/main" id="{88F12F95-3C81-44CE-BA5D-6CB80FA71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919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18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65" name="Rectangle 110">
              <a:extLst>
                <a:ext uri="{FF2B5EF4-FFF2-40B4-BE49-F238E27FC236}">
                  <a16:creationId xmlns:a16="http://schemas.microsoft.com/office/drawing/2014/main" id="{71E4BFF4-E9C3-4290-91D6-D98AF524C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720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42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66" name="Rectangle 111">
              <a:extLst>
                <a:ext uri="{FF2B5EF4-FFF2-40B4-BE49-F238E27FC236}">
                  <a16:creationId xmlns:a16="http://schemas.microsoft.com/office/drawing/2014/main" id="{326DDBCE-3FE1-480B-90E9-624773D5A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316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21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67" name="Rectangle 112">
              <a:extLst>
                <a:ext uri="{FF2B5EF4-FFF2-40B4-BE49-F238E27FC236}">
                  <a16:creationId xmlns:a16="http://schemas.microsoft.com/office/drawing/2014/main" id="{29B08FE0-13E2-4374-92DF-FE89EDDF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18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27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68" name="Rectangle 113">
              <a:extLst>
                <a:ext uri="{FF2B5EF4-FFF2-40B4-BE49-F238E27FC236}">
                  <a16:creationId xmlns:a16="http://schemas.microsoft.com/office/drawing/2014/main" id="{698AFAFF-1DF1-48C3-B8A2-EA51D68C5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931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24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69" name="Rectangle 114">
              <a:extLst>
                <a:ext uri="{FF2B5EF4-FFF2-40B4-BE49-F238E27FC236}">
                  <a16:creationId xmlns:a16="http://schemas.microsoft.com/office/drawing/2014/main" id="{2869FC2F-3458-43B2-8E49-59A8202E8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933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30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70" name="Rectangle 115">
              <a:extLst>
                <a:ext uri="{FF2B5EF4-FFF2-40B4-BE49-F238E27FC236}">
                  <a16:creationId xmlns:a16="http://schemas.microsoft.com/office/drawing/2014/main" id="{5FAA0407-BAB8-4948-A06E-2A324D93D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329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33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71" name="Rectangle 116">
              <a:extLst>
                <a:ext uri="{FF2B5EF4-FFF2-40B4-BE49-F238E27FC236}">
                  <a16:creationId xmlns:a16="http://schemas.microsoft.com/office/drawing/2014/main" id="{9E776C46-C669-4070-8176-52FE8BF73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715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36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72" name="Rectangle 117">
              <a:extLst>
                <a:ext uri="{FF2B5EF4-FFF2-40B4-BE49-F238E27FC236}">
                  <a16:creationId xmlns:a16="http://schemas.microsoft.com/office/drawing/2014/main" id="{F39E6037-CA72-4DF7-9198-BB1F52FDE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333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39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73" name="Rectangle 118">
              <a:extLst>
                <a:ext uri="{FF2B5EF4-FFF2-40B4-BE49-F238E27FC236}">
                  <a16:creationId xmlns:a16="http://schemas.microsoft.com/office/drawing/2014/main" id="{10E79198-1734-4C9E-8382-3E653F3EA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339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51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74" name="Rectangle 119">
              <a:extLst>
                <a:ext uri="{FF2B5EF4-FFF2-40B4-BE49-F238E27FC236}">
                  <a16:creationId xmlns:a16="http://schemas.microsoft.com/office/drawing/2014/main" id="{5DB1F8A3-EBE2-419F-A152-53B8BD16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339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45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75" name="Rectangle 120">
              <a:extLst>
                <a:ext uri="{FF2B5EF4-FFF2-40B4-BE49-F238E27FC236}">
                  <a16:creationId xmlns:a16="http://schemas.microsoft.com/office/drawing/2014/main" id="{3B99DA8F-8739-4133-8C99-8F5D75BF3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728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 dirty="0">
                  <a:solidFill>
                    <a:srgbClr val="000000"/>
                  </a:solidFill>
                  <a:cs typeface="Arial" charset="0"/>
                </a:rPr>
                <a:t>48</a:t>
              </a:r>
              <a:endParaRPr lang="en-US" altLang="en-US" sz="850" spc="-53" dirty="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76" name="Rectangle 121">
              <a:extLst>
                <a:ext uri="{FF2B5EF4-FFF2-40B4-BE49-F238E27FC236}">
                  <a16:creationId xmlns:a16="http://schemas.microsoft.com/office/drawing/2014/main" id="{0F7EB41B-AD0B-4C8D-B410-7A3F3C145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728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54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77" name="Rectangle 122">
              <a:extLst>
                <a:ext uri="{FF2B5EF4-FFF2-40B4-BE49-F238E27FC236}">
                  <a16:creationId xmlns:a16="http://schemas.microsoft.com/office/drawing/2014/main" id="{2160F790-47A8-4E12-ACBB-631F01107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351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57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78" name="Rectangle 123">
              <a:extLst>
                <a:ext uri="{FF2B5EF4-FFF2-40B4-BE49-F238E27FC236}">
                  <a16:creationId xmlns:a16="http://schemas.microsoft.com/office/drawing/2014/main" id="{98AECF46-4CE7-4CFE-9F56-D56C0DCE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742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60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79" name="Rectangle 124">
              <a:extLst>
                <a:ext uri="{FF2B5EF4-FFF2-40B4-BE49-F238E27FC236}">
                  <a16:creationId xmlns:a16="http://schemas.microsoft.com/office/drawing/2014/main" id="{21F994EA-D675-4E90-9E89-C6966B2E2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131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63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80" name="Rectangle 125">
              <a:extLst>
                <a:ext uri="{FF2B5EF4-FFF2-40B4-BE49-F238E27FC236}">
                  <a16:creationId xmlns:a16="http://schemas.microsoft.com/office/drawing/2014/main" id="{A7E6B77D-D3BC-4C59-9782-9F2E6C187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749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66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81" name="Rectangle 126">
              <a:extLst>
                <a:ext uri="{FF2B5EF4-FFF2-40B4-BE49-F238E27FC236}">
                  <a16:creationId xmlns:a16="http://schemas.microsoft.com/office/drawing/2014/main" id="{B3E9B833-E71A-48AD-A251-DA1371FCE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137" y="3834327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53">
                  <a:solidFill>
                    <a:srgbClr val="000000"/>
                  </a:solidFill>
                  <a:cs typeface="Arial" charset="0"/>
                </a:rPr>
                <a:t>69</a:t>
              </a:r>
              <a:endParaRPr lang="en-US" altLang="en-US" sz="850" spc="-53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82" name="Rectangle 127">
              <a:extLst>
                <a:ext uri="{FF2B5EF4-FFF2-40B4-BE49-F238E27FC236}">
                  <a16:creationId xmlns:a16="http://schemas.microsoft.com/office/drawing/2014/main" id="{DACFD1F0-59C2-4BF6-8D57-4E364A161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13" y="4137547"/>
              <a:ext cx="492122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dirty="0">
                  <a:solidFill>
                    <a:srgbClr val="000000"/>
                  </a:solidFill>
                  <a:cs typeface="Arial" charset="0"/>
                </a:rPr>
                <a:t>No. at risk</a:t>
              </a:r>
              <a:endParaRPr lang="en-US" altLang="en-US" sz="850" dirty="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83" name="Rectangle 128">
              <a:extLst>
                <a:ext uri="{FF2B5EF4-FFF2-40B4-BE49-F238E27FC236}">
                  <a16:creationId xmlns:a16="http://schemas.microsoft.com/office/drawing/2014/main" id="{510EF7DF-C81F-420A-A352-EF446070F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71" y="4237753"/>
              <a:ext cx="139461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>
                  <a:solidFill>
                    <a:srgbClr val="000000"/>
                  </a:solidFill>
                  <a:cs typeface="Arial" charset="0"/>
                </a:rPr>
                <a:t>Rd</a:t>
              </a:r>
              <a:endParaRPr lang="en-US" altLang="en-US" sz="85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84" name="Rectangle 129">
              <a:extLst>
                <a:ext uri="{FF2B5EF4-FFF2-40B4-BE49-F238E27FC236}">
                  <a16:creationId xmlns:a16="http://schemas.microsoft.com/office/drawing/2014/main" id="{5D722177-D21A-4108-961B-D75DF127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08" y="4352062"/>
              <a:ext cx="254878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>
                  <a:solidFill>
                    <a:srgbClr val="000000"/>
                  </a:solidFill>
                  <a:cs typeface="Arial" charset="0"/>
                </a:rPr>
                <a:t>D-Rd</a:t>
              </a:r>
              <a:endParaRPr lang="en-US" altLang="en-US" sz="85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85" name="Rectangle 130">
              <a:extLst>
                <a:ext uri="{FF2B5EF4-FFF2-40B4-BE49-F238E27FC236}">
                  <a16:creationId xmlns:a16="http://schemas.microsoft.com/office/drawing/2014/main" id="{45833F55-993E-49CC-9B30-9073D26D9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82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369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86" name="Rectangle 131">
              <a:extLst>
                <a:ext uri="{FF2B5EF4-FFF2-40B4-BE49-F238E27FC236}">
                  <a16:creationId xmlns:a16="http://schemas.microsoft.com/office/drawing/2014/main" id="{83FDBA2C-BC9F-4B6D-8EDC-335066923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82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368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87" name="Rectangle 132">
              <a:extLst>
                <a:ext uri="{FF2B5EF4-FFF2-40B4-BE49-F238E27FC236}">
                  <a16:creationId xmlns:a16="http://schemas.microsoft.com/office/drawing/2014/main" id="{61F6B416-AD1A-459A-B364-5BBAF714F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72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333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88" name="Rectangle 133">
              <a:extLst>
                <a:ext uri="{FF2B5EF4-FFF2-40B4-BE49-F238E27FC236}">
                  <a16:creationId xmlns:a16="http://schemas.microsoft.com/office/drawing/2014/main" id="{55CFDBBF-0FB8-4C37-AFE7-91D44E6D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72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347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89" name="Rectangle 134">
              <a:extLst>
                <a:ext uri="{FF2B5EF4-FFF2-40B4-BE49-F238E27FC236}">
                  <a16:creationId xmlns:a16="http://schemas.microsoft.com/office/drawing/2014/main" id="{A54B8DE9-DF75-408C-B1A7-B6A7D412D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059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307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90" name="Rectangle 135">
              <a:extLst>
                <a:ext uri="{FF2B5EF4-FFF2-40B4-BE49-F238E27FC236}">
                  <a16:creationId xmlns:a16="http://schemas.microsoft.com/office/drawing/2014/main" id="{94FB61F5-1344-4729-84B0-D543C151D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059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335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91" name="Rectangle 136">
              <a:extLst>
                <a:ext uri="{FF2B5EF4-FFF2-40B4-BE49-F238E27FC236}">
                  <a16:creationId xmlns:a16="http://schemas.microsoft.com/office/drawing/2014/main" id="{43D96A64-CCD1-4AA4-AA18-BC4FD8625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673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280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92" name="Rectangle 137">
              <a:extLst>
                <a:ext uri="{FF2B5EF4-FFF2-40B4-BE49-F238E27FC236}">
                  <a16:creationId xmlns:a16="http://schemas.microsoft.com/office/drawing/2014/main" id="{86D616B7-3279-42A2-B11D-00B180632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673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320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93" name="Rectangle 138">
              <a:extLst>
                <a:ext uri="{FF2B5EF4-FFF2-40B4-BE49-F238E27FC236}">
                  <a16:creationId xmlns:a16="http://schemas.microsoft.com/office/drawing/2014/main" id="{A11C895B-82C4-43AA-B6BC-BD48CB53B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068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255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94" name="Rectangle 139">
              <a:extLst>
                <a:ext uri="{FF2B5EF4-FFF2-40B4-BE49-F238E27FC236}">
                  <a16:creationId xmlns:a16="http://schemas.microsoft.com/office/drawing/2014/main" id="{0BD913F0-17EF-4865-9E82-3E8E324D3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068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309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95" name="Rectangle 140">
              <a:extLst>
                <a:ext uri="{FF2B5EF4-FFF2-40B4-BE49-F238E27FC236}">
                  <a16:creationId xmlns:a16="http://schemas.microsoft.com/office/drawing/2014/main" id="{2D587189-BBB5-47D3-AA4A-559A99A09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681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237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96" name="Rectangle 141">
              <a:extLst>
                <a:ext uri="{FF2B5EF4-FFF2-40B4-BE49-F238E27FC236}">
                  <a16:creationId xmlns:a16="http://schemas.microsoft.com/office/drawing/2014/main" id="{00D93A2A-E37A-4D0A-9625-626249186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681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300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97" name="Rectangle 142">
              <a:extLst>
                <a:ext uri="{FF2B5EF4-FFF2-40B4-BE49-F238E27FC236}">
                  <a16:creationId xmlns:a16="http://schemas.microsoft.com/office/drawing/2014/main" id="{0552A7A7-620E-43AD-A553-01F2215D4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072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220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98" name="Rectangle 143">
              <a:extLst>
                <a:ext uri="{FF2B5EF4-FFF2-40B4-BE49-F238E27FC236}">
                  <a16:creationId xmlns:a16="http://schemas.microsoft.com/office/drawing/2014/main" id="{69F1DE10-839F-47E3-9CC0-4691CA7B9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072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290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99" name="Rectangle 144">
              <a:extLst>
                <a:ext uri="{FF2B5EF4-FFF2-40B4-BE49-F238E27FC236}">
                  <a16:creationId xmlns:a16="http://schemas.microsoft.com/office/drawing/2014/main" id="{552247E4-0EAD-470F-A300-D545E4568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321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123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00" name="Rectangle 145">
              <a:extLst>
                <a:ext uri="{FF2B5EF4-FFF2-40B4-BE49-F238E27FC236}">
                  <a16:creationId xmlns:a16="http://schemas.microsoft.com/office/drawing/2014/main" id="{D6245114-275E-414C-B4DF-F5248E560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321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210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01" name="Rectangle 146">
              <a:extLst>
                <a:ext uri="{FF2B5EF4-FFF2-40B4-BE49-F238E27FC236}">
                  <a16:creationId xmlns:a16="http://schemas.microsoft.com/office/drawing/2014/main" id="{560263D5-AAC8-44A7-B829-C617566B4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690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205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02" name="Rectangle 147">
              <a:extLst>
                <a:ext uri="{FF2B5EF4-FFF2-40B4-BE49-F238E27FC236}">
                  <a16:creationId xmlns:a16="http://schemas.microsoft.com/office/drawing/2014/main" id="{07332E21-B95E-41BE-8892-CEA535ECD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690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276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03" name="Rectangle 148">
              <a:extLst>
                <a:ext uri="{FF2B5EF4-FFF2-40B4-BE49-F238E27FC236}">
                  <a16:creationId xmlns:a16="http://schemas.microsoft.com/office/drawing/2014/main" id="{64A708B8-EA53-44A9-B7A0-B83808904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468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179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04" name="Rectangle 149">
              <a:extLst>
                <a:ext uri="{FF2B5EF4-FFF2-40B4-BE49-F238E27FC236}">
                  <a16:creationId xmlns:a16="http://schemas.microsoft.com/office/drawing/2014/main" id="{67342692-CD2A-425D-A259-EB5D69EE0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468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256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05" name="Rectangle 150">
              <a:extLst>
                <a:ext uri="{FF2B5EF4-FFF2-40B4-BE49-F238E27FC236}">
                  <a16:creationId xmlns:a16="http://schemas.microsoft.com/office/drawing/2014/main" id="{C55A59D9-2481-485D-9E7D-50097EAE7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079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196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06" name="Rectangle 151">
              <a:extLst>
                <a:ext uri="{FF2B5EF4-FFF2-40B4-BE49-F238E27FC236}">
                  <a16:creationId xmlns:a16="http://schemas.microsoft.com/office/drawing/2014/main" id="{149C38AC-2819-41A1-AF2C-B921AEECE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079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266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07" name="Rectangle 152">
              <a:extLst>
                <a:ext uri="{FF2B5EF4-FFF2-40B4-BE49-F238E27FC236}">
                  <a16:creationId xmlns:a16="http://schemas.microsoft.com/office/drawing/2014/main" id="{36C6935F-96B0-457A-BF3C-FB02474F5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310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172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08" name="Rectangle 153">
              <a:extLst>
                <a:ext uri="{FF2B5EF4-FFF2-40B4-BE49-F238E27FC236}">
                  <a16:creationId xmlns:a16="http://schemas.microsoft.com/office/drawing/2014/main" id="{B0B1C498-41AF-495D-A779-FBF36853F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310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246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09" name="Rectangle 154">
              <a:extLst>
                <a:ext uri="{FF2B5EF4-FFF2-40B4-BE49-F238E27FC236}">
                  <a16:creationId xmlns:a16="http://schemas.microsoft.com/office/drawing/2014/main" id="{9C5617C2-0556-4EC6-AEEB-228693500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929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155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10" name="Rectangle 155">
              <a:extLst>
                <a:ext uri="{FF2B5EF4-FFF2-40B4-BE49-F238E27FC236}">
                  <a16:creationId xmlns:a16="http://schemas.microsoft.com/office/drawing/2014/main" id="{C487573B-23D4-4FD6-9290-0DDDAEA9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929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 dirty="0">
                  <a:solidFill>
                    <a:srgbClr val="000000"/>
                  </a:solidFill>
                  <a:cs typeface="Arial" charset="0"/>
                </a:rPr>
                <a:t>237</a:t>
              </a:r>
              <a:endParaRPr lang="en-US" altLang="en-US" sz="850" spc="-80" dirty="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11" name="Rectangle 156">
              <a:extLst>
                <a:ext uri="{FF2B5EF4-FFF2-40B4-BE49-F238E27FC236}">
                  <a16:creationId xmlns:a16="http://schemas.microsoft.com/office/drawing/2014/main" id="{CF5AFB3F-101B-42C2-B481-FD8E222E2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317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146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12" name="Rectangle 157">
              <a:extLst>
                <a:ext uri="{FF2B5EF4-FFF2-40B4-BE49-F238E27FC236}">
                  <a16:creationId xmlns:a16="http://schemas.microsoft.com/office/drawing/2014/main" id="{97937B7E-6E82-4A53-9880-50B57E520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317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232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13" name="Rectangle 158">
              <a:extLst>
                <a:ext uri="{FF2B5EF4-FFF2-40B4-BE49-F238E27FC236}">
                  <a16:creationId xmlns:a16="http://schemas.microsoft.com/office/drawing/2014/main" id="{166235DB-ADD4-4EBB-8FCA-66E09EE30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707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133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14" name="Rectangle 159">
              <a:extLst>
                <a:ext uri="{FF2B5EF4-FFF2-40B4-BE49-F238E27FC236}">
                  <a16:creationId xmlns:a16="http://schemas.microsoft.com/office/drawing/2014/main" id="{1807484B-AA87-4F21-9A2A-F2A2E5CA4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707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222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15" name="Rectangle 160">
              <a:extLst>
                <a:ext uri="{FF2B5EF4-FFF2-40B4-BE49-F238E27FC236}">
                  <a16:creationId xmlns:a16="http://schemas.microsoft.com/office/drawing/2014/main" id="{8E064C8D-D2C9-4E35-8772-D73B4181D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254" y="4244034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94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16" name="Rectangle 161">
              <a:extLst>
                <a:ext uri="{FF2B5EF4-FFF2-40B4-BE49-F238E27FC236}">
                  <a16:creationId xmlns:a16="http://schemas.microsoft.com/office/drawing/2014/main" id="{C647CF6E-B39B-459F-8231-E9BD8CB30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717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170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17" name="Rectangle 162">
              <a:extLst>
                <a:ext uri="{FF2B5EF4-FFF2-40B4-BE49-F238E27FC236}">
                  <a16:creationId xmlns:a16="http://schemas.microsoft.com/office/drawing/2014/main" id="{5B3D7135-3013-448B-AE58-575149857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708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113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18" name="Rectangle 163">
              <a:extLst>
                <a:ext uri="{FF2B5EF4-FFF2-40B4-BE49-F238E27FC236}">
                  <a16:creationId xmlns:a16="http://schemas.microsoft.com/office/drawing/2014/main" id="{EB1B518A-D009-4FA7-9079-56006D371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708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199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19" name="Rectangle 164">
              <a:extLst>
                <a:ext uri="{FF2B5EF4-FFF2-40B4-BE49-F238E27FC236}">
                  <a16:creationId xmlns:a16="http://schemas.microsoft.com/office/drawing/2014/main" id="{EBA322F3-5722-4177-B12D-BC702322B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327" y="4244034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105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20" name="Rectangle 165">
              <a:extLst>
                <a:ext uri="{FF2B5EF4-FFF2-40B4-BE49-F238E27FC236}">
                  <a16:creationId xmlns:a16="http://schemas.microsoft.com/office/drawing/2014/main" id="{EAAA5401-EFBD-4BB2-916E-FBE96D349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327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195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21" name="Rectangle 166">
              <a:extLst>
                <a:ext uri="{FF2B5EF4-FFF2-40B4-BE49-F238E27FC236}">
                  <a16:creationId xmlns:a16="http://schemas.microsoft.com/office/drawing/2014/main" id="{AD22393E-A35A-4BCB-8131-2473D7545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647" y="4244034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63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22" name="Rectangle 167">
              <a:extLst>
                <a:ext uri="{FF2B5EF4-FFF2-40B4-BE49-F238E27FC236}">
                  <a16:creationId xmlns:a16="http://schemas.microsoft.com/office/drawing/2014/main" id="{8EDF8A07-1222-46D8-BD12-DACECE4C8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334" y="4356773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123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23" name="Rectangle 168">
              <a:extLst>
                <a:ext uri="{FF2B5EF4-FFF2-40B4-BE49-F238E27FC236}">
                  <a16:creationId xmlns:a16="http://schemas.microsoft.com/office/drawing/2014/main" id="{A2DAC616-EB39-498E-A710-AE7B68A19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257" y="4244034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36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24" name="Rectangle 169">
              <a:extLst>
                <a:ext uri="{FF2B5EF4-FFF2-40B4-BE49-F238E27FC236}">
                  <a16:creationId xmlns:a16="http://schemas.microsoft.com/office/drawing/2014/main" id="{686782D2-DA81-4CDB-A1CC-5B6579E24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257" y="4356773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87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25" name="Rectangle 170">
              <a:extLst>
                <a:ext uri="{FF2B5EF4-FFF2-40B4-BE49-F238E27FC236}">
                  <a16:creationId xmlns:a16="http://schemas.microsoft.com/office/drawing/2014/main" id="{F1B0EF50-DC33-44CE-BDA9-73486308B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648" y="4244034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12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26" name="Rectangle 171">
              <a:extLst>
                <a:ext uri="{FF2B5EF4-FFF2-40B4-BE49-F238E27FC236}">
                  <a16:creationId xmlns:a16="http://schemas.microsoft.com/office/drawing/2014/main" id="{754EA056-2220-4DF3-B083-5E1707C7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648" y="4356773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51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27" name="Rectangle 172">
              <a:extLst>
                <a:ext uri="{FF2B5EF4-FFF2-40B4-BE49-F238E27FC236}">
                  <a16:creationId xmlns:a16="http://schemas.microsoft.com/office/drawing/2014/main" id="{FAF4F86F-E491-4376-BBC4-481DADAF4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7576" y="4244034"/>
              <a:ext cx="5065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4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28" name="Rectangle 173">
              <a:extLst>
                <a:ext uri="{FF2B5EF4-FFF2-40B4-BE49-F238E27FC236}">
                  <a16:creationId xmlns:a16="http://schemas.microsoft.com/office/drawing/2014/main" id="{F0A2DFAC-0782-4272-ACA1-D349EB8C7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037" y="4356773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17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29" name="Rectangle 174">
              <a:extLst>
                <a:ext uri="{FF2B5EF4-FFF2-40B4-BE49-F238E27FC236}">
                  <a16:creationId xmlns:a16="http://schemas.microsoft.com/office/drawing/2014/main" id="{5E6CB6BF-F47B-4ABC-B302-66B962DFC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967" y="4244034"/>
              <a:ext cx="5065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2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30" name="Rectangle 175">
              <a:extLst>
                <a:ext uri="{FF2B5EF4-FFF2-40B4-BE49-F238E27FC236}">
                  <a16:creationId xmlns:a16="http://schemas.microsoft.com/office/drawing/2014/main" id="{D3D316A2-DFBE-4E56-8DCB-F8138D3E7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967" y="4356773"/>
              <a:ext cx="5065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5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31" name="Rectangle 176">
              <a:extLst>
                <a:ext uri="{FF2B5EF4-FFF2-40B4-BE49-F238E27FC236}">
                  <a16:creationId xmlns:a16="http://schemas.microsoft.com/office/drawing/2014/main" id="{4C3E5696-5DE4-41B9-8A86-0D53D1BD4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582" y="4244034"/>
              <a:ext cx="5065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sp>
          <p:nvSpPr>
            <p:cNvPr id="132" name="Rectangle 177">
              <a:extLst>
                <a:ext uri="{FF2B5EF4-FFF2-40B4-BE49-F238E27FC236}">
                  <a16:creationId xmlns:a16="http://schemas.microsoft.com/office/drawing/2014/main" id="{6A5AF289-80F2-4BC9-BF86-6568C5B13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582" y="4356773"/>
              <a:ext cx="5065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50" spc="-8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850" spc="-80">
                <a:solidFill>
                  <a:srgbClr val="1F497D"/>
                </a:solidFill>
                <a:cs typeface="Arial" charset="0"/>
              </a:endParaRP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DC1BB632-AD8C-47DD-8934-B0798274FED5}"/>
                </a:ext>
              </a:extLst>
            </p:cNvPr>
            <p:cNvGrpSpPr/>
            <p:nvPr/>
          </p:nvGrpSpPr>
          <p:grpSpPr>
            <a:xfrm>
              <a:off x="946547" y="2014085"/>
              <a:ext cx="4440345" cy="1807515"/>
              <a:chOff x="10482524" y="3051175"/>
              <a:chExt cx="2541327" cy="1827213"/>
            </a:xfrm>
          </p:grpSpPr>
          <p:sp>
            <p:nvSpPr>
              <p:cNvPr id="306" name="Line 212">
                <a:extLst>
                  <a:ext uri="{FF2B5EF4-FFF2-40B4-BE49-F238E27FC236}">
                    <a16:creationId xmlns:a16="http://schemas.microsoft.com/office/drawing/2014/main" id="{15DFAC4C-75DF-47E5-8ED5-817D4827A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24" y="4470400"/>
                <a:ext cx="378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07" name="Line 213">
                <a:extLst>
                  <a:ext uri="{FF2B5EF4-FFF2-40B4-BE49-F238E27FC236}">
                    <a16:creationId xmlns:a16="http://schemas.microsoft.com/office/drawing/2014/main" id="{5B30BB97-AADE-4E1E-AFBC-A3CEFE7EF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24" y="4116388"/>
                <a:ext cx="378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08" name="Line 214">
                <a:extLst>
                  <a:ext uri="{FF2B5EF4-FFF2-40B4-BE49-F238E27FC236}">
                    <a16:creationId xmlns:a16="http://schemas.microsoft.com/office/drawing/2014/main" id="{1A9BA8DB-55AA-4A54-A94A-0043D765E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24" y="3760788"/>
                <a:ext cx="378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09" name="Line 215">
                <a:extLst>
                  <a:ext uri="{FF2B5EF4-FFF2-40B4-BE49-F238E27FC236}">
                    <a16:creationId xmlns:a16="http://schemas.microsoft.com/office/drawing/2014/main" id="{5A289942-ED7E-4BA2-B16B-9839165E7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24" y="3406775"/>
                <a:ext cx="378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0" name="Line 216">
                <a:extLst>
                  <a:ext uri="{FF2B5EF4-FFF2-40B4-BE49-F238E27FC236}">
                    <a16:creationId xmlns:a16="http://schemas.microsoft.com/office/drawing/2014/main" id="{DD048443-D003-4FC5-8861-56A47B011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24" y="3051175"/>
                <a:ext cx="378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1" name="Line 217">
                <a:extLst>
                  <a:ext uri="{FF2B5EF4-FFF2-40B4-BE49-F238E27FC236}">
                    <a16:creationId xmlns:a16="http://schemas.microsoft.com/office/drawing/2014/main" id="{F0EB2B9A-C97F-467C-BC17-BF7CEDDE1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20363" y="3051175"/>
                <a:ext cx="0" cy="1774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2" name="Line 218">
                <a:extLst>
                  <a:ext uri="{FF2B5EF4-FFF2-40B4-BE49-F238E27FC236}">
                    <a16:creationId xmlns:a16="http://schemas.microsoft.com/office/drawing/2014/main" id="{3DCD34E3-EFFD-48BF-BB59-F0FD667D9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10838" y="4826000"/>
                <a:ext cx="25130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3" name="Line 219">
                <a:extLst>
                  <a:ext uri="{FF2B5EF4-FFF2-40B4-BE49-F238E27FC236}">
                    <a16:creationId xmlns:a16="http://schemas.microsoft.com/office/drawing/2014/main" id="{0ADD7589-84D9-405C-8FA6-AFE5F3B0B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24" y="4826000"/>
                <a:ext cx="3783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4" name="Line 220">
                <a:extLst>
                  <a:ext uri="{FF2B5EF4-FFF2-40B4-BE49-F238E27FC236}">
                    <a16:creationId xmlns:a16="http://schemas.microsoft.com/office/drawing/2014/main" id="{E2DBE21E-8483-4F9A-AB53-BF42A303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20363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5" name="Line 221">
                <a:extLst>
                  <a:ext uri="{FF2B5EF4-FFF2-40B4-BE49-F238E27FC236}">
                    <a16:creationId xmlns:a16="http://schemas.microsoft.com/office/drawing/2014/main" id="{FD06677A-32E2-4C89-BB83-CF15DFE74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29901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6" name="Line 222">
                <a:extLst>
                  <a:ext uri="{FF2B5EF4-FFF2-40B4-BE49-F238E27FC236}">
                    <a16:creationId xmlns:a16="http://schemas.microsoft.com/office/drawing/2014/main" id="{C60DB2C3-FCA0-44B1-8F08-36A35C7C9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37851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7" name="Line 223">
                <a:extLst>
                  <a:ext uri="{FF2B5EF4-FFF2-40B4-BE49-F238E27FC236}">
                    <a16:creationId xmlns:a16="http://schemas.microsoft.com/office/drawing/2014/main" id="{309F473C-BB92-4F8B-8C5E-EF0605421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47388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8" name="Line 224">
                <a:extLst>
                  <a:ext uri="{FF2B5EF4-FFF2-40B4-BE49-F238E27FC236}">
                    <a16:creationId xmlns:a16="http://schemas.microsoft.com/office/drawing/2014/main" id="{5CA1136A-13DC-4CA1-B91F-BCC551F85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55338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19" name="Line 225">
                <a:extLst>
                  <a:ext uri="{FF2B5EF4-FFF2-40B4-BE49-F238E27FC236}">
                    <a16:creationId xmlns:a16="http://schemas.microsoft.com/office/drawing/2014/main" id="{AFCEC6A4-339E-4653-806A-7C943F619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64876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0" name="Line 226">
                <a:extLst>
                  <a:ext uri="{FF2B5EF4-FFF2-40B4-BE49-F238E27FC236}">
                    <a16:creationId xmlns:a16="http://schemas.microsoft.com/office/drawing/2014/main" id="{1C7B6887-F6B5-46C4-91D2-EDED9901D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72826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1" name="Line 227">
                <a:extLst>
                  <a:ext uri="{FF2B5EF4-FFF2-40B4-BE49-F238E27FC236}">
                    <a16:creationId xmlns:a16="http://schemas.microsoft.com/office/drawing/2014/main" id="{13C227D7-CC72-4AE8-B2A5-85DC33EBF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71388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2" name="Line 228">
                <a:extLst>
                  <a:ext uri="{FF2B5EF4-FFF2-40B4-BE49-F238E27FC236}">
                    <a16:creationId xmlns:a16="http://schemas.microsoft.com/office/drawing/2014/main" id="{A88D521D-330B-4B24-A6BB-EB15E8DE3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99851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3" name="Line 229">
                <a:extLst>
                  <a:ext uri="{FF2B5EF4-FFF2-40B4-BE49-F238E27FC236}">
                    <a16:creationId xmlns:a16="http://schemas.microsoft.com/office/drawing/2014/main" id="{EBD7AB33-4956-4806-960D-93D783D0A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82363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4" name="Line 230">
                <a:extLst>
                  <a:ext uri="{FF2B5EF4-FFF2-40B4-BE49-F238E27FC236}">
                    <a16:creationId xmlns:a16="http://schemas.microsoft.com/office/drawing/2014/main" id="{A92A3CFE-38A4-4DBC-8DC8-C501CEB44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91901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5" name="Line 231">
                <a:extLst>
                  <a:ext uri="{FF2B5EF4-FFF2-40B4-BE49-F238E27FC236}">
                    <a16:creationId xmlns:a16="http://schemas.microsoft.com/office/drawing/2014/main" id="{BB4642EB-BDEF-4C68-82D6-503458CE5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34826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6" name="Line 232">
                <a:extLst>
                  <a:ext uri="{FF2B5EF4-FFF2-40B4-BE49-F238E27FC236}">
                    <a16:creationId xmlns:a16="http://schemas.microsoft.com/office/drawing/2014/main" id="{A5AA158F-039F-469A-8F50-BE4EF1384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17338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7" name="Line 233">
                <a:extLst>
                  <a:ext uri="{FF2B5EF4-FFF2-40B4-BE49-F238E27FC236}">
                    <a16:creationId xmlns:a16="http://schemas.microsoft.com/office/drawing/2014/main" id="{DF22558E-E406-401D-94A3-4AEE04DBD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26876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8" name="Line 234">
                <a:extLst>
                  <a:ext uri="{FF2B5EF4-FFF2-40B4-BE49-F238E27FC236}">
                    <a16:creationId xmlns:a16="http://schemas.microsoft.com/office/drawing/2014/main" id="{2DE3E4F1-0A3F-4B3E-9909-C05C9C962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09388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29" name="Line 235">
                <a:extLst>
                  <a:ext uri="{FF2B5EF4-FFF2-40B4-BE49-F238E27FC236}">
                    <a16:creationId xmlns:a16="http://schemas.microsoft.com/office/drawing/2014/main" id="{87DC2E0B-E59D-4497-A958-A197CC45B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44363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30" name="Line 236">
                <a:extLst>
                  <a:ext uri="{FF2B5EF4-FFF2-40B4-BE49-F238E27FC236}">
                    <a16:creationId xmlns:a16="http://schemas.microsoft.com/office/drawing/2014/main" id="{241B11F8-C061-4319-94BA-D21F595EA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52313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31" name="Line 237">
                <a:extLst>
                  <a:ext uri="{FF2B5EF4-FFF2-40B4-BE49-F238E27FC236}">
                    <a16:creationId xmlns:a16="http://schemas.microsoft.com/office/drawing/2014/main" id="{FD194EBC-AC5B-46EB-93E0-A5E045BF6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61851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32" name="Line 238">
                <a:extLst>
                  <a:ext uri="{FF2B5EF4-FFF2-40B4-BE49-F238E27FC236}">
                    <a16:creationId xmlns:a16="http://schemas.microsoft.com/office/drawing/2014/main" id="{005D5AC4-C809-42A9-9B5D-0BE487165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96826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33" name="Line 239">
                <a:extLst>
                  <a:ext uri="{FF2B5EF4-FFF2-40B4-BE49-F238E27FC236}">
                    <a16:creationId xmlns:a16="http://schemas.microsoft.com/office/drawing/2014/main" id="{39F7DA75-F906-4C0F-B32F-50F6208A9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9338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34" name="Line 240">
                <a:extLst>
                  <a:ext uri="{FF2B5EF4-FFF2-40B4-BE49-F238E27FC236}">
                    <a16:creationId xmlns:a16="http://schemas.microsoft.com/office/drawing/2014/main" id="{C37CCF17-5A51-472D-9A1E-5BAB2C86B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88876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35" name="Line 241">
                <a:extLst>
                  <a:ext uri="{FF2B5EF4-FFF2-40B4-BE49-F238E27FC236}">
                    <a16:creationId xmlns:a16="http://schemas.microsoft.com/office/drawing/2014/main" id="{2DFD77CF-FAB8-421D-991D-0FE2934E3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06363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36" name="Line 242">
                <a:extLst>
                  <a:ext uri="{FF2B5EF4-FFF2-40B4-BE49-F238E27FC236}">
                    <a16:creationId xmlns:a16="http://schemas.microsoft.com/office/drawing/2014/main" id="{515BFCC7-479D-4780-9980-A6EDD6297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14313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37" name="Line 243">
                <a:extLst>
                  <a:ext uri="{FF2B5EF4-FFF2-40B4-BE49-F238E27FC236}">
                    <a16:creationId xmlns:a16="http://schemas.microsoft.com/office/drawing/2014/main" id="{91B21437-360D-4C8A-9D9B-F8DD5DBDD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23851" y="4826000"/>
                <a:ext cx="0" cy="52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8D6B131-6FC4-4320-B024-85D68FE1B712}"/>
                </a:ext>
              </a:extLst>
            </p:cNvPr>
            <p:cNvGrpSpPr/>
            <p:nvPr/>
          </p:nvGrpSpPr>
          <p:grpSpPr>
            <a:xfrm>
              <a:off x="986380" y="1995475"/>
              <a:ext cx="4413133" cy="914282"/>
              <a:chOff x="2568968" y="1426230"/>
              <a:chExt cx="4272547" cy="1035657"/>
            </a:xfrm>
          </p:grpSpPr>
          <p:sp>
            <p:nvSpPr>
              <p:cNvPr id="219" name="Freeform 244">
                <a:extLst>
                  <a:ext uri="{FF2B5EF4-FFF2-40B4-BE49-F238E27FC236}">
                    <a16:creationId xmlns:a16="http://schemas.microsoft.com/office/drawing/2014/main" id="{F1ED4042-3BE6-4600-AAE2-6BBF9A616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5795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0" name="Freeform 245">
                <a:extLst>
                  <a:ext uri="{FF2B5EF4-FFF2-40B4-BE49-F238E27FC236}">
                    <a16:creationId xmlns:a16="http://schemas.microsoft.com/office/drawing/2014/main" id="{76E80291-A189-43D9-BDFA-51768B50A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946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1" name="Freeform 246">
                <a:extLst>
                  <a:ext uri="{FF2B5EF4-FFF2-40B4-BE49-F238E27FC236}">
                    <a16:creationId xmlns:a16="http://schemas.microsoft.com/office/drawing/2014/main" id="{545A8509-D789-4BDE-AC59-3EF0D1DE0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037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2" name="Freeform 247">
                <a:extLst>
                  <a:ext uri="{FF2B5EF4-FFF2-40B4-BE49-F238E27FC236}">
                    <a16:creationId xmlns:a16="http://schemas.microsoft.com/office/drawing/2014/main" id="{7096F22B-BCEA-4D11-B654-23514F05A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3609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3" name="Freeform 248">
                <a:extLst>
                  <a:ext uri="{FF2B5EF4-FFF2-40B4-BE49-F238E27FC236}">
                    <a16:creationId xmlns:a16="http://schemas.microsoft.com/office/drawing/2014/main" id="{3DC24D2A-CECD-4D59-A39F-E98851DA5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536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4" name="Freeform 249">
                <a:extLst>
                  <a:ext uri="{FF2B5EF4-FFF2-40B4-BE49-F238E27FC236}">
                    <a16:creationId xmlns:a16="http://schemas.microsoft.com/office/drawing/2014/main" id="{54F1A58C-9F51-4204-A272-761583C57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6794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" name="Freeform 250">
                <a:extLst>
                  <a:ext uri="{FF2B5EF4-FFF2-40B4-BE49-F238E27FC236}">
                    <a16:creationId xmlns:a16="http://schemas.microsoft.com/office/drawing/2014/main" id="{A096B295-0217-4F62-ACD3-6F224FDC1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4710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6" name="Freeform 251">
                <a:extLst>
                  <a:ext uri="{FF2B5EF4-FFF2-40B4-BE49-F238E27FC236}">
                    <a16:creationId xmlns:a16="http://schemas.microsoft.com/office/drawing/2014/main" id="{CCF92D47-68B0-4BAD-B671-67B17F995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885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7" name="Freeform 252">
                <a:extLst>
                  <a:ext uri="{FF2B5EF4-FFF2-40B4-BE49-F238E27FC236}">
                    <a16:creationId xmlns:a16="http://schemas.microsoft.com/office/drawing/2014/main" id="{C892EB61-C056-410E-BC54-123440AC4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2345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8" name="Freeform 253">
                <a:extLst>
                  <a:ext uri="{FF2B5EF4-FFF2-40B4-BE49-F238E27FC236}">
                    <a16:creationId xmlns:a16="http://schemas.microsoft.com/office/drawing/2014/main" id="{61BC5C0F-7F64-42E7-A4D9-230AB6C93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204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9" name="Freeform 254">
                <a:extLst>
                  <a:ext uri="{FF2B5EF4-FFF2-40B4-BE49-F238E27FC236}">
                    <a16:creationId xmlns:a16="http://schemas.microsoft.com/office/drawing/2014/main" id="{B4C9D436-F80B-4C15-9FF9-A8D710B46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8777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0" name="Freeform 255">
                <a:extLst>
                  <a:ext uri="{FF2B5EF4-FFF2-40B4-BE49-F238E27FC236}">
                    <a16:creationId xmlns:a16="http://schemas.microsoft.com/office/drawing/2014/main" id="{C333B5FA-A664-4E4A-A01B-26D5AFC9E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0581" y="241616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1" name="Freeform 256">
                <a:extLst>
                  <a:ext uri="{FF2B5EF4-FFF2-40B4-BE49-F238E27FC236}">
                    <a16:creationId xmlns:a16="http://schemas.microsoft.com/office/drawing/2014/main" id="{A620212A-AE01-4830-A4A9-3CF5C38FB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467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2" name="Freeform 257">
                <a:extLst>
                  <a:ext uri="{FF2B5EF4-FFF2-40B4-BE49-F238E27FC236}">
                    <a16:creationId xmlns:a16="http://schemas.microsoft.com/office/drawing/2014/main" id="{EE93B401-AD8A-4874-A35C-809D383BF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4187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3" name="Freeform 258">
                <a:extLst>
                  <a:ext uri="{FF2B5EF4-FFF2-40B4-BE49-F238E27FC236}">
                    <a16:creationId xmlns:a16="http://schemas.microsoft.com/office/drawing/2014/main" id="{03650F5B-F957-4663-B10A-E293A481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731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4" name="Freeform 259">
                <a:extLst>
                  <a:ext uri="{FF2B5EF4-FFF2-40B4-BE49-F238E27FC236}">
                    <a16:creationId xmlns:a16="http://schemas.microsoft.com/office/drawing/2014/main" id="{7EAF99CE-0531-49D5-9385-10252A51B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9276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5" name="Freeform 260">
                <a:extLst>
                  <a:ext uri="{FF2B5EF4-FFF2-40B4-BE49-F238E27FC236}">
                    <a16:creationId xmlns:a16="http://schemas.microsoft.com/office/drawing/2014/main" id="{90A65E5D-CA6F-4D1A-BB3B-1BB6BF6B7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0478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6" name="Freeform 261">
                <a:extLst>
                  <a:ext uri="{FF2B5EF4-FFF2-40B4-BE49-F238E27FC236}">
                    <a16:creationId xmlns:a16="http://schemas.microsoft.com/office/drawing/2014/main" id="{E1B0FD9E-3C08-43BA-8120-A2894472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394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7" name="Freeform 262">
                <a:extLst>
                  <a:ext uri="{FF2B5EF4-FFF2-40B4-BE49-F238E27FC236}">
                    <a16:creationId xmlns:a16="http://schemas.microsoft.com/office/drawing/2014/main" id="{334C3C0D-1DA7-4B8A-99BA-BE428044C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311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8" name="Freeform 263">
                <a:extLst>
                  <a:ext uri="{FF2B5EF4-FFF2-40B4-BE49-F238E27FC236}">
                    <a16:creationId xmlns:a16="http://schemas.microsoft.com/office/drawing/2014/main" id="{AAB4C24B-0617-4FC0-8DF2-015B77F86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4826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39" name="Freeform 264">
                <a:extLst>
                  <a:ext uri="{FF2B5EF4-FFF2-40B4-BE49-F238E27FC236}">
                    <a16:creationId xmlns:a16="http://schemas.microsoft.com/office/drawing/2014/main" id="{5CAFD8A8-27B8-43C1-8E77-A586966B9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1400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40" name="Freeform 265">
                <a:extLst>
                  <a:ext uri="{FF2B5EF4-FFF2-40B4-BE49-F238E27FC236}">
                    <a16:creationId xmlns:a16="http://schemas.microsoft.com/office/drawing/2014/main" id="{173D56C6-7EBC-49B6-8EA4-18AAAC16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3344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41" name="Freeform 266">
                <a:extLst>
                  <a:ext uri="{FF2B5EF4-FFF2-40B4-BE49-F238E27FC236}">
                    <a16:creationId xmlns:a16="http://schemas.microsoft.com/office/drawing/2014/main" id="{0F8477C0-B0DD-4EB2-BFB3-8C4404C47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230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42" name="Freeform 267">
                <a:extLst>
                  <a:ext uri="{FF2B5EF4-FFF2-40B4-BE49-F238E27FC236}">
                    <a16:creationId xmlns:a16="http://schemas.microsoft.com/office/drawing/2014/main" id="{C0F14EFD-F5DA-456A-A06C-C8232FDE9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7090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43" name="Freeform 268">
                <a:extLst>
                  <a:ext uri="{FF2B5EF4-FFF2-40B4-BE49-F238E27FC236}">
                    <a16:creationId xmlns:a16="http://schemas.microsoft.com/office/drawing/2014/main" id="{E39A8544-136A-440E-815A-213C3649F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922" y="23663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44" name="Freeform 269">
                <a:extLst>
                  <a:ext uri="{FF2B5EF4-FFF2-40B4-BE49-F238E27FC236}">
                    <a16:creationId xmlns:a16="http://schemas.microsoft.com/office/drawing/2014/main" id="{C6569D36-C179-4BDC-BB40-3BA966F7F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781" y="2352129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45" name="Freeform 270">
                <a:extLst>
                  <a:ext uri="{FF2B5EF4-FFF2-40B4-BE49-F238E27FC236}">
                    <a16:creationId xmlns:a16="http://schemas.microsoft.com/office/drawing/2014/main" id="{C231B8A0-366C-4C06-AD8E-9C82039BD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8011" y="2352129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46" name="Freeform 271">
                <a:extLst>
                  <a:ext uri="{FF2B5EF4-FFF2-40B4-BE49-F238E27FC236}">
                    <a16:creationId xmlns:a16="http://schemas.microsoft.com/office/drawing/2014/main" id="{668385E5-7E01-45F2-90DA-F090B221C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871" y="2352129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47" name="Freeform 272">
                <a:extLst>
                  <a:ext uri="{FF2B5EF4-FFF2-40B4-BE49-F238E27FC236}">
                    <a16:creationId xmlns:a16="http://schemas.microsoft.com/office/drawing/2014/main" id="{84F00502-C633-474F-8E6A-C2039E4CE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443" y="2352129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48" name="Freeform 273">
                <a:extLst>
                  <a:ext uri="{FF2B5EF4-FFF2-40B4-BE49-F238E27FC236}">
                    <a16:creationId xmlns:a16="http://schemas.microsoft.com/office/drawing/2014/main" id="{419599A9-E30C-41A0-8EFE-1C10DA606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303" y="2352129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49" name="Freeform 274">
                <a:extLst>
                  <a:ext uri="{FF2B5EF4-FFF2-40B4-BE49-F238E27FC236}">
                    <a16:creationId xmlns:a16="http://schemas.microsoft.com/office/drawing/2014/main" id="{013EA91D-6C18-424B-AF6C-6D2E40E0F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163" y="2352129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50" name="Freeform 275">
                <a:extLst>
                  <a:ext uri="{FF2B5EF4-FFF2-40B4-BE49-F238E27FC236}">
                    <a16:creationId xmlns:a16="http://schemas.microsoft.com/office/drawing/2014/main" id="{4B6D96B5-7B63-4556-B78C-4EEE507DE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252" y="233967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51" name="Freeform 276">
                <a:extLst>
                  <a:ext uri="{FF2B5EF4-FFF2-40B4-BE49-F238E27FC236}">
                    <a16:creationId xmlns:a16="http://schemas.microsoft.com/office/drawing/2014/main" id="{4437D387-E8C7-4058-BF69-C02857144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427" y="233967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52" name="Freeform 277">
                <a:extLst>
                  <a:ext uri="{FF2B5EF4-FFF2-40B4-BE49-F238E27FC236}">
                    <a16:creationId xmlns:a16="http://schemas.microsoft.com/office/drawing/2014/main" id="{FD12EFF3-5C24-4A02-8A7D-848CF4559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6887" y="232544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53" name="Freeform 278">
                <a:extLst>
                  <a:ext uri="{FF2B5EF4-FFF2-40B4-BE49-F238E27FC236}">
                    <a16:creationId xmlns:a16="http://schemas.microsoft.com/office/drawing/2014/main" id="{FFA6AF77-6C52-4F27-8CFB-5525A257C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6747" y="232544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54" name="Freeform 279">
                <a:extLst>
                  <a:ext uri="{FF2B5EF4-FFF2-40B4-BE49-F238E27FC236}">
                    <a16:creationId xmlns:a16="http://schemas.microsoft.com/office/drawing/2014/main" id="{5AA03D31-801E-4C94-856A-6642F746F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0634" y="232099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55" name="Freeform 280">
                <a:extLst>
                  <a:ext uri="{FF2B5EF4-FFF2-40B4-BE49-F238E27FC236}">
                    <a16:creationId xmlns:a16="http://schemas.microsoft.com/office/drawing/2014/main" id="{F442BC9D-D6B9-4A0E-BDE7-70E766CE4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7207" y="232099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56" name="Freeform 281">
                <a:extLst>
                  <a:ext uri="{FF2B5EF4-FFF2-40B4-BE49-F238E27FC236}">
                    <a16:creationId xmlns:a16="http://schemas.microsoft.com/office/drawing/2014/main" id="{4E0CE49A-020C-4EC9-8898-A1199B4D6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066" y="230943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57" name="Freeform 282">
                <a:extLst>
                  <a:ext uri="{FF2B5EF4-FFF2-40B4-BE49-F238E27FC236}">
                    <a16:creationId xmlns:a16="http://schemas.microsoft.com/office/drawing/2014/main" id="{13F1B710-1157-4132-80CB-B5DB4A011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898" y="230943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58" name="Freeform 283">
                <a:extLst>
                  <a:ext uri="{FF2B5EF4-FFF2-40B4-BE49-F238E27FC236}">
                    <a16:creationId xmlns:a16="http://schemas.microsoft.com/office/drawing/2014/main" id="{00330347-F205-454F-BDD9-C3F9C5C1F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471" y="230054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59" name="Freeform 284">
                <a:extLst>
                  <a:ext uri="{FF2B5EF4-FFF2-40B4-BE49-F238E27FC236}">
                    <a16:creationId xmlns:a16="http://schemas.microsoft.com/office/drawing/2014/main" id="{A40054B2-3117-4E57-A7DA-B4E6CBCC4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646" y="230054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0" name="Freeform 285">
                <a:extLst>
                  <a:ext uri="{FF2B5EF4-FFF2-40B4-BE49-F238E27FC236}">
                    <a16:creationId xmlns:a16="http://schemas.microsoft.com/office/drawing/2014/main" id="{C1D60E63-8A99-4944-8DE0-34A6656CD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4561" y="230054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1" name="Freeform 286">
                <a:extLst>
                  <a:ext uri="{FF2B5EF4-FFF2-40B4-BE49-F238E27FC236}">
                    <a16:creationId xmlns:a16="http://schemas.microsoft.com/office/drawing/2014/main" id="{88AF269E-BCA6-455A-AF92-C1FC87B39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449" y="230054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2" name="Freeform 287">
                <a:extLst>
                  <a:ext uri="{FF2B5EF4-FFF2-40B4-BE49-F238E27FC236}">
                    <a16:creationId xmlns:a16="http://schemas.microsoft.com/office/drawing/2014/main" id="{51473EF3-B7E3-4EBE-A572-E04EF6B8B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5021" y="230054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3" name="Freeform 288">
                <a:extLst>
                  <a:ext uri="{FF2B5EF4-FFF2-40B4-BE49-F238E27FC236}">
                    <a16:creationId xmlns:a16="http://schemas.microsoft.com/office/drawing/2014/main" id="{31FEAA28-46C2-429E-BCEC-1EBB19DD2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279" y="230054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4" name="Freeform 289">
                <a:extLst>
                  <a:ext uri="{FF2B5EF4-FFF2-40B4-BE49-F238E27FC236}">
                    <a16:creationId xmlns:a16="http://schemas.microsoft.com/office/drawing/2014/main" id="{4F820ACD-2EF9-429F-858B-F290AC7FD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482" y="230054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5" name="Freeform 290">
                <a:extLst>
                  <a:ext uri="{FF2B5EF4-FFF2-40B4-BE49-F238E27FC236}">
                    <a16:creationId xmlns:a16="http://schemas.microsoft.com/office/drawing/2014/main" id="{A4841FB3-36EF-4ED0-98F2-CFF68D6F3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398" y="228986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6" name="Freeform 291">
                <a:extLst>
                  <a:ext uri="{FF2B5EF4-FFF2-40B4-BE49-F238E27FC236}">
                    <a16:creationId xmlns:a16="http://schemas.microsoft.com/office/drawing/2014/main" id="{8DA15F9C-2292-460F-8714-897563F53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5942" y="2280973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7" name="Freeform 292">
                <a:extLst>
                  <a:ext uri="{FF2B5EF4-FFF2-40B4-BE49-F238E27FC236}">
                    <a16:creationId xmlns:a16="http://schemas.microsoft.com/office/drawing/2014/main" id="{D1545FF1-EB32-4EC5-AC2A-DF6B8330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859" y="227119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8" name="Freeform 293">
                <a:extLst>
                  <a:ext uri="{FF2B5EF4-FFF2-40B4-BE49-F238E27FC236}">
                    <a16:creationId xmlns:a16="http://schemas.microsoft.com/office/drawing/2014/main" id="{3C457766-BACA-4399-BEDF-545162A70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802" y="227119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9" name="Freeform 294">
                <a:extLst>
                  <a:ext uri="{FF2B5EF4-FFF2-40B4-BE49-F238E27FC236}">
                    <a16:creationId xmlns:a16="http://schemas.microsoft.com/office/drawing/2014/main" id="{F1A33EA1-1DDF-482B-BC34-9E7360C20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403" y="227119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0" name="Freeform 295">
                <a:extLst>
                  <a:ext uri="{FF2B5EF4-FFF2-40B4-BE49-F238E27FC236}">
                    <a16:creationId xmlns:a16="http://schemas.microsoft.com/office/drawing/2014/main" id="{DD1610F0-FD1C-4DDB-98BB-86F80D4D7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263" y="227119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1" name="Freeform 296">
                <a:extLst>
                  <a:ext uri="{FF2B5EF4-FFF2-40B4-BE49-F238E27FC236}">
                    <a16:creationId xmlns:a16="http://schemas.microsoft.com/office/drawing/2014/main" id="{742B95AA-87EF-45BF-B5E4-824BACCE2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8206" y="227119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2" name="Freeform 297">
                <a:extLst>
                  <a:ext uri="{FF2B5EF4-FFF2-40B4-BE49-F238E27FC236}">
                    <a16:creationId xmlns:a16="http://schemas.microsoft.com/office/drawing/2014/main" id="{1AC2ADA2-EA47-4880-AFCC-517A03F3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751" y="226229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3" name="Freeform 298">
                <a:extLst>
                  <a:ext uri="{FF2B5EF4-FFF2-40B4-BE49-F238E27FC236}">
                    <a16:creationId xmlns:a16="http://schemas.microsoft.com/office/drawing/2014/main" id="{6F52A21C-6921-4480-84CD-7654DA5D3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324" y="226229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4" name="Freeform 299">
                <a:extLst>
                  <a:ext uri="{FF2B5EF4-FFF2-40B4-BE49-F238E27FC236}">
                    <a16:creationId xmlns:a16="http://schemas.microsoft.com/office/drawing/2014/main" id="{734DE21F-EC40-4CEA-BBFF-A67826F1C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611" y="226229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5" name="Freeform 300">
                <a:extLst>
                  <a:ext uri="{FF2B5EF4-FFF2-40B4-BE49-F238E27FC236}">
                    <a16:creationId xmlns:a16="http://schemas.microsoft.com/office/drawing/2014/main" id="{27001C23-5656-4A8F-936D-6741B6992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183" y="226229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6" name="Freeform 301">
                <a:extLst>
                  <a:ext uri="{FF2B5EF4-FFF2-40B4-BE49-F238E27FC236}">
                    <a16:creationId xmlns:a16="http://schemas.microsoft.com/office/drawing/2014/main" id="{263F4148-70C0-4F3F-8798-DD6D72E41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0470" y="226229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7" name="Freeform 302">
                <a:extLst>
                  <a:ext uri="{FF2B5EF4-FFF2-40B4-BE49-F238E27FC236}">
                    <a16:creationId xmlns:a16="http://schemas.microsoft.com/office/drawing/2014/main" id="{CFF74DF5-BF6E-4AA6-BF0F-FC0301CF8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9587" y="225518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8" name="Freeform 303">
                <a:extLst>
                  <a:ext uri="{FF2B5EF4-FFF2-40B4-BE49-F238E27FC236}">
                    <a16:creationId xmlns:a16="http://schemas.microsoft.com/office/drawing/2014/main" id="{40394C69-9EB2-45A0-8395-F9D1F39EF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447" y="225518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9" name="Freeform 304">
                <a:extLst>
                  <a:ext uri="{FF2B5EF4-FFF2-40B4-BE49-F238E27FC236}">
                    <a16:creationId xmlns:a16="http://schemas.microsoft.com/office/drawing/2014/main" id="{17A6DE85-0B75-43A2-950A-7709F9766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1851" y="2248954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0" name="Freeform 305">
                <a:extLst>
                  <a:ext uri="{FF2B5EF4-FFF2-40B4-BE49-F238E27FC236}">
                    <a16:creationId xmlns:a16="http://schemas.microsoft.com/office/drawing/2014/main" id="{F9C0EF64-089D-4D0C-B249-827A8A8A0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435" y="223027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1" name="Freeform 306">
                <a:extLst>
                  <a:ext uri="{FF2B5EF4-FFF2-40B4-BE49-F238E27FC236}">
                    <a16:creationId xmlns:a16="http://schemas.microsoft.com/office/drawing/2014/main" id="{989A5F08-A839-4C13-A48A-8D319D7FD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520" y="223027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2" name="Freeform 307">
                <a:extLst>
                  <a:ext uri="{FF2B5EF4-FFF2-40B4-BE49-F238E27FC236}">
                    <a16:creationId xmlns:a16="http://schemas.microsoft.com/office/drawing/2014/main" id="{4A67B9BB-B1AA-40DC-A6F3-C5FA91F34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755" y="223027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3" name="Freeform 308">
                <a:extLst>
                  <a:ext uri="{FF2B5EF4-FFF2-40B4-BE49-F238E27FC236}">
                    <a16:creationId xmlns:a16="http://schemas.microsoft.com/office/drawing/2014/main" id="{EA468956-DCD8-4C36-95FF-9A3D1860E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794" y="220982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4" name="Freeform 309">
                <a:extLst>
                  <a:ext uri="{FF2B5EF4-FFF2-40B4-BE49-F238E27FC236}">
                    <a16:creationId xmlns:a16="http://schemas.microsoft.com/office/drawing/2014/main" id="{1B955F3F-2A66-42A8-97F1-ABAA4AE72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8119" y="21902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5" name="Freeform 310">
                <a:extLst>
                  <a:ext uri="{FF2B5EF4-FFF2-40B4-BE49-F238E27FC236}">
                    <a16:creationId xmlns:a16="http://schemas.microsoft.com/office/drawing/2014/main" id="{D32CE2B8-17DF-4B3B-B631-2EC043005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760" y="215912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6" name="Freeform 311">
                <a:extLst>
                  <a:ext uri="{FF2B5EF4-FFF2-40B4-BE49-F238E27FC236}">
                    <a16:creationId xmlns:a16="http://schemas.microsoft.com/office/drawing/2014/main" id="{D67EBF21-9608-42C8-9CCE-990D65D28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827" y="2139554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7" name="Freeform 312">
                <a:extLst>
                  <a:ext uri="{FF2B5EF4-FFF2-40B4-BE49-F238E27FC236}">
                    <a16:creationId xmlns:a16="http://schemas.microsoft.com/office/drawing/2014/main" id="{6874EB23-FC5E-4C02-BC20-7D5CADDB2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810" y="21128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8" name="Freeform 313">
                <a:extLst>
                  <a:ext uri="{FF2B5EF4-FFF2-40B4-BE49-F238E27FC236}">
                    <a16:creationId xmlns:a16="http://schemas.microsoft.com/office/drawing/2014/main" id="{60269228-3227-431F-A0C6-B3C48F640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533" y="207462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89" name="Freeform 314">
                <a:extLst>
                  <a:ext uri="{FF2B5EF4-FFF2-40B4-BE49-F238E27FC236}">
                    <a16:creationId xmlns:a16="http://schemas.microsoft.com/office/drawing/2014/main" id="{4AD600E3-F3F0-4EDF-8EBF-31E1AB624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813" y="20550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90" name="Freeform 315">
                <a:extLst>
                  <a:ext uri="{FF2B5EF4-FFF2-40B4-BE49-F238E27FC236}">
                    <a16:creationId xmlns:a16="http://schemas.microsoft.com/office/drawing/2014/main" id="{B6D54B0C-B2A9-4D59-BC9B-A6496CB74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646" y="20550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91" name="Freeform 316">
                <a:extLst>
                  <a:ext uri="{FF2B5EF4-FFF2-40B4-BE49-F238E27FC236}">
                    <a16:creationId xmlns:a16="http://schemas.microsoft.com/office/drawing/2014/main" id="{1B258290-6F9E-4676-94D5-24605791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644" y="199724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92" name="Freeform 317">
                <a:extLst>
                  <a:ext uri="{FF2B5EF4-FFF2-40B4-BE49-F238E27FC236}">
                    <a16:creationId xmlns:a16="http://schemas.microsoft.com/office/drawing/2014/main" id="{7A15A765-B034-48B0-8AF8-4DAEF2F48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217" y="199724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93" name="Freeform 318">
                <a:extLst>
                  <a:ext uri="{FF2B5EF4-FFF2-40B4-BE49-F238E27FC236}">
                    <a16:creationId xmlns:a16="http://schemas.microsoft.com/office/drawing/2014/main" id="{BA78C3C3-6730-4EBB-BC36-11CA2FC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338" y="181669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94" name="Freeform 319">
                <a:extLst>
                  <a:ext uri="{FF2B5EF4-FFF2-40B4-BE49-F238E27FC236}">
                    <a16:creationId xmlns:a16="http://schemas.microsoft.com/office/drawing/2014/main" id="{BB85B7F4-EFB8-4CD5-BE00-20D2A74F8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484" y="1807797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95" name="Freeform 320">
                <a:extLst>
                  <a:ext uri="{FF2B5EF4-FFF2-40B4-BE49-F238E27FC236}">
                    <a16:creationId xmlns:a16="http://schemas.microsoft.com/office/drawing/2014/main" id="{51A922F9-36EB-472B-A699-08BC3BD7E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955" y="176955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96" name="Freeform 321">
                <a:extLst>
                  <a:ext uri="{FF2B5EF4-FFF2-40B4-BE49-F238E27FC236}">
                    <a16:creationId xmlns:a16="http://schemas.microsoft.com/office/drawing/2014/main" id="{424B96F8-0065-415A-B7F1-001CC53EC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764" y="1757989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97" name="Freeform 322">
                <a:extLst>
                  <a:ext uri="{FF2B5EF4-FFF2-40B4-BE49-F238E27FC236}">
                    <a16:creationId xmlns:a16="http://schemas.microsoft.com/office/drawing/2014/main" id="{2F68DF97-B546-4048-8701-3F8F939A5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113" y="175354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98" name="Freeform 323">
                <a:extLst>
                  <a:ext uri="{FF2B5EF4-FFF2-40B4-BE49-F238E27FC236}">
                    <a16:creationId xmlns:a16="http://schemas.microsoft.com/office/drawing/2014/main" id="{D4253905-7561-4CCD-BD05-1D1A6B020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572" y="174731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99" name="Freeform 324">
                <a:extLst>
                  <a:ext uri="{FF2B5EF4-FFF2-40B4-BE49-F238E27FC236}">
                    <a16:creationId xmlns:a16="http://schemas.microsoft.com/office/drawing/2014/main" id="{F426E289-7CD3-4B92-881A-0005FEABE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268" y="172419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00" name="Freeform 325">
                <a:extLst>
                  <a:ext uri="{FF2B5EF4-FFF2-40B4-BE49-F238E27FC236}">
                    <a16:creationId xmlns:a16="http://schemas.microsoft.com/office/drawing/2014/main" id="{CBF65C53-29D8-4987-97F6-90711D959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201" y="1694839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01" name="Freeform 326">
                <a:extLst>
                  <a:ext uri="{FF2B5EF4-FFF2-40B4-BE49-F238E27FC236}">
                    <a16:creationId xmlns:a16="http://schemas.microsoft.com/office/drawing/2014/main" id="{4AC9CA36-5BB7-494B-A3FC-8D691B23C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004" y="1694839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02" name="Freeform 327">
                <a:extLst>
                  <a:ext uri="{FF2B5EF4-FFF2-40B4-BE49-F238E27FC236}">
                    <a16:creationId xmlns:a16="http://schemas.microsoft.com/office/drawing/2014/main" id="{179652E7-18A8-4224-895C-3F326E8CC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90" y="1595223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03" name="Freeform 328">
                <a:extLst>
                  <a:ext uri="{FF2B5EF4-FFF2-40B4-BE49-F238E27FC236}">
                    <a16:creationId xmlns:a16="http://schemas.microsoft.com/office/drawing/2014/main" id="{ABE3CA30-37ED-4B46-A205-EF3EFA369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363" y="155964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04" name="Freeform 329">
                <a:extLst>
                  <a:ext uri="{FF2B5EF4-FFF2-40B4-BE49-F238E27FC236}">
                    <a16:creationId xmlns:a16="http://schemas.microsoft.com/office/drawing/2014/main" id="{436895F5-6D59-40A7-8999-88606890A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396" y="154096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05" name="Freeform 330">
                <a:extLst>
                  <a:ext uri="{FF2B5EF4-FFF2-40B4-BE49-F238E27FC236}">
                    <a16:creationId xmlns:a16="http://schemas.microsoft.com/office/drawing/2014/main" id="{51A4BE2F-A521-482C-9FAA-C1B6E51C0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968" y="142623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135" name="Freeform 331">
              <a:extLst>
                <a:ext uri="{FF2B5EF4-FFF2-40B4-BE49-F238E27FC236}">
                  <a16:creationId xmlns:a16="http://schemas.microsoft.com/office/drawing/2014/main" id="{56882046-900D-4EBA-BDDD-2B451E79D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79" y="2014085"/>
              <a:ext cx="4363138" cy="876275"/>
            </a:xfrm>
            <a:custGeom>
              <a:avLst/>
              <a:gdLst>
                <a:gd name="T0" fmla="*/ 1437 w 1573"/>
                <a:gd name="T1" fmla="*/ 530 h 558"/>
                <a:gd name="T2" fmla="*/ 1305 w 1573"/>
                <a:gd name="T3" fmla="*/ 521 h 558"/>
                <a:gd name="T4" fmla="*/ 1280 w 1573"/>
                <a:gd name="T5" fmla="*/ 506 h 558"/>
                <a:gd name="T6" fmla="*/ 1235 w 1573"/>
                <a:gd name="T7" fmla="*/ 498 h 558"/>
                <a:gd name="T8" fmla="*/ 1197 w 1573"/>
                <a:gd name="T9" fmla="*/ 483 h 558"/>
                <a:gd name="T10" fmla="*/ 1165 w 1573"/>
                <a:gd name="T11" fmla="*/ 475 h 558"/>
                <a:gd name="T12" fmla="*/ 1139 w 1573"/>
                <a:gd name="T13" fmla="*/ 468 h 558"/>
                <a:gd name="T14" fmla="*/ 1103 w 1573"/>
                <a:gd name="T15" fmla="*/ 464 h 558"/>
                <a:gd name="T16" fmla="*/ 1040 w 1573"/>
                <a:gd name="T17" fmla="*/ 449 h 558"/>
                <a:gd name="T18" fmla="*/ 1000 w 1573"/>
                <a:gd name="T19" fmla="*/ 442 h 558"/>
                <a:gd name="T20" fmla="*/ 975 w 1573"/>
                <a:gd name="T21" fmla="*/ 419 h 558"/>
                <a:gd name="T22" fmla="*/ 938 w 1573"/>
                <a:gd name="T23" fmla="*/ 413 h 558"/>
                <a:gd name="T24" fmla="*/ 906 w 1573"/>
                <a:gd name="T25" fmla="*/ 391 h 558"/>
                <a:gd name="T26" fmla="*/ 872 w 1573"/>
                <a:gd name="T27" fmla="*/ 388 h 558"/>
                <a:gd name="T28" fmla="*/ 854 w 1573"/>
                <a:gd name="T29" fmla="*/ 366 h 558"/>
                <a:gd name="T30" fmla="*/ 823 w 1573"/>
                <a:gd name="T31" fmla="*/ 361 h 558"/>
                <a:gd name="T32" fmla="*/ 783 w 1573"/>
                <a:gd name="T33" fmla="*/ 355 h 558"/>
                <a:gd name="T34" fmla="*/ 715 w 1573"/>
                <a:gd name="T35" fmla="*/ 343 h 558"/>
                <a:gd name="T36" fmla="*/ 707 w 1573"/>
                <a:gd name="T37" fmla="*/ 329 h 558"/>
                <a:gd name="T38" fmla="*/ 649 w 1573"/>
                <a:gd name="T39" fmla="*/ 323 h 558"/>
                <a:gd name="T40" fmla="*/ 632 w 1573"/>
                <a:gd name="T41" fmla="*/ 304 h 558"/>
                <a:gd name="T42" fmla="*/ 600 w 1573"/>
                <a:gd name="T43" fmla="*/ 297 h 558"/>
                <a:gd name="T44" fmla="*/ 579 w 1573"/>
                <a:gd name="T45" fmla="*/ 284 h 558"/>
                <a:gd name="T46" fmla="*/ 556 w 1573"/>
                <a:gd name="T47" fmla="*/ 276 h 558"/>
                <a:gd name="T48" fmla="*/ 533 w 1573"/>
                <a:gd name="T49" fmla="*/ 262 h 558"/>
                <a:gd name="T50" fmla="*/ 507 w 1573"/>
                <a:gd name="T51" fmla="*/ 254 h 558"/>
                <a:gd name="T52" fmla="*/ 484 w 1573"/>
                <a:gd name="T53" fmla="*/ 234 h 558"/>
                <a:gd name="T54" fmla="*/ 458 w 1573"/>
                <a:gd name="T55" fmla="*/ 220 h 558"/>
                <a:gd name="T56" fmla="*/ 443 w 1573"/>
                <a:gd name="T57" fmla="*/ 210 h 558"/>
                <a:gd name="T58" fmla="*/ 411 w 1573"/>
                <a:gd name="T59" fmla="*/ 198 h 558"/>
                <a:gd name="T60" fmla="*/ 387 w 1573"/>
                <a:gd name="T61" fmla="*/ 188 h 558"/>
                <a:gd name="T62" fmla="*/ 326 w 1573"/>
                <a:gd name="T63" fmla="*/ 182 h 558"/>
                <a:gd name="T64" fmla="*/ 298 w 1573"/>
                <a:gd name="T65" fmla="*/ 160 h 558"/>
                <a:gd name="T66" fmla="*/ 222 w 1573"/>
                <a:gd name="T67" fmla="*/ 151 h 558"/>
                <a:gd name="T68" fmla="*/ 214 w 1573"/>
                <a:gd name="T69" fmla="*/ 129 h 558"/>
                <a:gd name="T70" fmla="*/ 188 w 1573"/>
                <a:gd name="T71" fmla="*/ 118 h 558"/>
                <a:gd name="T72" fmla="*/ 170 w 1573"/>
                <a:gd name="T73" fmla="*/ 101 h 558"/>
                <a:gd name="T74" fmla="*/ 148 w 1573"/>
                <a:gd name="T75" fmla="*/ 93 h 558"/>
                <a:gd name="T76" fmla="*/ 124 w 1573"/>
                <a:gd name="T77" fmla="*/ 77 h 558"/>
                <a:gd name="T78" fmla="*/ 79 w 1573"/>
                <a:gd name="T79" fmla="*/ 65 h 558"/>
                <a:gd name="T80" fmla="*/ 68 w 1573"/>
                <a:gd name="T81" fmla="*/ 49 h 558"/>
                <a:gd name="T82" fmla="*/ 51 w 1573"/>
                <a:gd name="T83" fmla="*/ 40 h 558"/>
                <a:gd name="T84" fmla="*/ 35 w 1573"/>
                <a:gd name="T85" fmla="*/ 23 h 558"/>
                <a:gd name="T86" fmla="*/ 11 w 1573"/>
                <a:gd name="T87" fmla="*/ 1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73" h="558">
                  <a:moveTo>
                    <a:pt x="1573" y="558"/>
                  </a:moveTo>
                  <a:lnTo>
                    <a:pt x="1437" y="558"/>
                  </a:lnTo>
                  <a:lnTo>
                    <a:pt x="1437" y="530"/>
                  </a:lnTo>
                  <a:lnTo>
                    <a:pt x="1347" y="530"/>
                  </a:lnTo>
                  <a:lnTo>
                    <a:pt x="1347" y="521"/>
                  </a:lnTo>
                  <a:lnTo>
                    <a:pt x="1305" y="521"/>
                  </a:lnTo>
                  <a:lnTo>
                    <a:pt x="1305" y="515"/>
                  </a:lnTo>
                  <a:lnTo>
                    <a:pt x="1280" y="515"/>
                  </a:lnTo>
                  <a:lnTo>
                    <a:pt x="1280" y="506"/>
                  </a:lnTo>
                  <a:lnTo>
                    <a:pt x="1257" y="506"/>
                  </a:lnTo>
                  <a:lnTo>
                    <a:pt x="1257" y="498"/>
                  </a:lnTo>
                  <a:lnTo>
                    <a:pt x="1235" y="498"/>
                  </a:lnTo>
                  <a:lnTo>
                    <a:pt x="1235" y="493"/>
                  </a:lnTo>
                  <a:lnTo>
                    <a:pt x="1197" y="493"/>
                  </a:lnTo>
                  <a:lnTo>
                    <a:pt x="1197" y="483"/>
                  </a:lnTo>
                  <a:lnTo>
                    <a:pt x="1188" y="483"/>
                  </a:lnTo>
                  <a:lnTo>
                    <a:pt x="1188" y="475"/>
                  </a:lnTo>
                  <a:lnTo>
                    <a:pt x="1165" y="475"/>
                  </a:lnTo>
                  <a:lnTo>
                    <a:pt x="1165" y="470"/>
                  </a:lnTo>
                  <a:lnTo>
                    <a:pt x="1139" y="470"/>
                  </a:lnTo>
                  <a:lnTo>
                    <a:pt x="1139" y="468"/>
                  </a:lnTo>
                  <a:lnTo>
                    <a:pt x="1117" y="468"/>
                  </a:lnTo>
                  <a:lnTo>
                    <a:pt x="1113" y="464"/>
                  </a:lnTo>
                  <a:lnTo>
                    <a:pt x="1103" y="464"/>
                  </a:lnTo>
                  <a:lnTo>
                    <a:pt x="1103" y="452"/>
                  </a:lnTo>
                  <a:lnTo>
                    <a:pt x="1040" y="452"/>
                  </a:lnTo>
                  <a:lnTo>
                    <a:pt x="1040" y="449"/>
                  </a:lnTo>
                  <a:lnTo>
                    <a:pt x="1028" y="449"/>
                  </a:lnTo>
                  <a:lnTo>
                    <a:pt x="1028" y="442"/>
                  </a:lnTo>
                  <a:lnTo>
                    <a:pt x="1000" y="442"/>
                  </a:lnTo>
                  <a:lnTo>
                    <a:pt x="1000" y="431"/>
                  </a:lnTo>
                  <a:lnTo>
                    <a:pt x="975" y="431"/>
                  </a:lnTo>
                  <a:lnTo>
                    <a:pt x="975" y="419"/>
                  </a:lnTo>
                  <a:lnTo>
                    <a:pt x="957" y="419"/>
                  </a:lnTo>
                  <a:lnTo>
                    <a:pt x="957" y="413"/>
                  </a:lnTo>
                  <a:lnTo>
                    <a:pt x="938" y="413"/>
                  </a:lnTo>
                  <a:lnTo>
                    <a:pt x="938" y="402"/>
                  </a:lnTo>
                  <a:lnTo>
                    <a:pt x="906" y="402"/>
                  </a:lnTo>
                  <a:lnTo>
                    <a:pt x="906" y="391"/>
                  </a:lnTo>
                  <a:lnTo>
                    <a:pt x="894" y="391"/>
                  </a:lnTo>
                  <a:lnTo>
                    <a:pt x="890" y="388"/>
                  </a:lnTo>
                  <a:lnTo>
                    <a:pt x="872" y="388"/>
                  </a:lnTo>
                  <a:lnTo>
                    <a:pt x="872" y="376"/>
                  </a:lnTo>
                  <a:lnTo>
                    <a:pt x="854" y="376"/>
                  </a:lnTo>
                  <a:lnTo>
                    <a:pt x="854" y="366"/>
                  </a:lnTo>
                  <a:lnTo>
                    <a:pt x="823" y="366"/>
                  </a:lnTo>
                  <a:lnTo>
                    <a:pt x="823" y="366"/>
                  </a:lnTo>
                  <a:lnTo>
                    <a:pt x="823" y="361"/>
                  </a:lnTo>
                  <a:lnTo>
                    <a:pt x="823" y="361"/>
                  </a:lnTo>
                  <a:lnTo>
                    <a:pt x="783" y="361"/>
                  </a:lnTo>
                  <a:lnTo>
                    <a:pt x="783" y="355"/>
                  </a:lnTo>
                  <a:lnTo>
                    <a:pt x="734" y="355"/>
                  </a:lnTo>
                  <a:lnTo>
                    <a:pt x="734" y="343"/>
                  </a:lnTo>
                  <a:lnTo>
                    <a:pt x="715" y="343"/>
                  </a:lnTo>
                  <a:lnTo>
                    <a:pt x="715" y="333"/>
                  </a:lnTo>
                  <a:lnTo>
                    <a:pt x="707" y="333"/>
                  </a:lnTo>
                  <a:lnTo>
                    <a:pt x="707" y="329"/>
                  </a:lnTo>
                  <a:lnTo>
                    <a:pt x="684" y="329"/>
                  </a:lnTo>
                  <a:lnTo>
                    <a:pt x="684" y="323"/>
                  </a:lnTo>
                  <a:lnTo>
                    <a:pt x="649" y="323"/>
                  </a:lnTo>
                  <a:lnTo>
                    <a:pt x="649" y="311"/>
                  </a:lnTo>
                  <a:lnTo>
                    <a:pt x="632" y="311"/>
                  </a:lnTo>
                  <a:lnTo>
                    <a:pt x="632" y="304"/>
                  </a:lnTo>
                  <a:lnTo>
                    <a:pt x="617" y="304"/>
                  </a:lnTo>
                  <a:lnTo>
                    <a:pt x="617" y="297"/>
                  </a:lnTo>
                  <a:lnTo>
                    <a:pt x="600" y="297"/>
                  </a:lnTo>
                  <a:lnTo>
                    <a:pt x="600" y="291"/>
                  </a:lnTo>
                  <a:lnTo>
                    <a:pt x="579" y="291"/>
                  </a:lnTo>
                  <a:lnTo>
                    <a:pt x="579" y="284"/>
                  </a:lnTo>
                  <a:lnTo>
                    <a:pt x="569" y="284"/>
                  </a:lnTo>
                  <a:lnTo>
                    <a:pt x="569" y="276"/>
                  </a:lnTo>
                  <a:lnTo>
                    <a:pt x="556" y="276"/>
                  </a:lnTo>
                  <a:lnTo>
                    <a:pt x="556" y="270"/>
                  </a:lnTo>
                  <a:lnTo>
                    <a:pt x="533" y="270"/>
                  </a:lnTo>
                  <a:lnTo>
                    <a:pt x="533" y="262"/>
                  </a:lnTo>
                  <a:lnTo>
                    <a:pt x="526" y="262"/>
                  </a:lnTo>
                  <a:lnTo>
                    <a:pt x="526" y="254"/>
                  </a:lnTo>
                  <a:lnTo>
                    <a:pt x="507" y="254"/>
                  </a:lnTo>
                  <a:lnTo>
                    <a:pt x="507" y="242"/>
                  </a:lnTo>
                  <a:lnTo>
                    <a:pt x="484" y="242"/>
                  </a:lnTo>
                  <a:lnTo>
                    <a:pt x="484" y="234"/>
                  </a:lnTo>
                  <a:lnTo>
                    <a:pt x="470" y="234"/>
                  </a:lnTo>
                  <a:lnTo>
                    <a:pt x="470" y="220"/>
                  </a:lnTo>
                  <a:lnTo>
                    <a:pt x="458" y="220"/>
                  </a:lnTo>
                  <a:lnTo>
                    <a:pt x="458" y="216"/>
                  </a:lnTo>
                  <a:lnTo>
                    <a:pt x="443" y="216"/>
                  </a:lnTo>
                  <a:lnTo>
                    <a:pt x="443" y="210"/>
                  </a:lnTo>
                  <a:lnTo>
                    <a:pt x="421" y="210"/>
                  </a:lnTo>
                  <a:lnTo>
                    <a:pt x="421" y="198"/>
                  </a:lnTo>
                  <a:lnTo>
                    <a:pt x="411" y="198"/>
                  </a:lnTo>
                  <a:lnTo>
                    <a:pt x="411" y="193"/>
                  </a:lnTo>
                  <a:lnTo>
                    <a:pt x="387" y="193"/>
                  </a:lnTo>
                  <a:lnTo>
                    <a:pt x="387" y="188"/>
                  </a:lnTo>
                  <a:lnTo>
                    <a:pt x="363" y="188"/>
                  </a:lnTo>
                  <a:lnTo>
                    <a:pt x="363" y="182"/>
                  </a:lnTo>
                  <a:lnTo>
                    <a:pt x="326" y="182"/>
                  </a:lnTo>
                  <a:lnTo>
                    <a:pt x="326" y="169"/>
                  </a:lnTo>
                  <a:lnTo>
                    <a:pt x="298" y="169"/>
                  </a:lnTo>
                  <a:lnTo>
                    <a:pt x="298" y="160"/>
                  </a:lnTo>
                  <a:lnTo>
                    <a:pt x="283" y="160"/>
                  </a:lnTo>
                  <a:lnTo>
                    <a:pt x="283" y="151"/>
                  </a:lnTo>
                  <a:lnTo>
                    <a:pt x="222" y="151"/>
                  </a:lnTo>
                  <a:lnTo>
                    <a:pt x="222" y="138"/>
                  </a:lnTo>
                  <a:lnTo>
                    <a:pt x="214" y="138"/>
                  </a:lnTo>
                  <a:lnTo>
                    <a:pt x="214" y="129"/>
                  </a:lnTo>
                  <a:lnTo>
                    <a:pt x="195" y="129"/>
                  </a:lnTo>
                  <a:lnTo>
                    <a:pt x="195" y="118"/>
                  </a:lnTo>
                  <a:lnTo>
                    <a:pt x="188" y="118"/>
                  </a:lnTo>
                  <a:lnTo>
                    <a:pt x="188" y="111"/>
                  </a:lnTo>
                  <a:lnTo>
                    <a:pt x="170" y="111"/>
                  </a:lnTo>
                  <a:lnTo>
                    <a:pt x="170" y="101"/>
                  </a:lnTo>
                  <a:lnTo>
                    <a:pt x="159" y="101"/>
                  </a:lnTo>
                  <a:lnTo>
                    <a:pt x="159" y="93"/>
                  </a:lnTo>
                  <a:lnTo>
                    <a:pt x="148" y="93"/>
                  </a:lnTo>
                  <a:lnTo>
                    <a:pt x="148" y="83"/>
                  </a:lnTo>
                  <a:lnTo>
                    <a:pt x="124" y="83"/>
                  </a:lnTo>
                  <a:lnTo>
                    <a:pt x="124" y="77"/>
                  </a:lnTo>
                  <a:lnTo>
                    <a:pt x="103" y="77"/>
                  </a:lnTo>
                  <a:lnTo>
                    <a:pt x="103" y="65"/>
                  </a:lnTo>
                  <a:lnTo>
                    <a:pt x="79" y="65"/>
                  </a:lnTo>
                  <a:lnTo>
                    <a:pt x="79" y="59"/>
                  </a:lnTo>
                  <a:lnTo>
                    <a:pt x="68" y="59"/>
                  </a:lnTo>
                  <a:lnTo>
                    <a:pt x="68" y="49"/>
                  </a:lnTo>
                  <a:lnTo>
                    <a:pt x="61" y="49"/>
                  </a:lnTo>
                  <a:lnTo>
                    <a:pt x="61" y="40"/>
                  </a:lnTo>
                  <a:lnTo>
                    <a:pt x="51" y="40"/>
                  </a:lnTo>
                  <a:lnTo>
                    <a:pt x="51" y="33"/>
                  </a:lnTo>
                  <a:lnTo>
                    <a:pt x="35" y="33"/>
                  </a:lnTo>
                  <a:lnTo>
                    <a:pt x="35" y="23"/>
                  </a:lnTo>
                  <a:lnTo>
                    <a:pt x="20" y="23"/>
                  </a:lnTo>
                  <a:lnTo>
                    <a:pt x="20" y="18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93358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50">
                <a:solidFill>
                  <a:srgbClr val="1F497D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3752EDB-0622-479E-8C95-67561708049A}"/>
                </a:ext>
              </a:extLst>
            </p:cNvPr>
            <p:cNvGrpSpPr/>
            <p:nvPr/>
          </p:nvGrpSpPr>
          <p:grpSpPr>
            <a:xfrm>
              <a:off x="984765" y="1994243"/>
              <a:ext cx="4402293" cy="1291282"/>
              <a:chOff x="2567404" y="1424835"/>
              <a:chExt cx="4262052" cy="1462706"/>
            </a:xfrm>
          </p:grpSpPr>
          <p:sp>
            <p:nvSpPr>
              <p:cNvPr id="138" name="Freeform 332">
                <a:extLst>
                  <a:ext uri="{FF2B5EF4-FFF2-40B4-BE49-F238E27FC236}">
                    <a16:creationId xmlns:a16="http://schemas.microsoft.com/office/drawing/2014/main" id="{84A92AE2-76BB-4B50-B7E9-8D6511B60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120" y="2839031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39" name="Freeform 333">
                <a:extLst>
                  <a:ext uri="{FF2B5EF4-FFF2-40B4-BE49-F238E27FC236}">
                    <a16:creationId xmlns:a16="http://schemas.microsoft.com/office/drawing/2014/main" id="{615AD08D-8BDD-46A2-BDEA-BE240B0DC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9500" y="2839031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0" name="Freeform 334">
                <a:extLst>
                  <a:ext uri="{FF2B5EF4-FFF2-40B4-BE49-F238E27FC236}">
                    <a16:creationId xmlns:a16="http://schemas.microsoft.com/office/drawing/2014/main" id="{68F2CC04-E4B5-4399-8128-84DC27C9D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03" y="2839031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1" name="Freeform 335">
                <a:extLst>
                  <a:ext uri="{FF2B5EF4-FFF2-40B4-BE49-F238E27FC236}">
                    <a16:creationId xmlns:a16="http://schemas.microsoft.com/office/drawing/2014/main" id="{66E8097B-AA26-4A67-910A-56529E2AE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7050" y="2839031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2" name="Freeform 336">
                <a:extLst>
                  <a:ext uri="{FF2B5EF4-FFF2-40B4-BE49-F238E27FC236}">
                    <a16:creationId xmlns:a16="http://schemas.microsoft.com/office/drawing/2014/main" id="{40364A40-DEBC-4F21-9EF9-7ABA809B2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477" y="2839031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3" name="Freeform 337">
                <a:extLst>
                  <a:ext uri="{FF2B5EF4-FFF2-40B4-BE49-F238E27FC236}">
                    <a16:creationId xmlns:a16="http://schemas.microsoft.com/office/drawing/2014/main" id="{9BBAB85F-2BD4-4C80-8ADB-B698B4DA3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1717" y="2839031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4" name="Freeform 338">
                <a:extLst>
                  <a:ext uri="{FF2B5EF4-FFF2-40B4-BE49-F238E27FC236}">
                    <a16:creationId xmlns:a16="http://schemas.microsoft.com/office/drawing/2014/main" id="{B8058D81-F73B-468C-A2AF-B8E543D6C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0375" y="2839031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5" name="Freeform 339">
                <a:extLst>
                  <a:ext uri="{FF2B5EF4-FFF2-40B4-BE49-F238E27FC236}">
                    <a16:creationId xmlns:a16="http://schemas.microsoft.com/office/drawing/2014/main" id="{67F98433-E4B1-487F-BF92-B9A6652DE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4005" y="2839031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6" name="Freeform 340">
                <a:extLst>
                  <a:ext uri="{FF2B5EF4-FFF2-40B4-BE49-F238E27FC236}">
                    <a16:creationId xmlns:a16="http://schemas.microsoft.com/office/drawing/2014/main" id="{D8F46B9E-BDC1-425D-8476-E9B64D9D8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3263" y="2839031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7" name="Freeform 341">
                <a:extLst>
                  <a:ext uri="{FF2B5EF4-FFF2-40B4-BE49-F238E27FC236}">
                    <a16:creationId xmlns:a16="http://schemas.microsoft.com/office/drawing/2014/main" id="{C4C15BFF-93C7-4D4A-A4E2-A601431B1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2499" y="2839031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8" name="Freeform 342">
                <a:extLst>
                  <a:ext uri="{FF2B5EF4-FFF2-40B4-BE49-F238E27FC236}">
                    <a16:creationId xmlns:a16="http://schemas.microsoft.com/office/drawing/2014/main" id="{B5273371-E4A8-4319-8A05-4957772BB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617" y="2839031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9" name="Freeform 343">
                <a:extLst>
                  <a:ext uri="{FF2B5EF4-FFF2-40B4-BE49-F238E27FC236}">
                    <a16:creationId xmlns:a16="http://schemas.microsoft.com/office/drawing/2014/main" id="{467C2CCF-8EFC-447F-B033-2EC9B830A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7588" y="2839031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0" name="Freeform 344">
                <a:extLst>
                  <a:ext uri="{FF2B5EF4-FFF2-40B4-BE49-F238E27FC236}">
                    <a16:creationId xmlns:a16="http://schemas.microsoft.com/office/drawing/2014/main" id="{DFBF3A21-F751-4EE7-B7C4-BF182D989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217" y="2839031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1" name="Freeform 345">
                <a:extLst>
                  <a:ext uri="{FF2B5EF4-FFF2-40B4-BE49-F238E27FC236}">
                    <a16:creationId xmlns:a16="http://schemas.microsoft.com/office/drawing/2014/main" id="{1BBC0C48-A424-4ADC-8BAD-D5720D4A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9851" y="2839031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2" name="Freeform 346">
                <a:extLst>
                  <a:ext uri="{FF2B5EF4-FFF2-40B4-BE49-F238E27FC236}">
                    <a16:creationId xmlns:a16="http://schemas.microsoft.com/office/drawing/2014/main" id="{D3FE532A-BE4A-475E-A34D-C1973BB7C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2997" y="2839031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3" name="Freeform 347">
                <a:extLst>
                  <a:ext uri="{FF2B5EF4-FFF2-40B4-BE49-F238E27FC236}">
                    <a16:creationId xmlns:a16="http://schemas.microsoft.com/office/drawing/2014/main" id="{4ED41E5B-C4B9-4A78-AD7B-54DF9C43B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971" y="2839031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4" name="Freeform 348">
                <a:extLst>
                  <a:ext uri="{FF2B5EF4-FFF2-40B4-BE49-F238E27FC236}">
                    <a16:creationId xmlns:a16="http://schemas.microsoft.com/office/drawing/2014/main" id="{40A2DCA0-B3FC-46E4-9A45-DDF3730E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543" y="2819463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5" name="Freeform 349">
                <a:extLst>
                  <a:ext uri="{FF2B5EF4-FFF2-40B4-BE49-F238E27FC236}">
                    <a16:creationId xmlns:a16="http://schemas.microsoft.com/office/drawing/2014/main" id="{524B089B-1497-4CCB-9CB7-5F7891F9C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548" y="2819463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6" name="Freeform 350">
                <a:extLst>
                  <a:ext uri="{FF2B5EF4-FFF2-40B4-BE49-F238E27FC236}">
                    <a16:creationId xmlns:a16="http://schemas.microsoft.com/office/drawing/2014/main" id="{F8377AD7-14CE-45C9-B4D6-0BFDF7445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2599" y="2819463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7" name="Freeform 351">
                <a:extLst>
                  <a:ext uri="{FF2B5EF4-FFF2-40B4-BE49-F238E27FC236}">
                    <a16:creationId xmlns:a16="http://schemas.microsoft.com/office/drawing/2014/main" id="{C0D723B5-4784-4D0F-B058-B8DC28D22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1857" y="2819463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8" name="Freeform 352">
                <a:extLst>
                  <a:ext uri="{FF2B5EF4-FFF2-40B4-BE49-F238E27FC236}">
                    <a16:creationId xmlns:a16="http://schemas.microsoft.com/office/drawing/2014/main" id="{52031510-7635-4202-9189-147884C16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093" y="2800785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9" name="Freeform 353">
                <a:extLst>
                  <a:ext uri="{FF2B5EF4-FFF2-40B4-BE49-F238E27FC236}">
                    <a16:creationId xmlns:a16="http://schemas.microsoft.com/office/drawing/2014/main" id="{4727AB5A-8815-4477-BCE6-E2D9E11B7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925" y="2800785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0" name="Freeform 354">
                <a:extLst>
                  <a:ext uri="{FF2B5EF4-FFF2-40B4-BE49-F238E27FC236}">
                    <a16:creationId xmlns:a16="http://schemas.microsoft.com/office/drawing/2014/main" id="{435588EB-6620-4F59-A663-32BAEE6BD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0672" y="2800785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1" name="Freeform 355">
                <a:extLst>
                  <a:ext uri="{FF2B5EF4-FFF2-40B4-BE49-F238E27FC236}">
                    <a16:creationId xmlns:a16="http://schemas.microsoft.com/office/drawing/2014/main" id="{97A2671D-FA45-427F-BBD7-E68D6AB07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3981" y="2800785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2" name="Freeform 356">
                <a:extLst>
                  <a:ext uri="{FF2B5EF4-FFF2-40B4-BE49-F238E27FC236}">
                    <a16:creationId xmlns:a16="http://schemas.microsoft.com/office/drawing/2014/main" id="{21DA1A05-8046-4A7B-9491-E043A1C6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0553" y="2789223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3" name="Freeform 357">
                <a:extLst>
                  <a:ext uri="{FF2B5EF4-FFF2-40B4-BE49-F238E27FC236}">
                    <a16:creationId xmlns:a16="http://schemas.microsoft.com/office/drawing/2014/main" id="{5924DDE4-C287-403A-8741-F47039E01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3076" y="2782107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4" name="Freeform 358">
                <a:extLst>
                  <a:ext uri="{FF2B5EF4-FFF2-40B4-BE49-F238E27FC236}">
                    <a16:creationId xmlns:a16="http://schemas.microsoft.com/office/drawing/2014/main" id="{5BCA6982-7B4C-4CF5-A9CB-807A3B9B7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648" y="2774992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5" name="Freeform 359">
                <a:extLst>
                  <a:ext uri="{FF2B5EF4-FFF2-40B4-BE49-F238E27FC236}">
                    <a16:creationId xmlns:a16="http://schemas.microsoft.com/office/drawing/2014/main" id="{60BC4501-14A1-425E-BB78-33EEA93C3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165" y="2774992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6" name="Freeform 360">
                <a:extLst>
                  <a:ext uri="{FF2B5EF4-FFF2-40B4-BE49-F238E27FC236}">
                    <a16:creationId xmlns:a16="http://schemas.microsoft.com/office/drawing/2014/main" id="{008A2A3C-C134-448B-B5D7-4BD2125BB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509" y="2752757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7" name="Freeform 361">
                <a:extLst>
                  <a:ext uri="{FF2B5EF4-FFF2-40B4-BE49-F238E27FC236}">
                    <a16:creationId xmlns:a16="http://schemas.microsoft.com/office/drawing/2014/main" id="{1574763B-1382-430F-A0B4-977609C77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362" y="2752757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8" name="Freeform 362">
                <a:extLst>
                  <a:ext uri="{FF2B5EF4-FFF2-40B4-BE49-F238E27FC236}">
                    <a16:creationId xmlns:a16="http://schemas.microsoft.com/office/drawing/2014/main" id="{5F1C1B59-0AED-455E-B667-BF1FE4996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194" y="2752757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69" name="Freeform 363">
                <a:extLst>
                  <a:ext uri="{FF2B5EF4-FFF2-40B4-BE49-F238E27FC236}">
                    <a16:creationId xmlns:a16="http://schemas.microsoft.com/office/drawing/2014/main" id="{1B420C90-E3E5-4FD6-86AA-7783D3D2B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547" y="2732299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0" name="Freeform 364">
                <a:extLst>
                  <a:ext uri="{FF2B5EF4-FFF2-40B4-BE49-F238E27FC236}">
                    <a16:creationId xmlns:a16="http://schemas.microsoft.com/office/drawing/2014/main" id="{ED49CB6C-BB1F-4F16-8A93-BD2308208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429" y="2732299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1" name="Freeform 365">
                <a:extLst>
                  <a:ext uri="{FF2B5EF4-FFF2-40B4-BE49-F238E27FC236}">
                    <a16:creationId xmlns:a16="http://schemas.microsoft.com/office/drawing/2014/main" id="{8E389AF2-DBC4-43AB-983D-FCBE711AA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8665" y="2732299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2" name="Freeform 366">
                <a:extLst>
                  <a:ext uri="{FF2B5EF4-FFF2-40B4-BE49-F238E27FC236}">
                    <a16:creationId xmlns:a16="http://schemas.microsoft.com/office/drawing/2014/main" id="{C089F380-06F2-41D1-A82D-4A4E212AB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7923" y="2732299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3" name="Freeform 367">
                <a:extLst>
                  <a:ext uri="{FF2B5EF4-FFF2-40B4-BE49-F238E27FC236}">
                    <a16:creationId xmlns:a16="http://schemas.microsoft.com/office/drawing/2014/main" id="{05BC182B-23B5-415F-B947-0D865DF89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1670" y="2727853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4" name="Freeform 368">
                <a:extLst>
                  <a:ext uri="{FF2B5EF4-FFF2-40B4-BE49-F238E27FC236}">
                    <a16:creationId xmlns:a16="http://schemas.microsoft.com/office/drawing/2014/main" id="{79CA018B-EE41-4C0A-BAE1-6AA57624D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928" y="2727853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5" name="Freeform 369">
                <a:extLst>
                  <a:ext uri="{FF2B5EF4-FFF2-40B4-BE49-F238E27FC236}">
                    <a16:creationId xmlns:a16="http://schemas.microsoft.com/office/drawing/2014/main" id="{7C063226-7D0D-4DD7-9F80-FF0DEF088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553" y="2727853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6" name="Freeform 370">
                <a:extLst>
                  <a:ext uri="{FF2B5EF4-FFF2-40B4-BE49-F238E27FC236}">
                    <a16:creationId xmlns:a16="http://schemas.microsoft.com/office/drawing/2014/main" id="{C07EBACB-0545-4ECB-8931-68F64EC65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906" y="2707395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7" name="Freeform 371">
                <a:extLst>
                  <a:ext uri="{FF2B5EF4-FFF2-40B4-BE49-F238E27FC236}">
                    <a16:creationId xmlns:a16="http://schemas.microsoft.com/office/drawing/2014/main" id="{B4D35C95-D357-4391-9FF7-1118E9924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624" y="2699389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8" name="Freeform 372">
                <a:extLst>
                  <a:ext uri="{FF2B5EF4-FFF2-40B4-BE49-F238E27FC236}">
                    <a16:creationId xmlns:a16="http://schemas.microsoft.com/office/drawing/2014/main" id="{60E774BC-46C5-4AEC-9EE2-26235FDFB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2934" y="2691385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79" name="Freeform 373">
                <a:extLst>
                  <a:ext uri="{FF2B5EF4-FFF2-40B4-BE49-F238E27FC236}">
                    <a16:creationId xmlns:a16="http://schemas.microsoft.com/office/drawing/2014/main" id="{D79C21B1-4CB6-435B-AE20-5A81EF2CD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597" y="2680712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0" name="Freeform 374">
                <a:extLst>
                  <a:ext uri="{FF2B5EF4-FFF2-40B4-BE49-F238E27FC236}">
                    <a16:creationId xmlns:a16="http://schemas.microsoft.com/office/drawing/2014/main" id="{CA6AB9C5-6B18-4646-8F71-FEE1156E3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579" y="2671818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1" name="Freeform 375">
                <a:extLst>
                  <a:ext uri="{FF2B5EF4-FFF2-40B4-BE49-F238E27FC236}">
                    <a16:creationId xmlns:a16="http://schemas.microsoft.com/office/drawing/2014/main" id="{2DF593EB-312B-46BB-90F3-24729FAC6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721" y="2664703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2" name="Freeform 376">
                <a:extLst>
                  <a:ext uri="{FF2B5EF4-FFF2-40B4-BE49-F238E27FC236}">
                    <a16:creationId xmlns:a16="http://schemas.microsoft.com/office/drawing/2014/main" id="{764C40A2-AF9F-4869-BC99-9398DD95D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500" y="2664703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3" name="Freeform 377">
                <a:extLst>
                  <a:ext uri="{FF2B5EF4-FFF2-40B4-BE49-F238E27FC236}">
                    <a16:creationId xmlns:a16="http://schemas.microsoft.com/office/drawing/2014/main" id="{8D485D8E-9644-4ABD-B0EE-0D215D732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854" y="2638019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4" name="Freeform 378">
                <a:extLst>
                  <a:ext uri="{FF2B5EF4-FFF2-40B4-BE49-F238E27FC236}">
                    <a16:creationId xmlns:a16="http://schemas.microsoft.com/office/drawing/2014/main" id="{85ABDAB3-B788-4071-BDCD-BE22EF259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8258" y="2638019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5" name="Freeform 379">
                <a:extLst>
                  <a:ext uri="{FF2B5EF4-FFF2-40B4-BE49-F238E27FC236}">
                    <a16:creationId xmlns:a16="http://schemas.microsoft.com/office/drawing/2014/main" id="{6583B5C5-D8D0-4251-AA55-EF68F1E76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4832" y="2638019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6" name="Freeform 380">
                <a:extLst>
                  <a:ext uri="{FF2B5EF4-FFF2-40B4-BE49-F238E27FC236}">
                    <a16:creationId xmlns:a16="http://schemas.microsoft.com/office/drawing/2014/main" id="{6DBC4279-94E4-4CEE-A530-2B80E978B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630" y="2638019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7" name="Freeform 381">
                <a:extLst>
                  <a:ext uri="{FF2B5EF4-FFF2-40B4-BE49-F238E27FC236}">
                    <a16:creationId xmlns:a16="http://schemas.microsoft.com/office/drawing/2014/main" id="{4F7C81F1-6EFD-419C-8D9E-2B686C3B2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382" y="2622010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8" name="Freeform 382">
                <a:extLst>
                  <a:ext uri="{FF2B5EF4-FFF2-40B4-BE49-F238E27FC236}">
                    <a16:creationId xmlns:a16="http://schemas.microsoft.com/office/drawing/2014/main" id="{FD101A89-C155-4C67-8973-C6D5243FA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744" y="2481479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89" name="Freeform 383">
                <a:extLst>
                  <a:ext uri="{FF2B5EF4-FFF2-40B4-BE49-F238E27FC236}">
                    <a16:creationId xmlns:a16="http://schemas.microsoft.com/office/drawing/2014/main" id="{EC8C2C52-4DF7-4A86-8C3E-95CD2FC89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628" y="2466359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0" name="Freeform 384">
                <a:extLst>
                  <a:ext uri="{FF2B5EF4-FFF2-40B4-BE49-F238E27FC236}">
                    <a16:creationId xmlns:a16="http://schemas.microsoft.com/office/drawing/2014/main" id="{12843404-10F2-4B0B-B3CD-55F78C064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7751" y="2452128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1" name="Freeform 385">
                <a:extLst>
                  <a:ext uri="{FF2B5EF4-FFF2-40B4-BE49-F238E27FC236}">
                    <a16:creationId xmlns:a16="http://schemas.microsoft.com/office/drawing/2014/main" id="{D869589A-F09C-4C01-B1AB-6D87D9725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155" y="2445902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2" name="Freeform 386">
                <a:extLst>
                  <a:ext uri="{FF2B5EF4-FFF2-40B4-BE49-F238E27FC236}">
                    <a16:creationId xmlns:a16="http://schemas.microsoft.com/office/drawing/2014/main" id="{0E32770A-0045-4419-8C89-54714F434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177" y="2380085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3" name="Freeform 387">
                <a:extLst>
                  <a:ext uri="{FF2B5EF4-FFF2-40B4-BE49-F238E27FC236}">
                    <a16:creationId xmlns:a16="http://schemas.microsoft.com/office/drawing/2014/main" id="{8B767968-9C7C-4602-827A-321849586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694" y="2380085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4" name="Freeform 388">
                <a:extLst>
                  <a:ext uri="{FF2B5EF4-FFF2-40B4-BE49-F238E27FC236}">
                    <a16:creationId xmlns:a16="http://schemas.microsoft.com/office/drawing/2014/main" id="{C19FDD4F-9012-4782-BA1A-D465A9729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957" y="2369411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5" name="Freeform 389">
                <a:extLst>
                  <a:ext uri="{FF2B5EF4-FFF2-40B4-BE49-F238E27FC236}">
                    <a16:creationId xmlns:a16="http://schemas.microsoft.com/office/drawing/2014/main" id="{930C092F-1EE6-4AF9-ACEC-C4F299A1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766" y="2337392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6" name="Freeform 390">
                <a:extLst>
                  <a:ext uri="{FF2B5EF4-FFF2-40B4-BE49-F238E27FC236}">
                    <a16:creationId xmlns:a16="http://schemas.microsoft.com/office/drawing/2014/main" id="{6F2DC7AD-83AC-4F86-8B42-491A026F7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3776" y="2303593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7" name="Freeform 391">
                <a:extLst>
                  <a:ext uri="{FF2B5EF4-FFF2-40B4-BE49-F238E27FC236}">
                    <a16:creationId xmlns:a16="http://schemas.microsoft.com/office/drawing/2014/main" id="{58E6AF2E-72FF-4867-94B0-40B8D0245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511" y="2237776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8" name="Freeform 392">
                <a:extLst>
                  <a:ext uri="{FF2B5EF4-FFF2-40B4-BE49-F238E27FC236}">
                    <a16:creationId xmlns:a16="http://schemas.microsoft.com/office/drawing/2014/main" id="{E5C24ECE-D262-4108-895F-EBD363991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466" y="2169288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99" name="Freeform 393">
                <a:extLst>
                  <a:ext uri="{FF2B5EF4-FFF2-40B4-BE49-F238E27FC236}">
                    <a16:creationId xmlns:a16="http://schemas.microsoft.com/office/drawing/2014/main" id="{06BDAD7F-67A2-46C3-9F44-D3AABF5F5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588" y="2058999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0" name="Freeform 394">
                <a:extLst>
                  <a:ext uri="{FF2B5EF4-FFF2-40B4-BE49-F238E27FC236}">
                    <a16:creationId xmlns:a16="http://schemas.microsoft.com/office/drawing/2014/main" id="{1FDE0DDF-B5C9-4296-9CC5-91D65B2A2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442" y="1932701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1" name="Freeform 395">
                <a:extLst>
                  <a:ext uri="{FF2B5EF4-FFF2-40B4-BE49-F238E27FC236}">
                    <a16:creationId xmlns:a16="http://schemas.microsoft.com/office/drawing/2014/main" id="{DDC5AA0D-9F7D-4512-8C2E-0E345850F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991" y="1932701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2" name="Freeform 396">
                <a:extLst>
                  <a:ext uri="{FF2B5EF4-FFF2-40B4-BE49-F238E27FC236}">
                    <a16:creationId xmlns:a16="http://schemas.microsoft.com/office/drawing/2014/main" id="{09933E80-394C-47F8-B1F6-9AAD7771C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9" y="1908686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3" name="Freeform 397">
                <a:extLst>
                  <a:ext uri="{FF2B5EF4-FFF2-40B4-BE49-F238E27FC236}">
                    <a16:creationId xmlns:a16="http://schemas.microsoft.com/office/drawing/2014/main" id="{112B833A-6BCB-4794-A64C-965DE58FB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400" y="1733468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4" name="Freeform 398">
                <a:extLst>
                  <a:ext uri="{FF2B5EF4-FFF2-40B4-BE49-F238E27FC236}">
                    <a16:creationId xmlns:a16="http://schemas.microsoft.com/office/drawing/2014/main" id="{2F5BF392-BF43-4258-9D2A-004C08044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489" y="1713901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5" name="Freeform 399">
                <a:extLst>
                  <a:ext uri="{FF2B5EF4-FFF2-40B4-BE49-F238E27FC236}">
                    <a16:creationId xmlns:a16="http://schemas.microsoft.com/office/drawing/2014/main" id="{0A6A2821-4FE5-4230-BC69-9110083F8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439" y="1693444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6" name="Freeform 400">
                <a:extLst>
                  <a:ext uri="{FF2B5EF4-FFF2-40B4-BE49-F238E27FC236}">
                    <a16:creationId xmlns:a16="http://schemas.microsoft.com/office/drawing/2014/main" id="{9B060F0E-A0A5-4222-A60B-B9868E05E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130" y="1669429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7" name="Freeform 401">
                <a:extLst>
                  <a:ext uri="{FF2B5EF4-FFF2-40B4-BE49-F238E27FC236}">
                    <a16:creationId xmlns:a16="http://schemas.microsoft.com/office/drawing/2014/main" id="{DE2E3774-5248-4255-8BF6-75DD69E36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214" y="1655198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8" name="Freeform 402">
                <a:extLst>
                  <a:ext uri="{FF2B5EF4-FFF2-40B4-BE49-F238E27FC236}">
                    <a16:creationId xmlns:a16="http://schemas.microsoft.com/office/drawing/2014/main" id="{E601CD03-411D-47BF-9979-A3B65F2A1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731" y="1641856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9" name="Freeform 403">
                <a:extLst>
                  <a:ext uri="{FF2B5EF4-FFF2-40B4-BE49-F238E27FC236}">
                    <a16:creationId xmlns:a16="http://schemas.microsoft.com/office/drawing/2014/main" id="{7CC9EF7C-FE20-4CB5-B831-884EECF4E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107" y="1641856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0" name="Freeform 404">
                <a:extLst>
                  <a:ext uri="{FF2B5EF4-FFF2-40B4-BE49-F238E27FC236}">
                    <a16:creationId xmlns:a16="http://schemas.microsoft.com/office/drawing/2014/main" id="{9D4967C3-6DC4-4DF9-9F88-F33F2473A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709" y="1616063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1" name="Freeform 405">
                <a:extLst>
                  <a:ext uri="{FF2B5EF4-FFF2-40B4-BE49-F238E27FC236}">
                    <a16:creationId xmlns:a16="http://schemas.microsoft.com/office/drawing/2014/main" id="{3198AE4B-8A4B-4D20-BFF7-9D9281E27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136" y="1608947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2" name="Freeform 407">
                <a:extLst>
                  <a:ext uri="{FF2B5EF4-FFF2-40B4-BE49-F238E27FC236}">
                    <a16:creationId xmlns:a16="http://schemas.microsoft.com/office/drawing/2014/main" id="{A0242F76-28EC-4110-A45D-F0A60A99F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489" y="1601832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3" name="Freeform 408">
                <a:extLst>
                  <a:ext uri="{FF2B5EF4-FFF2-40B4-BE49-F238E27FC236}">
                    <a16:creationId xmlns:a16="http://schemas.microsoft.com/office/drawing/2014/main" id="{887B1AD9-0707-49E3-88F9-737E75532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006" y="1576039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4" name="Freeform 409">
                <a:extLst>
                  <a:ext uri="{FF2B5EF4-FFF2-40B4-BE49-F238E27FC236}">
                    <a16:creationId xmlns:a16="http://schemas.microsoft.com/office/drawing/2014/main" id="{8DC7AE07-B3D5-413F-A38A-B56FF182A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523" y="1562697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5" name="Freeform 410">
                <a:extLst>
                  <a:ext uri="{FF2B5EF4-FFF2-40B4-BE49-F238E27FC236}">
                    <a16:creationId xmlns:a16="http://schemas.microsoft.com/office/drawing/2014/main" id="{DB8EF2D3-4BAC-4CBA-AED5-F120ACAA9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353" y="1550244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6" name="Freeform 411">
                <a:extLst>
                  <a:ext uri="{FF2B5EF4-FFF2-40B4-BE49-F238E27FC236}">
                    <a16:creationId xmlns:a16="http://schemas.microsoft.com/office/drawing/2014/main" id="{29AB9734-E454-4A4D-8861-247D7CA5F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595" y="1467528"/>
                <a:ext cx="55270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7" name="Freeform 412">
                <a:extLst>
                  <a:ext uri="{FF2B5EF4-FFF2-40B4-BE49-F238E27FC236}">
                    <a16:creationId xmlns:a16="http://schemas.microsoft.com/office/drawing/2014/main" id="{F97DFB18-F019-457C-A401-F1563FC73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173" y="1442624"/>
                <a:ext cx="5286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8" name="Freeform 413">
                <a:extLst>
                  <a:ext uri="{FF2B5EF4-FFF2-40B4-BE49-F238E27FC236}">
                    <a16:creationId xmlns:a16="http://schemas.microsoft.com/office/drawing/2014/main" id="{AB1DBF31-5C11-4A0E-A2E6-E0AA9187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7404" y="1424835"/>
                <a:ext cx="51336" cy="48510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50">
                  <a:solidFill>
                    <a:srgbClr val="1F497D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137" name="Freeform 414">
              <a:extLst>
                <a:ext uri="{FF2B5EF4-FFF2-40B4-BE49-F238E27FC236}">
                  <a16:creationId xmlns:a16="http://schemas.microsoft.com/office/drawing/2014/main" id="{6C35B837-B4AC-421E-9686-A8653BA9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4" y="2014085"/>
              <a:ext cx="4346494" cy="1250027"/>
            </a:xfrm>
            <a:custGeom>
              <a:avLst/>
              <a:gdLst>
                <a:gd name="T0" fmla="*/ 1303 w 1567"/>
                <a:gd name="T1" fmla="*/ 785 h 796"/>
                <a:gd name="T2" fmla="*/ 1266 w 1567"/>
                <a:gd name="T3" fmla="*/ 767 h 796"/>
                <a:gd name="T4" fmla="*/ 1229 w 1567"/>
                <a:gd name="T5" fmla="*/ 747 h 796"/>
                <a:gd name="T6" fmla="*/ 1176 w 1567"/>
                <a:gd name="T7" fmla="*/ 734 h 796"/>
                <a:gd name="T8" fmla="*/ 1152 w 1567"/>
                <a:gd name="T9" fmla="*/ 718 h 796"/>
                <a:gd name="T10" fmla="*/ 1122 w 1567"/>
                <a:gd name="T11" fmla="*/ 706 h 796"/>
                <a:gd name="T12" fmla="*/ 1070 w 1567"/>
                <a:gd name="T13" fmla="*/ 699 h 796"/>
                <a:gd name="T14" fmla="*/ 1018 w 1567"/>
                <a:gd name="T15" fmla="*/ 682 h 796"/>
                <a:gd name="T16" fmla="*/ 990 w 1567"/>
                <a:gd name="T17" fmla="*/ 668 h 796"/>
                <a:gd name="T18" fmla="*/ 948 w 1567"/>
                <a:gd name="T19" fmla="*/ 652 h 796"/>
                <a:gd name="T20" fmla="*/ 919 w 1567"/>
                <a:gd name="T21" fmla="*/ 642 h 796"/>
                <a:gd name="T22" fmla="*/ 904 w 1567"/>
                <a:gd name="T23" fmla="*/ 628 h 796"/>
                <a:gd name="T24" fmla="*/ 882 w 1567"/>
                <a:gd name="T25" fmla="*/ 616 h 796"/>
                <a:gd name="T26" fmla="*/ 858 w 1567"/>
                <a:gd name="T27" fmla="*/ 600 h 796"/>
                <a:gd name="T28" fmla="*/ 841 w 1567"/>
                <a:gd name="T29" fmla="*/ 584 h 796"/>
                <a:gd name="T30" fmla="*/ 816 w 1567"/>
                <a:gd name="T31" fmla="*/ 576 h 796"/>
                <a:gd name="T32" fmla="*/ 786 w 1567"/>
                <a:gd name="T33" fmla="*/ 564 h 796"/>
                <a:gd name="T34" fmla="*/ 758 w 1567"/>
                <a:gd name="T35" fmla="*/ 546 h 796"/>
                <a:gd name="T36" fmla="*/ 722 w 1567"/>
                <a:gd name="T37" fmla="*/ 531 h 796"/>
                <a:gd name="T38" fmla="*/ 711 w 1567"/>
                <a:gd name="T39" fmla="*/ 521 h 796"/>
                <a:gd name="T40" fmla="*/ 679 w 1567"/>
                <a:gd name="T41" fmla="*/ 503 h 796"/>
                <a:gd name="T42" fmla="*/ 623 w 1567"/>
                <a:gd name="T43" fmla="*/ 489 h 796"/>
                <a:gd name="T44" fmla="*/ 609 w 1567"/>
                <a:gd name="T45" fmla="*/ 475 h 796"/>
                <a:gd name="T46" fmla="*/ 587 w 1567"/>
                <a:gd name="T47" fmla="*/ 464 h 796"/>
                <a:gd name="T48" fmla="*/ 571 w 1567"/>
                <a:gd name="T49" fmla="*/ 455 h 796"/>
                <a:gd name="T50" fmla="*/ 552 w 1567"/>
                <a:gd name="T51" fmla="*/ 445 h 796"/>
                <a:gd name="T52" fmla="*/ 526 w 1567"/>
                <a:gd name="T53" fmla="*/ 419 h 796"/>
                <a:gd name="T54" fmla="*/ 490 w 1567"/>
                <a:gd name="T55" fmla="*/ 408 h 796"/>
                <a:gd name="T56" fmla="*/ 466 w 1567"/>
                <a:gd name="T57" fmla="*/ 398 h 796"/>
                <a:gd name="T58" fmla="*/ 451 w 1567"/>
                <a:gd name="T59" fmla="*/ 385 h 796"/>
                <a:gd name="T60" fmla="*/ 432 w 1567"/>
                <a:gd name="T61" fmla="*/ 369 h 796"/>
                <a:gd name="T62" fmla="*/ 411 w 1567"/>
                <a:gd name="T63" fmla="*/ 357 h 796"/>
                <a:gd name="T64" fmla="*/ 394 w 1567"/>
                <a:gd name="T65" fmla="*/ 346 h 796"/>
                <a:gd name="T66" fmla="*/ 378 w 1567"/>
                <a:gd name="T67" fmla="*/ 330 h 796"/>
                <a:gd name="T68" fmla="*/ 366 w 1567"/>
                <a:gd name="T69" fmla="*/ 320 h 796"/>
                <a:gd name="T70" fmla="*/ 348 w 1567"/>
                <a:gd name="T71" fmla="*/ 304 h 796"/>
                <a:gd name="T72" fmla="*/ 325 w 1567"/>
                <a:gd name="T73" fmla="*/ 287 h 796"/>
                <a:gd name="T74" fmla="*/ 301 w 1567"/>
                <a:gd name="T75" fmla="*/ 262 h 796"/>
                <a:gd name="T76" fmla="*/ 288 w 1567"/>
                <a:gd name="T77" fmla="*/ 252 h 796"/>
                <a:gd name="T78" fmla="*/ 272 w 1567"/>
                <a:gd name="T79" fmla="*/ 242 h 796"/>
                <a:gd name="T80" fmla="*/ 262 w 1567"/>
                <a:gd name="T81" fmla="*/ 231 h 796"/>
                <a:gd name="T82" fmla="*/ 246 w 1567"/>
                <a:gd name="T83" fmla="*/ 220 h 796"/>
                <a:gd name="T84" fmla="*/ 235 w 1567"/>
                <a:gd name="T85" fmla="*/ 207 h 796"/>
                <a:gd name="T86" fmla="*/ 222 w 1567"/>
                <a:gd name="T87" fmla="*/ 192 h 796"/>
                <a:gd name="T88" fmla="*/ 201 w 1567"/>
                <a:gd name="T89" fmla="*/ 164 h 796"/>
                <a:gd name="T90" fmla="*/ 173 w 1567"/>
                <a:gd name="T91" fmla="*/ 153 h 796"/>
                <a:gd name="T92" fmla="*/ 161 w 1567"/>
                <a:gd name="T93" fmla="*/ 130 h 796"/>
                <a:gd name="T94" fmla="*/ 133 w 1567"/>
                <a:gd name="T95" fmla="*/ 108 h 796"/>
                <a:gd name="T96" fmla="*/ 114 w 1567"/>
                <a:gd name="T97" fmla="*/ 101 h 796"/>
                <a:gd name="T98" fmla="*/ 97 w 1567"/>
                <a:gd name="T99" fmla="*/ 79 h 796"/>
                <a:gd name="T100" fmla="*/ 80 w 1567"/>
                <a:gd name="T101" fmla="*/ 61 h 796"/>
                <a:gd name="T102" fmla="*/ 65 w 1567"/>
                <a:gd name="T103" fmla="*/ 50 h 796"/>
                <a:gd name="T104" fmla="*/ 55 w 1567"/>
                <a:gd name="T105" fmla="*/ 38 h 796"/>
                <a:gd name="T106" fmla="*/ 32 w 1567"/>
                <a:gd name="T107" fmla="*/ 17 h 796"/>
                <a:gd name="T108" fmla="*/ 9 w 1567"/>
                <a:gd name="T109" fmla="*/ 7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67" h="796">
                  <a:moveTo>
                    <a:pt x="1567" y="796"/>
                  </a:moveTo>
                  <a:lnTo>
                    <a:pt x="1327" y="796"/>
                  </a:lnTo>
                  <a:lnTo>
                    <a:pt x="1327" y="785"/>
                  </a:lnTo>
                  <a:lnTo>
                    <a:pt x="1303" y="785"/>
                  </a:lnTo>
                  <a:lnTo>
                    <a:pt x="1303" y="775"/>
                  </a:lnTo>
                  <a:lnTo>
                    <a:pt x="1276" y="775"/>
                  </a:lnTo>
                  <a:lnTo>
                    <a:pt x="1276" y="767"/>
                  </a:lnTo>
                  <a:lnTo>
                    <a:pt x="1266" y="767"/>
                  </a:lnTo>
                  <a:lnTo>
                    <a:pt x="1266" y="760"/>
                  </a:lnTo>
                  <a:lnTo>
                    <a:pt x="1252" y="760"/>
                  </a:lnTo>
                  <a:lnTo>
                    <a:pt x="1252" y="747"/>
                  </a:lnTo>
                  <a:lnTo>
                    <a:pt x="1229" y="747"/>
                  </a:lnTo>
                  <a:lnTo>
                    <a:pt x="1229" y="737"/>
                  </a:lnTo>
                  <a:lnTo>
                    <a:pt x="1199" y="737"/>
                  </a:lnTo>
                  <a:lnTo>
                    <a:pt x="1200" y="734"/>
                  </a:lnTo>
                  <a:lnTo>
                    <a:pt x="1176" y="734"/>
                  </a:lnTo>
                  <a:lnTo>
                    <a:pt x="1176" y="722"/>
                  </a:lnTo>
                  <a:lnTo>
                    <a:pt x="1159" y="722"/>
                  </a:lnTo>
                  <a:lnTo>
                    <a:pt x="1159" y="718"/>
                  </a:lnTo>
                  <a:lnTo>
                    <a:pt x="1152" y="718"/>
                  </a:lnTo>
                  <a:lnTo>
                    <a:pt x="1152" y="713"/>
                  </a:lnTo>
                  <a:lnTo>
                    <a:pt x="1138" y="713"/>
                  </a:lnTo>
                  <a:lnTo>
                    <a:pt x="1138" y="706"/>
                  </a:lnTo>
                  <a:lnTo>
                    <a:pt x="1122" y="706"/>
                  </a:lnTo>
                  <a:lnTo>
                    <a:pt x="1122" y="702"/>
                  </a:lnTo>
                  <a:lnTo>
                    <a:pt x="1106" y="702"/>
                  </a:lnTo>
                  <a:lnTo>
                    <a:pt x="1106" y="699"/>
                  </a:lnTo>
                  <a:lnTo>
                    <a:pt x="1070" y="699"/>
                  </a:lnTo>
                  <a:lnTo>
                    <a:pt x="1070" y="691"/>
                  </a:lnTo>
                  <a:lnTo>
                    <a:pt x="1063" y="691"/>
                  </a:lnTo>
                  <a:lnTo>
                    <a:pt x="1063" y="682"/>
                  </a:lnTo>
                  <a:lnTo>
                    <a:pt x="1018" y="682"/>
                  </a:lnTo>
                  <a:lnTo>
                    <a:pt x="1018" y="673"/>
                  </a:lnTo>
                  <a:lnTo>
                    <a:pt x="994" y="673"/>
                  </a:lnTo>
                  <a:lnTo>
                    <a:pt x="994" y="668"/>
                  </a:lnTo>
                  <a:lnTo>
                    <a:pt x="990" y="668"/>
                  </a:lnTo>
                  <a:lnTo>
                    <a:pt x="990" y="658"/>
                  </a:lnTo>
                  <a:lnTo>
                    <a:pt x="983" y="658"/>
                  </a:lnTo>
                  <a:lnTo>
                    <a:pt x="983" y="652"/>
                  </a:lnTo>
                  <a:lnTo>
                    <a:pt x="948" y="652"/>
                  </a:lnTo>
                  <a:lnTo>
                    <a:pt x="948" y="648"/>
                  </a:lnTo>
                  <a:lnTo>
                    <a:pt x="937" y="648"/>
                  </a:lnTo>
                  <a:lnTo>
                    <a:pt x="937" y="642"/>
                  </a:lnTo>
                  <a:lnTo>
                    <a:pt x="919" y="642"/>
                  </a:lnTo>
                  <a:lnTo>
                    <a:pt x="919" y="633"/>
                  </a:lnTo>
                  <a:lnTo>
                    <a:pt x="910" y="633"/>
                  </a:lnTo>
                  <a:lnTo>
                    <a:pt x="910" y="628"/>
                  </a:lnTo>
                  <a:lnTo>
                    <a:pt x="904" y="628"/>
                  </a:lnTo>
                  <a:lnTo>
                    <a:pt x="904" y="624"/>
                  </a:lnTo>
                  <a:lnTo>
                    <a:pt x="895" y="624"/>
                  </a:lnTo>
                  <a:lnTo>
                    <a:pt x="895" y="616"/>
                  </a:lnTo>
                  <a:lnTo>
                    <a:pt x="882" y="616"/>
                  </a:lnTo>
                  <a:lnTo>
                    <a:pt x="882" y="605"/>
                  </a:lnTo>
                  <a:lnTo>
                    <a:pt x="865" y="605"/>
                  </a:lnTo>
                  <a:lnTo>
                    <a:pt x="865" y="600"/>
                  </a:lnTo>
                  <a:lnTo>
                    <a:pt x="858" y="600"/>
                  </a:lnTo>
                  <a:lnTo>
                    <a:pt x="858" y="592"/>
                  </a:lnTo>
                  <a:lnTo>
                    <a:pt x="848" y="592"/>
                  </a:lnTo>
                  <a:lnTo>
                    <a:pt x="848" y="584"/>
                  </a:lnTo>
                  <a:lnTo>
                    <a:pt x="841" y="584"/>
                  </a:lnTo>
                  <a:lnTo>
                    <a:pt x="841" y="578"/>
                  </a:lnTo>
                  <a:lnTo>
                    <a:pt x="823" y="578"/>
                  </a:lnTo>
                  <a:lnTo>
                    <a:pt x="823" y="576"/>
                  </a:lnTo>
                  <a:lnTo>
                    <a:pt x="816" y="576"/>
                  </a:lnTo>
                  <a:lnTo>
                    <a:pt x="816" y="568"/>
                  </a:lnTo>
                  <a:lnTo>
                    <a:pt x="797" y="568"/>
                  </a:lnTo>
                  <a:lnTo>
                    <a:pt x="797" y="564"/>
                  </a:lnTo>
                  <a:lnTo>
                    <a:pt x="786" y="564"/>
                  </a:lnTo>
                  <a:lnTo>
                    <a:pt x="786" y="554"/>
                  </a:lnTo>
                  <a:lnTo>
                    <a:pt x="768" y="554"/>
                  </a:lnTo>
                  <a:lnTo>
                    <a:pt x="768" y="546"/>
                  </a:lnTo>
                  <a:lnTo>
                    <a:pt x="758" y="546"/>
                  </a:lnTo>
                  <a:lnTo>
                    <a:pt x="758" y="539"/>
                  </a:lnTo>
                  <a:lnTo>
                    <a:pt x="731" y="539"/>
                  </a:lnTo>
                  <a:lnTo>
                    <a:pt x="731" y="531"/>
                  </a:lnTo>
                  <a:lnTo>
                    <a:pt x="722" y="531"/>
                  </a:lnTo>
                  <a:lnTo>
                    <a:pt x="725" y="529"/>
                  </a:lnTo>
                  <a:lnTo>
                    <a:pt x="717" y="529"/>
                  </a:lnTo>
                  <a:lnTo>
                    <a:pt x="717" y="521"/>
                  </a:lnTo>
                  <a:lnTo>
                    <a:pt x="711" y="521"/>
                  </a:lnTo>
                  <a:lnTo>
                    <a:pt x="711" y="513"/>
                  </a:lnTo>
                  <a:lnTo>
                    <a:pt x="693" y="513"/>
                  </a:lnTo>
                  <a:lnTo>
                    <a:pt x="693" y="503"/>
                  </a:lnTo>
                  <a:lnTo>
                    <a:pt x="679" y="503"/>
                  </a:lnTo>
                  <a:lnTo>
                    <a:pt x="679" y="496"/>
                  </a:lnTo>
                  <a:lnTo>
                    <a:pt x="637" y="496"/>
                  </a:lnTo>
                  <a:lnTo>
                    <a:pt x="637" y="489"/>
                  </a:lnTo>
                  <a:lnTo>
                    <a:pt x="623" y="489"/>
                  </a:lnTo>
                  <a:lnTo>
                    <a:pt x="623" y="484"/>
                  </a:lnTo>
                  <a:lnTo>
                    <a:pt x="615" y="484"/>
                  </a:lnTo>
                  <a:lnTo>
                    <a:pt x="615" y="475"/>
                  </a:lnTo>
                  <a:lnTo>
                    <a:pt x="609" y="475"/>
                  </a:lnTo>
                  <a:lnTo>
                    <a:pt x="609" y="470"/>
                  </a:lnTo>
                  <a:lnTo>
                    <a:pt x="592" y="470"/>
                  </a:lnTo>
                  <a:lnTo>
                    <a:pt x="592" y="464"/>
                  </a:lnTo>
                  <a:lnTo>
                    <a:pt x="587" y="464"/>
                  </a:lnTo>
                  <a:lnTo>
                    <a:pt x="587" y="460"/>
                  </a:lnTo>
                  <a:lnTo>
                    <a:pt x="576" y="460"/>
                  </a:lnTo>
                  <a:lnTo>
                    <a:pt x="576" y="455"/>
                  </a:lnTo>
                  <a:lnTo>
                    <a:pt x="571" y="455"/>
                  </a:lnTo>
                  <a:lnTo>
                    <a:pt x="571" y="449"/>
                  </a:lnTo>
                  <a:lnTo>
                    <a:pt x="566" y="449"/>
                  </a:lnTo>
                  <a:lnTo>
                    <a:pt x="566" y="445"/>
                  </a:lnTo>
                  <a:lnTo>
                    <a:pt x="552" y="445"/>
                  </a:lnTo>
                  <a:lnTo>
                    <a:pt x="552" y="431"/>
                  </a:lnTo>
                  <a:lnTo>
                    <a:pt x="543" y="431"/>
                  </a:lnTo>
                  <a:lnTo>
                    <a:pt x="543" y="419"/>
                  </a:lnTo>
                  <a:lnTo>
                    <a:pt x="526" y="419"/>
                  </a:lnTo>
                  <a:lnTo>
                    <a:pt x="526" y="413"/>
                  </a:lnTo>
                  <a:lnTo>
                    <a:pt x="507" y="413"/>
                  </a:lnTo>
                  <a:lnTo>
                    <a:pt x="507" y="408"/>
                  </a:lnTo>
                  <a:lnTo>
                    <a:pt x="490" y="408"/>
                  </a:lnTo>
                  <a:lnTo>
                    <a:pt x="490" y="402"/>
                  </a:lnTo>
                  <a:lnTo>
                    <a:pt x="476" y="402"/>
                  </a:lnTo>
                  <a:lnTo>
                    <a:pt x="476" y="398"/>
                  </a:lnTo>
                  <a:lnTo>
                    <a:pt x="466" y="398"/>
                  </a:lnTo>
                  <a:lnTo>
                    <a:pt x="466" y="391"/>
                  </a:lnTo>
                  <a:lnTo>
                    <a:pt x="457" y="391"/>
                  </a:lnTo>
                  <a:lnTo>
                    <a:pt x="457" y="385"/>
                  </a:lnTo>
                  <a:lnTo>
                    <a:pt x="451" y="385"/>
                  </a:lnTo>
                  <a:lnTo>
                    <a:pt x="451" y="376"/>
                  </a:lnTo>
                  <a:lnTo>
                    <a:pt x="441" y="376"/>
                  </a:lnTo>
                  <a:lnTo>
                    <a:pt x="441" y="369"/>
                  </a:lnTo>
                  <a:lnTo>
                    <a:pt x="432" y="369"/>
                  </a:lnTo>
                  <a:lnTo>
                    <a:pt x="432" y="366"/>
                  </a:lnTo>
                  <a:lnTo>
                    <a:pt x="423" y="366"/>
                  </a:lnTo>
                  <a:lnTo>
                    <a:pt x="423" y="357"/>
                  </a:lnTo>
                  <a:lnTo>
                    <a:pt x="411" y="357"/>
                  </a:lnTo>
                  <a:lnTo>
                    <a:pt x="411" y="348"/>
                  </a:lnTo>
                  <a:lnTo>
                    <a:pt x="404" y="348"/>
                  </a:lnTo>
                  <a:lnTo>
                    <a:pt x="404" y="346"/>
                  </a:lnTo>
                  <a:lnTo>
                    <a:pt x="394" y="346"/>
                  </a:lnTo>
                  <a:lnTo>
                    <a:pt x="394" y="337"/>
                  </a:lnTo>
                  <a:lnTo>
                    <a:pt x="385" y="337"/>
                  </a:lnTo>
                  <a:lnTo>
                    <a:pt x="385" y="330"/>
                  </a:lnTo>
                  <a:lnTo>
                    <a:pt x="378" y="330"/>
                  </a:lnTo>
                  <a:lnTo>
                    <a:pt x="378" y="324"/>
                  </a:lnTo>
                  <a:lnTo>
                    <a:pt x="375" y="324"/>
                  </a:lnTo>
                  <a:lnTo>
                    <a:pt x="375" y="320"/>
                  </a:lnTo>
                  <a:lnTo>
                    <a:pt x="366" y="320"/>
                  </a:lnTo>
                  <a:lnTo>
                    <a:pt x="366" y="317"/>
                  </a:lnTo>
                  <a:lnTo>
                    <a:pt x="358" y="317"/>
                  </a:lnTo>
                  <a:lnTo>
                    <a:pt x="358" y="304"/>
                  </a:lnTo>
                  <a:lnTo>
                    <a:pt x="348" y="304"/>
                  </a:lnTo>
                  <a:lnTo>
                    <a:pt x="348" y="297"/>
                  </a:lnTo>
                  <a:lnTo>
                    <a:pt x="343" y="297"/>
                  </a:lnTo>
                  <a:lnTo>
                    <a:pt x="343" y="287"/>
                  </a:lnTo>
                  <a:lnTo>
                    <a:pt x="325" y="287"/>
                  </a:lnTo>
                  <a:lnTo>
                    <a:pt x="325" y="273"/>
                  </a:lnTo>
                  <a:lnTo>
                    <a:pt x="306" y="273"/>
                  </a:lnTo>
                  <a:lnTo>
                    <a:pt x="306" y="262"/>
                  </a:lnTo>
                  <a:lnTo>
                    <a:pt x="301" y="262"/>
                  </a:lnTo>
                  <a:lnTo>
                    <a:pt x="301" y="258"/>
                  </a:lnTo>
                  <a:lnTo>
                    <a:pt x="295" y="258"/>
                  </a:lnTo>
                  <a:lnTo>
                    <a:pt x="295" y="252"/>
                  </a:lnTo>
                  <a:lnTo>
                    <a:pt x="288" y="252"/>
                  </a:lnTo>
                  <a:lnTo>
                    <a:pt x="288" y="247"/>
                  </a:lnTo>
                  <a:lnTo>
                    <a:pt x="281" y="247"/>
                  </a:lnTo>
                  <a:lnTo>
                    <a:pt x="281" y="242"/>
                  </a:lnTo>
                  <a:lnTo>
                    <a:pt x="272" y="242"/>
                  </a:lnTo>
                  <a:lnTo>
                    <a:pt x="272" y="237"/>
                  </a:lnTo>
                  <a:lnTo>
                    <a:pt x="267" y="237"/>
                  </a:lnTo>
                  <a:lnTo>
                    <a:pt x="267" y="231"/>
                  </a:lnTo>
                  <a:lnTo>
                    <a:pt x="262" y="231"/>
                  </a:lnTo>
                  <a:lnTo>
                    <a:pt x="262" y="224"/>
                  </a:lnTo>
                  <a:lnTo>
                    <a:pt x="254" y="224"/>
                  </a:lnTo>
                  <a:lnTo>
                    <a:pt x="254" y="220"/>
                  </a:lnTo>
                  <a:lnTo>
                    <a:pt x="246" y="220"/>
                  </a:lnTo>
                  <a:lnTo>
                    <a:pt x="246" y="212"/>
                  </a:lnTo>
                  <a:lnTo>
                    <a:pt x="240" y="212"/>
                  </a:lnTo>
                  <a:lnTo>
                    <a:pt x="240" y="207"/>
                  </a:lnTo>
                  <a:lnTo>
                    <a:pt x="235" y="207"/>
                  </a:lnTo>
                  <a:lnTo>
                    <a:pt x="235" y="198"/>
                  </a:lnTo>
                  <a:lnTo>
                    <a:pt x="229" y="198"/>
                  </a:lnTo>
                  <a:lnTo>
                    <a:pt x="229" y="192"/>
                  </a:lnTo>
                  <a:lnTo>
                    <a:pt x="222" y="192"/>
                  </a:lnTo>
                  <a:lnTo>
                    <a:pt x="222" y="174"/>
                  </a:lnTo>
                  <a:lnTo>
                    <a:pt x="213" y="174"/>
                  </a:lnTo>
                  <a:lnTo>
                    <a:pt x="213" y="164"/>
                  </a:lnTo>
                  <a:lnTo>
                    <a:pt x="201" y="164"/>
                  </a:lnTo>
                  <a:lnTo>
                    <a:pt x="201" y="158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73" y="153"/>
                  </a:lnTo>
                  <a:lnTo>
                    <a:pt x="173" y="139"/>
                  </a:lnTo>
                  <a:lnTo>
                    <a:pt x="166" y="139"/>
                  </a:lnTo>
                  <a:lnTo>
                    <a:pt x="166" y="130"/>
                  </a:lnTo>
                  <a:lnTo>
                    <a:pt x="161" y="130"/>
                  </a:lnTo>
                  <a:lnTo>
                    <a:pt x="161" y="122"/>
                  </a:lnTo>
                  <a:lnTo>
                    <a:pt x="146" y="122"/>
                  </a:lnTo>
                  <a:lnTo>
                    <a:pt x="146" y="108"/>
                  </a:lnTo>
                  <a:lnTo>
                    <a:pt x="133" y="108"/>
                  </a:lnTo>
                  <a:lnTo>
                    <a:pt x="133" y="104"/>
                  </a:lnTo>
                  <a:lnTo>
                    <a:pt x="119" y="104"/>
                  </a:lnTo>
                  <a:lnTo>
                    <a:pt x="119" y="101"/>
                  </a:lnTo>
                  <a:lnTo>
                    <a:pt x="114" y="101"/>
                  </a:lnTo>
                  <a:lnTo>
                    <a:pt x="114" y="87"/>
                  </a:lnTo>
                  <a:lnTo>
                    <a:pt x="105" y="87"/>
                  </a:lnTo>
                  <a:lnTo>
                    <a:pt x="105" y="79"/>
                  </a:lnTo>
                  <a:lnTo>
                    <a:pt x="97" y="79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86" y="61"/>
                  </a:lnTo>
                  <a:lnTo>
                    <a:pt x="80" y="61"/>
                  </a:lnTo>
                  <a:lnTo>
                    <a:pt x="80" y="55"/>
                  </a:lnTo>
                  <a:lnTo>
                    <a:pt x="72" y="55"/>
                  </a:lnTo>
                  <a:lnTo>
                    <a:pt x="72" y="50"/>
                  </a:lnTo>
                  <a:lnTo>
                    <a:pt x="65" y="50"/>
                  </a:lnTo>
                  <a:lnTo>
                    <a:pt x="65" y="45"/>
                  </a:lnTo>
                  <a:lnTo>
                    <a:pt x="62" y="45"/>
                  </a:lnTo>
                  <a:lnTo>
                    <a:pt x="62" y="38"/>
                  </a:lnTo>
                  <a:lnTo>
                    <a:pt x="55" y="38"/>
                  </a:lnTo>
                  <a:lnTo>
                    <a:pt x="55" y="31"/>
                  </a:lnTo>
                  <a:lnTo>
                    <a:pt x="43" y="31"/>
                  </a:lnTo>
                  <a:lnTo>
                    <a:pt x="43" y="17"/>
                  </a:lnTo>
                  <a:lnTo>
                    <a:pt x="32" y="17"/>
                  </a:lnTo>
                  <a:lnTo>
                    <a:pt x="32" y="11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9" y="7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90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50">
                <a:solidFill>
                  <a:srgbClr val="1F497D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F11D38-B0F9-A049-BA97-0FDEEF6B2B67}"/>
              </a:ext>
            </a:extLst>
          </p:cNvPr>
          <p:cNvGrpSpPr/>
          <p:nvPr/>
        </p:nvGrpSpPr>
        <p:grpSpPr>
          <a:xfrm>
            <a:off x="6276026" y="2127459"/>
            <a:ext cx="6085367" cy="2940909"/>
            <a:chOff x="6395667" y="1554891"/>
            <a:chExt cx="6085367" cy="2940909"/>
          </a:xfrm>
        </p:grpSpPr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74BD9ED2-0AD5-4D59-A5ED-3C78FEE5A168}"/>
                </a:ext>
              </a:extLst>
            </p:cNvPr>
            <p:cNvSpPr txBox="1"/>
            <p:nvPr/>
          </p:nvSpPr>
          <p:spPr>
            <a:xfrm>
              <a:off x="11099382" y="2556551"/>
              <a:ext cx="13816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D-Rd: median, NR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240BEEFD-4D31-4803-AB0D-69A27D70F5F8}"/>
                </a:ext>
              </a:extLst>
            </p:cNvPr>
            <p:cNvSpPr txBox="1"/>
            <p:nvPr/>
          </p:nvSpPr>
          <p:spPr>
            <a:xfrm>
              <a:off x="11115753" y="2764220"/>
              <a:ext cx="11728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Rd: median, NR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2ACF5DFD-4DCA-4F8E-961E-45AB5ACEF5D0}"/>
                </a:ext>
              </a:extLst>
            </p:cNvPr>
            <p:cNvSpPr txBox="1"/>
            <p:nvPr/>
          </p:nvSpPr>
          <p:spPr>
            <a:xfrm>
              <a:off x="10499441" y="2242334"/>
              <a:ext cx="6343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66.3%</a:t>
              </a: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CE937E22-6129-4619-93A7-471681E4F584}"/>
                </a:ext>
              </a:extLst>
            </p:cNvPr>
            <p:cNvSpPr txBox="1"/>
            <p:nvPr/>
          </p:nvSpPr>
          <p:spPr>
            <a:xfrm>
              <a:off x="10506852" y="2504673"/>
              <a:ext cx="6343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53.1%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0536EE3E-1908-4106-88DF-A46C61A9D9D4}"/>
                </a:ext>
              </a:extLst>
            </p:cNvPr>
            <p:cNvSpPr txBox="1"/>
            <p:nvPr/>
          </p:nvSpPr>
          <p:spPr>
            <a:xfrm>
              <a:off x="10226726" y="1554891"/>
              <a:ext cx="14467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60-month OS rate</a:t>
              </a:r>
            </a:p>
          </p:txBody>
        </p:sp>
        <p:sp>
          <p:nvSpPr>
            <p:cNvPr id="344" name="Rectangle 5">
              <a:extLst>
                <a:ext uri="{FF2B5EF4-FFF2-40B4-BE49-F238E27FC236}">
                  <a16:creationId xmlns:a16="http://schemas.microsoft.com/office/drawing/2014/main" id="{9C643341-F687-4B62-A234-9F2C063F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1683" y="3994660"/>
              <a:ext cx="4587652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850" kern="0" dirty="0">
                  <a:solidFill>
                    <a:srgbClr val="000000"/>
                  </a:solidFill>
                  <a:cs typeface="Arial" charset="0"/>
                </a:rPr>
                <a:t>M</a:t>
              </a:r>
              <a:r>
                <a:rPr kumimoji="0" lang="en-US" altLang="en-US" sz="8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onths</a:t>
              </a:r>
              <a:endParaRPr kumimoji="0" lang="en-US" alt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45" name="Rectangle 6">
              <a:extLst>
                <a:ext uri="{FF2B5EF4-FFF2-40B4-BE49-F238E27FC236}">
                  <a16:creationId xmlns:a16="http://schemas.microsoft.com/office/drawing/2014/main" id="{A64D5E21-CA45-4440-B214-E09898992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129" y="3425131"/>
              <a:ext cx="144751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HR, 0.68; 95% CI, 0.53-0.86; </a:t>
              </a:r>
              <a:br>
                <a:rPr kumimoji="0" lang="en-US" altLang="en-US" sz="8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</a:br>
              <a:r>
                <a:rPr kumimoji="0" lang="en-US" altLang="en-US" sz="85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P </a:t>
              </a:r>
              <a:r>
                <a:rPr kumimoji="0" lang="en-US" altLang="en-US" sz="8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= 0.0013</a:t>
              </a:r>
              <a:endParaRPr kumimoji="0" lang="en-US" altLang="en-US" sz="85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46" name="Rectangle 7">
              <a:extLst>
                <a:ext uri="{FF2B5EF4-FFF2-40B4-BE49-F238E27FC236}">
                  <a16:creationId xmlns:a16="http://schemas.microsoft.com/office/drawing/2014/main" id="{5F656C89-2A61-46B8-B54F-F736F8DE11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91290" y="2683137"/>
              <a:ext cx="588303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% surviving </a:t>
              </a:r>
              <a:endParaRPr kumimoji="0" lang="en-US" alt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47" name="Rectangle 9">
              <a:extLst>
                <a:ext uri="{FF2B5EF4-FFF2-40B4-BE49-F238E27FC236}">
                  <a16:creationId xmlns:a16="http://schemas.microsoft.com/office/drawing/2014/main" id="{2E7C68F7-B1FA-453E-AEE4-DA3C952A9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790" y="3303985"/>
              <a:ext cx="121828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20</a:t>
              </a:r>
              <a:endParaRPr kumimoji="0" lang="en-US" altLang="en-US" sz="85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48" name="Rectangle 10">
              <a:extLst>
                <a:ext uri="{FF2B5EF4-FFF2-40B4-BE49-F238E27FC236}">
                  <a16:creationId xmlns:a16="http://schemas.microsoft.com/office/drawing/2014/main" id="{4E34CC92-0D76-4B7A-9E14-A31E7F919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790" y="2933615"/>
              <a:ext cx="121828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40</a:t>
              </a:r>
              <a:endParaRPr kumimoji="0" lang="en-US" altLang="en-US" sz="85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49" name="Rectangle 11">
              <a:extLst>
                <a:ext uri="{FF2B5EF4-FFF2-40B4-BE49-F238E27FC236}">
                  <a16:creationId xmlns:a16="http://schemas.microsoft.com/office/drawing/2014/main" id="{59ECF56A-B3AB-460E-B4A6-278B3A019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790" y="2564906"/>
              <a:ext cx="121828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60</a:t>
              </a:r>
              <a:endParaRPr kumimoji="0" lang="en-US" altLang="en-US" sz="85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50" name="Rectangle 12">
              <a:extLst>
                <a:ext uri="{FF2B5EF4-FFF2-40B4-BE49-F238E27FC236}">
                  <a16:creationId xmlns:a16="http://schemas.microsoft.com/office/drawing/2014/main" id="{7BBA43A4-BCC3-404A-9137-6BA437014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790" y="2192875"/>
              <a:ext cx="121828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80</a:t>
              </a:r>
              <a:endParaRPr kumimoji="0" lang="en-US" altLang="en-US" sz="85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51" name="Rectangle 13">
              <a:extLst>
                <a:ext uri="{FF2B5EF4-FFF2-40B4-BE49-F238E27FC236}">
                  <a16:creationId xmlns:a16="http://schemas.microsoft.com/office/drawing/2014/main" id="{45F2865A-FDBC-4262-884A-282576268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4307" y="1822506"/>
              <a:ext cx="182742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100</a:t>
              </a:r>
              <a:endParaRPr kumimoji="0" lang="en-US" alt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52" name="Rectangle 14">
              <a:extLst>
                <a:ext uri="{FF2B5EF4-FFF2-40B4-BE49-F238E27FC236}">
                  <a16:creationId xmlns:a16="http://schemas.microsoft.com/office/drawing/2014/main" id="{E97CC4B7-02D4-4F93-A456-AF8E11D0B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1283" y="3676015"/>
              <a:ext cx="60914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0</a:t>
              </a:r>
              <a:endParaRPr kumimoji="0" lang="en-US" altLang="en-US" sz="85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53" name="Rectangle 15">
              <a:extLst>
                <a:ext uri="{FF2B5EF4-FFF2-40B4-BE49-F238E27FC236}">
                  <a16:creationId xmlns:a16="http://schemas.microsoft.com/office/drawing/2014/main" id="{4479EECF-8DAD-4265-9DAB-90396E444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468" y="3818481"/>
              <a:ext cx="54117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0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54" name="Rectangle 16">
              <a:extLst>
                <a:ext uri="{FF2B5EF4-FFF2-40B4-BE49-F238E27FC236}">
                  <a16:creationId xmlns:a16="http://schemas.microsoft.com/office/drawing/2014/main" id="{178AE0EB-A089-4DF5-A26C-FAF3CA476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944" y="3818481"/>
              <a:ext cx="54117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55" name="Rectangle 17">
              <a:extLst>
                <a:ext uri="{FF2B5EF4-FFF2-40B4-BE49-F238E27FC236}">
                  <a16:creationId xmlns:a16="http://schemas.microsoft.com/office/drawing/2014/main" id="{1246C1F0-B9D4-4F77-AE1C-3CB7D9DA1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367" y="3818481"/>
              <a:ext cx="54117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6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56" name="Rectangle 18">
              <a:extLst>
                <a:ext uri="{FF2B5EF4-FFF2-40B4-BE49-F238E27FC236}">
                  <a16:creationId xmlns:a16="http://schemas.microsoft.com/office/drawing/2014/main" id="{E15EF8FC-E897-4AC9-9323-A6D836085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787" y="3818481"/>
              <a:ext cx="54117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9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57" name="Rectangle 19">
              <a:extLst>
                <a:ext uri="{FF2B5EF4-FFF2-40B4-BE49-F238E27FC236}">
                  <a16:creationId xmlns:a16="http://schemas.microsoft.com/office/drawing/2014/main" id="{40D758E4-4D8D-49F9-AAED-B360AA312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857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12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58" name="Rectangle 20">
              <a:extLst>
                <a:ext uri="{FF2B5EF4-FFF2-40B4-BE49-F238E27FC236}">
                  <a16:creationId xmlns:a16="http://schemas.microsoft.com/office/drawing/2014/main" id="{E631C36E-9466-422C-9A6A-3572B5DC1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5275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15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59" name="Rectangle 21">
              <a:extLst>
                <a:ext uri="{FF2B5EF4-FFF2-40B4-BE49-F238E27FC236}">
                  <a16:creationId xmlns:a16="http://schemas.microsoft.com/office/drawing/2014/main" id="{3D8043BB-1C1C-4C70-A87C-26A3897A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696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18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0" name="Rectangle 22">
              <a:extLst>
                <a:ext uri="{FF2B5EF4-FFF2-40B4-BE49-F238E27FC236}">
                  <a16:creationId xmlns:a16="http://schemas.microsoft.com/office/drawing/2014/main" id="{7CF13B02-2ED2-478D-8CE9-6371D28CD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6225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42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1" name="Rectangle 23">
              <a:extLst>
                <a:ext uri="{FF2B5EF4-FFF2-40B4-BE49-F238E27FC236}">
                  <a16:creationId xmlns:a16="http://schemas.microsoft.com/office/drawing/2014/main" id="{4246F973-13C8-4853-8E37-A88AB674C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8225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21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2" name="Rectangle 24">
              <a:extLst>
                <a:ext uri="{FF2B5EF4-FFF2-40B4-BE49-F238E27FC236}">
                  <a16:creationId xmlns:a16="http://schemas.microsoft.com/office/drawing/2014/main" id="{5A0661E2-8FEA-448C-AF83-539F03690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7067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27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3" name="Rectangle 25">
              <a:extLst>
                <a:ext uri="{FF2B5EF4-FFF2-40B4-BE49-F238E27FC236}">
                  <a16:creationId xmlns:a16="http://schemas.microsoft.com/office/drawing/2014/main" id="{52CC96D2-2183-47FD-8B87-90F78EAC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649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24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4" name="Rectangle 26">
              <a:extLst>
                <a:ext uri="{FF2B5EF4-FFF2-40B4-BE49-F238E27FC236}">
                  <a16:creationId xmlns:a16="http://schemas.microsoft.com/office/drawing/2014/main" id="{617A2BE1-1E39-4AB0-9C1D-ACD81AFCC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1488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30</a:t>
              </a:r>
              <a:endParaRPr kumimoji="0" lang="en-US" altLang="en-US" sz="850" b="0" i="0" u="none" strike="noStrike" kern="0" cap="none" spc="-53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5" name="Rectangle 27">
              <a:extLst>
                <a:ext uri="{FF2B5EF4-FFF2-40B4-BE49-F238E27FC236}">
                  <a16:creationId xmlns:a16="http://schemas.microsoft.com/office/drawing/2014/main" id="{0B0C1BF9-62F4-4AD2-85AF-CFB7A06C3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962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33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6" name="Rectangle 28">
              <a:extLst>
                <a:ext uri="{FF2B5EF4-FFF2-40B4-BE49-F238E27FC236}">
                  <a16:creationId xmlns:a16="http://schemas.microsoft.com/office/drawing/2014/main" id="{D0F5786A-28AF-4941-9978-185C395DD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7384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36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7" name="Rectangle 29">
              <a:extLst>
                <a:ext uri="{FF2B5EF4-FFF2-40B4-BE49-F238E27FC236}">
                  <a16:creationId xmlns:a16="http://schemas.microsoft.com/office/drawing/2014/main" id="{17150CD6-37BF-4B42-B336-722B5985F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803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39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8" name="Rectangle 30">
              <a:extLst>
                <a:ext uri="{FF2B5EF4-FFF2-40B4-BE49-F238E27FC236}">
                  <a16:creationId xmlns:a16="http://schemas.microsoft.com/office/drawing/2014/main" id="{0D0230BE-30C7-4CD9-8365-EDCE8004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6541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51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69" name="Rectangle 31">
              <a:extLst>
                <a:ext uri="{FF2B5EF4-FFF2-40B4-BE49-F238E27FC236}">
                  <a16:creationId xmlns:a16="http://schemas.microsoft.com/office/drawing/2014/main" id="{EAD9A934-376B-43E3-9E0C-34E72314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7699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45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70" name="Rectangle 32">
              <a:extLst>
                <a:ext uri="{FF2B5EF4-FFF2-40B4-BE49-F238E27FC236}">
                  <a16:creationId xmlns:a16="http://schemas.microsoft.com/office/drawing/2014/main" id="{928AC063-7A87-4C2B-B722-1319A3ADD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2119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48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71" name="Rectangle 33">
              <a:extLst>
                <a:ext uri="{FF2B5EF4-FFF2-40B4-BE49-F238E27FC236}">
                  <a16:creationId xmlns:a16="http://schemas.microsoft.com/office/drawing/2014/main" id="{E28A3119-ADED-4FE5-98D0-947EF4A40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0960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54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72" name="Rectangle 34">
              <a:extLst>
                <a:ext uri="{FF2B5EF4-FFF2-40B4-BE49-F238E27FC236}">
                  <a16:creationId xmlns:a16="http://schemas.microsoft.com/office/drawing/2014/main" id="{4370AD02-73D2-4DAE-8B8F-179423D35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2435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57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73" name="Rectangle 35">
              <a:extLst>
                <a:ext uri="{FF2B5EF4-FFF2-40B4-BE49-F238E27FC236}">
                  <a16:creationId xmlns:a16="http://schemas.microsoft.com/office/drawing/2014/main" id="{900A48CC-48BD-439E-9D8D-9908BFA5C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6855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60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74" name="Rectangle 36">
              <a:extLst>
                <a:ext uri="{FF2B5EF4-FFF2-40B4-BE49-F238E27FC236}">
                  <a16:creationId xmlns:a16="http://schemas.microsoft.com/office/drawing/2014/main" id="{4B066FDA-E883-47BE-94A0-AA8844A88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1278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63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75" name="Rectangle 37">
              <a:extLst>
                <a:ext uri="{FF2B5EF4-FFF2-40B4-BE49-F238E27FC236}">
                  <a16:creationId xmlns:a16="http://schemas.microsoft.com/office/drawing/2014/main" id="{1F744175-3C73-446E-B2DA-09787AF2E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5697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66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76" name="Rectangle 38">
              <a:extLst>
                <a:ext uri="{FF2B5EF4-FFF2-40B4-BE49-F238E27FC236}">
                  <a16:creationId xmlns:a16="http://schemas.microsoft.com/office/drawing/2014/main" id="{C8CC96FC-ABD9-4A82-BC22-9398E9A37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168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69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77" name="Rectangle 39">
              <a:extLst>
                <a:ext uri="{FF2B5EF4-FFF2-40B4-BE49-F238E27FC236}">
                  <a16:creationId xmlns:a16="http://schemas.microsoft.com/office/drawing/2014/main" id="{2DE4ED8C-1E77-482E-8F5C-B2DCC6B31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591" y="3818481"/>
              <a:ext cx="10823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53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72</a:t>
              </a:r>
              <a:endParaRPr kumimoji="0" lang="en-US" altLang="en-US" sz="850" b="0" i="0" u="none" strike="noStrike" kern="0" cap="none" spc="-53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78" name="Rectangle 40">
              <a:extLst>
                <a:ext uri="{FF2B5EF4-FFF2-40B4-BE49-F238E27FC236}">
                  <a16:creationId xmlns:a16="http://schemas.microsoft.com/office/drawing/2014/main" id="{6173A03F-A53A-48F2-929D-CB745E4FA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5667" y="4136113"/>
              <a:ext cx="492122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No. at risk</a:t>
              </a:r>
              <a:endParaRPr kumimoji="0" lang="en-US" altLang="en-US" sz="85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79" name="Rectangle 41">
              <a:extLst>
                <a:ext uri="{FF2B5EF4-FFF2-40B4-BE49-F238E27FC236}">
                  <a16:creationId xmlns:a16="http://schemas.microsoft.com/office/drawing/2014/main" id="{B4AD899F-C2A8-4AF8-82A6-7D2A9ECFE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026" y="4242124"/>
              <a:ext cx="139461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Rd</a:t>
              </a:r>
              <a:endParaRPr kumimoji="0" lang="en-US" altLang="en-US" sz="85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80" name="Rectangle 42">
              <a:extLst>
                <a:ext uri="{FF2B5EF4-FFF2-40B4-BE49-F238E27FC236}">
                  <a16:creationId xmlns:a16="http://schemas.microsoft.com/office/drawing/2014/main" id="{815ACAD3-3E2D-45D7-8E61-94733BA7A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493" y="4360013"/>
              <a:ext cx="254878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D-Rd</a:t>
              </a:r>
              <a:endParaRPr kumimoji="0" lang="en-US" altLang="en-US" sz="85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81" name="Rectangle 43">
              <a:extLst>
                <a:ext uri="{FF2B5EF4-FFF2-40B4-BE49-F238E27FC236}">
                  <a16:creationId xmlns:a16="http://schemas.microsoft.com/office/drawing/2014/main" id="{53D96A13-34B1-425C-B579-54D22FD5A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6420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369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82" name="Rectangle 44">
              <a:extLst>
                <a:ext uri="{FF2B5EF4-FFF2-40B4-BE49-F238E27FC236}">
                  <a16:creationId xmlns:a16="http://schemas.microsoft.com/office/drawing/2014/main" id="{2D65ADF0-6B26-4165-AC94-DF7FB824E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6420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368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83" name="Rectangle 45">
              <a:extLst>
                <a:ext uri="{FF2B5EF4-FFF2-40B4-BE49-F238E27FC236}">
                  <a16:creationId xmlns:a16="http://schemas.microsoft.com/office/drawing/2014/main" id="{5EF0204E-875C-4177-BB17-F41CDB0EC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7897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351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84" name="Rectangle 46">
              <a:extLst>
                <a:ext uri="{FF2B5EF4-FFF2-40B4-BE49-F238E27FC236}">
                  <a16:creationId xmlns:a16="http://schemas.microsoft.com/office/drawing/2014/main" id="{B5B059D9-6459-4B1E-ABDB-AF916FB8A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7897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350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85" name="Rectangle 47">
              <a:extLst>
                <a:ext uri="{FF2B5EF4-FFF2-40B4-BE49-F238E27FC236}">
                  <a16:creationId xmlns:a16="http://schemas.microsoft.com/office/drawing/2014/main" id="{915FF978-F29E-4D10-B4B0-E356349C2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2315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343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86" name="Rectangle 48">
              <a:extLst>
                <a:ext uri="{FF2B5EF4-FFF2-40B4-BE49-F238E27FC236}">
                  <a16:creationId xmlns:a16="http://schemas.microsoft.com/office/drawing/2014/main" id="{3D577D32-565D-4276-BB29-FBE1A1527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2315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346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87" name="Rectangle 49">
              <a:extLst>
                <a:ext uri="{FF2B5EF4-FFF2-40B4-BE49-F238E27FC236}">
                  <a16:creationId xmlns:a16="http://schemas.microsoft.com/office/drawing/2014/main" id="{4BC26417-F9CE-4566-B294-9E666F0A0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6736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336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88" name="Rectangle 50">
              <a:extLst>
                <a:ext uri="{FF2B5EF4-FFF2-40B4-BE49-F238E27FC236}">
                  <a16:creationId xmlns:a16="http://schemas.microsoft.com/office/drawing/2014/main" id="{52EEF904-2B32-4FC7-9FE5-C0DBD33E9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6736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344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89" name="Rectangle 51">
              <a:extLst>
                <a:ext uri="{FF2B5EF4-FFF2-40B4-BE49-F238E27FC236}">
                  <a16:creationId xmlns:a16="http://schemas.microsoft.com/office/drawing/2014/main" id="{BFDCE542-3B8C-4941-8018-9F22D6E04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159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324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90" name="Rectangle 52">
              <a:extLst>
                <a:ext uri="{FF2B5EF4-FFF2-40B4-BE49-F238E27FC236}">
                  <a16:creationId xmlns:a16="http://schemas.microsoft.com/office/drawing/2014/main" id="{1472DAC2-F83E-40FA-85C4-3006E32FE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159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338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91" name="Rectangle 53">
              <a:extLst>
                <a:ext uri="{FF2B5EF4-FFF2-40B4-BE49-F238E27FC236}">
                  <a16:creationId xmlns:a16="http://schemas.microsoft.com/office/drawing/2014/main" id="{66FCDF66-5A83-4367-9502-67FFF12F7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2630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317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92" name="Rectangle 54">
              <a:extLst>
                <a:ext uri="{FF2B5EF4-FFF2-40B4-BE49-F238E27FC236}">
                  <a16:creationId xmlns:a16="http://schemas.microsoft.com/office/drawing/2014/main" id="{113591DC-B53C-4253-A7FE-A622C1901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2630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334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93" name="Rectangle 55">
              <a:extLst>
                <a:ext uri="{FF2B5EF4-FFF2-40B4-BE49-F238E27FC236}">
                  <a16:creationId xmlns:a16="http://schemas.microsoft.com/office/drawing/2014/main" id="{0B5B4166-0E20-4DE7-BF22-8ED89DE49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7051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308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94" name="Rectangle 56">
              <a:extLst>
                <a:ext uri="{FF2B5EF4-FFF2-40B4-BE49-F238E27FC236}">
                  <a16:creationId xmlns:a16="http://schemas.microsoft.com/office/drawing/2014/main" id="{C82EE27A-48DA-49B9-9DA0-F373235F4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7051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328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95" name="Rectangle 57">
              <a:extLst>
                <a:ext uri="{FF2B5EF4-FFF2-40B4-BE49-F238E27FC236}">
                  <a16:creationId xmlns:a16="http://schemas.microsoft.com/office/drawing/2014/main" id="{67AE42F5-0E34-49A4-9F62-9DA14A79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6525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232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96" name="Rectangle 58">
              <a:extLst>
                <a:ext uri="{FF2B5EF4-FFF2-40B4-BE49-F238E27FC236}">
                  <a16:creationId xmlns:a16="http://schemas.microsoft.com/office/drawing/2014/main" id="{F3465227-DE81-44ED-AF23-17A190F40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6525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266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97" name="Rectangle 59">
              <a:extLst>
                <a:ext uri="{FF2B5EF4-FFF2-40B4-BE49-F238E27FC236}">
                  <a16:creationId xmlns:a16="http://schemas.microsoft.com/office/drawing/2014/main" id="{0835C197-5776-4EFB-AFD9-3CB5193E2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1471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300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98" name="Rectangle 60">
              <a:extLst>
                <a:ext uri="{FF2B5EF4-FFF2-40B4-BE49-F238E27FC236}">
                  <a16:creationId xmlns:a16="http://schemas.microsoft.com/office/drawing/2014/main" id="{A6E2ED76-5F76-4D51-A561-45FFC5408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1471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316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399" name="Rectangle 61">
              <a:extLst>
                <a:ext uri="{FF2B5EF4-FFF2-40B4-BE49-F238E27FC236}">
                  <a16:creationId xmlns:a16="http://schemas.microsoft.com/office/drawing/2014/main" id="{8809E49D-B150-4622-A5D1-6C8CD8E09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7368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281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00" name="Rectangle 62">
              <a:extLst>
                <a:ext uri="{FF2B5EF4-FFF2-40B4-BE49-F238E27FC236}">
                  <a16:creationId xmlns:a16="http://schemas.microsoft.com/office/drawing/2014/main" id="{EDCC64BD-96F5-4987-AE76-2A9921C12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7368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302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01" name="Rectangle 63">
              <a:extLst>
                <a:ext uri="{FF2B5EF4-FFF2-40B4-BE49-F238E27FC236}">
                  <a16:creationId xmlns:a16="http://schemas.microsoft.com/office/drawing/2014/main" id="{1D756BB9-6775-47B8-BFC8-5CF6CA993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5889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294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02" name="Rectangle 64">
              <a:extLst>
                <a:ext uri="{FF2B5EF4-FFF2-40B4-BE49-F238E27FC236}">
                  <a16:creationId xmlns:a16="http://schemas.microsoft.com/office/drawing/2014/main" id="{0C208309-210B-42FD-90AF-8D1B0A6E4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5889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305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03" name="Rectangle 65">
              <a:extLst>
                <a:ext uri="{FF2B5EF4-FFF2-40B4-BE49-F238E27FC236}">
                  <a16:creationId xmlns:a16="http://schemas.microsoft.com/office/drawing/2014/main" id="{9A7B7E56-9DB4-4B30-9196-8F01F6964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1787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270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04" name="Rectangle 66">
              <a:extLst>
                <a:ext uri="{FF2B5EF4-FFF2-40B4-BE49-F238E27FC236}">
                  <a16:creationId xmlns:a16="http://schemas.microsoft.com/office/drawing/2014/main" id="{A2A554FB-03AC-4C24-B43E-5562FEC16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1787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297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05" name="Rectangle 67">
              <a:extLst>
                <a:ext uri="{FF2B5EF4-FFF2-40B4-BE49-F238E27FC236}">
                  <a16:creationId xmlns:a16="http://schemas.microsoft.com/office/drawing/2014/main" id="{64BDA5BB-7873-4A8B-B278-DB9C6745A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6210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258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06" name="Rectangle 68">
              <a:extLst>
                <a:ext uri="{FF2B5EF4-FFF2-40B4-BE49-F238E27FC236}">
                  <a16:creationId xmlns:a16="http://schemas.microsoft.com/office/drawing/2014/main" id="{C0455BD7-A1A1-4DAB-AD7B-4026CF83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6210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286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07" name="Rectangle 69">
              <a:extLst>
                <a:ext uri="{FF2B5EF4-FFF2-40B4-BE49-F238E27FC236}">
                  <a16:creationId xmlns:a16="http://schemas.microsoft.com/office/drawing/2014/main" id="{133E67FB-7740-4466-BF5A-24467346A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628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251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08" name="Rectangle 70">
              <a:extLst>
                <a:ext uri="{FF2B5EF4-FFF2-40B4-BE49-F238E27FC236}">
                  <a16:creationId xmlns:a16="http://schemas.microsoft.com/office/drawing/2014/main" id="{D296A154-C513-4BA5-A729-A288D3E5A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628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280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09" name="Rectangle 71">
              <a:extLst>
                <a:ext uri="{FF2B5EF4-FFF2-40B4-BE49-F238E27FC236}">
                  <a16:creationId xmlns:a16="http://schemas.microsoft.com/office/drawing/2014/main" id="{B5776AF7-3736-45ED-9681-CDEBDB51B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99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241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10" name="Rectangle 72">
              <a:extLst>
                <a:ext uri="{FF2B5EF4-FFF2-40B4-BE49-F238E27FC236}">
                  <a16:creationId xmlns:a16="http://schemas.microsoft.com/office/drawing/2014/main" id="{EFF16897-1E45-49DE-86A5-C33D00F1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99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273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11" name="Rectangle 73">
              <a:extLst>
                <a:ext uri="{FF2B5EF4-FFF2-40B4-BE49-F238E27FC236}">
                  <a16:creationId xmlns:a16="http://schemas.microsoft.com/office/drawing/2014/main" id="{43DCCB1E-761E-48C7-B4F0-584B3A833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6839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183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12" name="Rectangle 74">
              <a:extLst>
                <a:ext uri="{FF2B5EF4-FFF2-40B4-BE49-F238E27FC236}">
                  <a16:creationId xmlns:a16="http://schemas.microsoft.com/office/drawing/2014/main" id="{944DA8B4-7A99-4103-8F62-20B6BF264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6839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228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13" name="Rectangle 75">
              <a:extLst>
                <a:ext uri="{FF2B5EF4-FFF2-40B4-BE49-F238E27FC236}">
                  <a16:creationId xmlns:a16="http://schemas.microsoft.com/office/drawing/2014/main" id="{B1FA72E0-AF4F-43E4-8842-101E06E8B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0943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223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14" name="Rectangle 76">
              <a:extLst>
                <a:ext uri="{FF2B5EF4-FFF2-40B4-BE49-F238E27FC236}">
                  <a16:creationId xmlns:a16="http://schemas.microsoft.com/office/drawing/2014/main" id="{94C99D8B-3C37-4BEC-BFB1-10177A2A1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0943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255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15" name="Rectangle 77">
              <a:extLst>
                <a:ext uri="{FF2B5EF4-FFF2-40B4-BE49-F238E27FC236}">
                  <a16:creationId xmlns:a16="http://schemas.microsoft.com/office/drawing/2014/main" id="{ABBA6055-1655-4354-8B27-E25717945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5364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213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16" name="Rectangle 78">
              <a:extLst>
                <a:ext uri="{FF2B5EF4-FFF2-40B4-BE49-F238E27FC236}">
                  <a16:creationId xmlns:a16="http://schemas.microsoft.com/office/drawing/2014/main" id="{6502D36D-499B-4AA9-9C4A-E723C18C8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5364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249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17" name="Rectangle 79">
              <a:extLst>
                <a:ext uri="{FF2B5EF4-FFF2-40B4-BE49-F238E27FC236}">
                  <a16:creationId xmlns:a16="http://schemas.microsoft.com/office/drawing/2014/main" id="{C9B1508B-8BE9-4328-A476-975860150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1262" y="4245446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134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18" name="Rectangle 80">
              <a:extLst>
                <a:ext uri="{FF2B5EF4-FFF2-40B4-BE49-F238E27FC236}">
                  <a16:creationId xmlns:a16="http://schemas.microsoft.com/office/drawing/2014/main" id="{20C2E3E0-9C00-44F7-9453-78B3892DA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1262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170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19" name="Rectangle 81">
              <a:extLst>
                <a:ext uri="{FF2B5EF4-FFF2-40B4-BE49-F238E27FC236}">
                  <a16:creationId xmlns:a16="http://schemas.microsoft.com/office/drawing/2014/main" id="{1C946FEC-431B-4CB9-8CF6-F4E295DE3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9348" y="4245446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85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20" name="Rectangle 82">
              <a:extLst>
                <a:ext uri="{FF2B5EF4-FFF2-40B4-BE49-F238E27FC236}">
                  <a16:creationId xmlns:a16="http://schemas.microsoft.com/office/drawing/2014/main" id="{CEDBD3ED-3492-40D0-AF0C-15A0AB851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5677" y="4364995"/>
              <a:ext cx="151965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118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21" name="Rectangle 83">
              <a:extLst>
                <a:ext uri="{FF2B5EF4-FFF2-40B4-BE49-F238E27FC236}">
                  <a16:creationId xmlns:a16="http://schemas.microsoft.com/office/drawing/2014/main" id="{8E34A9E9-E4EE-415A-8C50-EC38BF043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3768" y="4245446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42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22" name="Rectangle 84">
              <a:extLst>
                <a:ext uri="{FF2B5EF4-FFF2-40B4-BE49-F238E27FC236}">
                  <a16:creationId xmlns:a16="http://schemas.microsoft.com/office/drawing/2014/main" id="{4C56A6CC-795E-4B18-9867-6ECC9B8DB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3768" y="4364995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63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23" name="Rectangle 85">
              <a:extLst>
                <a:ext uri="{FF2B5EF4-FFF2-40B4-BE49-F238E27FC236}">
                  <a16:creationId xmlns:a16="http://schemas.microsoft.com/office/drawing/2014/main" id="{92A83831-20E8-4A74-9E6E-C4FEA63A3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8190" y="4245446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14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24" name="Rectangle 86">
              <a:extLst>
                <a:ext uri="{FF2B5EF4-FFF2-40B4-BE49-F238E27FC236}">
                  <a16:creationId xmlns:a16="http://schemas.microsoft.com/office/drawing/2014/main" id="{12F25093-1EAC-4999-9522-39295DDFF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8190" y="4364995"/>
              <a:ext cx="101310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22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25" name="Rectangle 87">
              <a:extLst>
                <a:ext uri="{FF2B5EF4-FFF2-40B4-BE49-F238E27FC236}">
                  <a16:creationId xmlns:a16="http://schemas.microsoft.com/office/drawing/2014/main" id="{FE9C2D28-BA0E-40A1-8AA4-4AFEB1102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276" y="4245446"/>
              <a:ext cx="50654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5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26" name="Rectangle 88">
              <a:extLst>
                <a:ext uri="{FF2B5EF4-FFF2-40B4-BE49-F238E27FC236}">
                  <a16:creationId xmlns:a16="http://schemas.microsoft.com/office/drawing/2014/main" id="{F77D1F59-90D0-4091-AEB0-A5A5607C1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276" y="4364995"/>
              <a:ext cx="50654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6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27" name="Rectangle 89">
              <a:extLst>
                <a:ext uri="{FF2B5EF4-FFF2-40B4-BE49-F238E27FC236}">
                  <a16:creationId xmlns:a16="http://schemas.microsoft.com/office/drawing/2014/main" id="{EAA4D887-BE2C-4889-98D5-8B7E6E86C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0699" y="4245446"/>
              <a:ext cx="50654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28" name="Rectangle 90">
              <a:extLst>
                <a:ext uri="{FF2B5EF4-FFF2-40B4-BE49-F238E27FC236}">
                  <a16:creationId xmlns:a16="http://schemas.microsoft.com/office/drawing/2014/main" id="{36F56755-54A6-468A-8DE1-B6C8397D1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0699" y="4364995"/>
              <a:ext cx="50654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1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29" name="Rectangle 91">
              <a:extLst>
                <a:ext uri="{FF2B5EF4-FFF2-40B4-BE49-F238E27FC236}">
                  <a16:creationId xmlns:a16="http://schemas.microsoft.com/office/drawing/2014/main" id="{33D1DC8B-4D46-447A-955B-EB57C9301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5117" y="4245446"/>
              <a:ext cx="50654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0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430" name="Rectangle 92">
              <a:extLst>
                <a:ext uri="{FF2B5EF4-FFF2-40B4-BE49-F238E27FC236}">
                  <a16:creationId xmlns:a16="http://schemas.microsoft.com/office/drawing/2014/main" id="{FF761311-E048-416B-AB72-A4B64670A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5117" y="4364995"/>
              <a:ext cx="50654" cy="13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50" b="0" i="0" u="none" strike="noStrike" kern="0" cap="none" spc="-8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charset="0"/>
                </a:rPr>
                <a:t>0</a:t>
              </a:r>
              <a:endParaRPr kumimoji="0" lang="en-US" altLang="en-US" sz="850" b="0" i="0" u="none" strike="noStrike" kern="0" cap="none" spc="-8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endParaRPr>
            </a:p>
          </p:txBody>
        </p: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05A00155-60DB-4EF9-896C-8CFE86C4B52F}"/>
                </a:ext>
              </a:extLst>
            </p:cNvPr>
            <p:cNvGrpSpPr/>
            <p:nvPr/>
          </p:nvGrpSpPr>
          <p:grpSpPr>
            <a:xfrm>
              <a:off x="7009063" y="1890357"/>
              <a:ext cx="4715612" cy="1908319"/>
              <a:chOff x="10482563" y="357188"/>
              <a:chExt cx="2541288" cy="1824038"/>
            </a:xfrm>
          </p:grpSpPr>
          <p:sp>
            <p:nvSpPr>
              <p:cNvPr id="606" name="Line 178">
                <a:extLst>
                  <a:ext uri="{FF2B5EF4-FFF2-40B4-BE49-F238E27FC236}">
                    <a16:creationId xmlns:a16="http://schemas.microsoft.com/office/drawing/2014/main" id="{10A25761-D185-46B9-8CFE-B3FF3C99D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63" y="1776413"/>
                <a:ext cx="37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07" name="Line 179">
                <a:extLst>
                  <a:ext uri="{FF2B5EF4-FFF2-40B4-BE49-F238E27FC236}">
                    <a16:creationId xmlns:a16="http://schemas.microsoft.com/office/drawing/2014/main" id="{1739EDC4-59CB-46D6-8C00-7FC30E189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63" y="1420813"/>
                <a:ext cx="37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08" name="Line 180">
                <a:extLst>
                  <a:ext uri="{FF2B5EF4-FFF2-40B4-BE49-F238E27FC236}">
                    <a16:creationId xmlns:a16="http://schemas.microsoft.com/office/drawing/2014/main" id="{B4B07B4F-C6B5-448E-8997-13CA6ADF0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63" y="1066801"/>
                <a:ext cx="37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09" name="Line 181">
                <a:extLst>
                  <a:ext uri="{FF2B5EF4-FFF2-40B4-BE49-F238E27FC236}">
                    <a16:creationId xmlns:a16="http://schemas.microsoft.com/office/drawing/2014/main" id="{DC06636E-282E-4682-AE65-50F5FA41E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63" y="711201"/>
                <a:ext cx="37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10" name="Line 182">
                <a:extLst>
                  <a:ext uri="{FF2B5EF4-FFF2-40B4-BE49-F238E27FC236}">
                    <a16:creationId xmlns:a16="http://schemas.microsoft.com/office/drawing/2014/main" id="{A9901252-130D-4C45-A6B7-433DC970A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63" y="357188"/>
                <a:ext cx="37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11" name="Line 183">
                <a:extLst>
                  <a:ext uri="{FF2B5EF4-FFF2-40B4-BE49-F238E27FC236}">
                    <a16:creationId xmlns:a16="http://schemas.microsoft.com/office/drawing/2014/main" id="{8DB9AD3E-F6CB-4236-86E4-F1477668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20363" y="357188"/>
                <a:ext cx="0" cy="17732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12" name="Line 184">
                <a:extLst>
                  <a:ext uri="{FF2B5EF4-FFF2-40B4-BE49-F238E27FC236}">
                    <a16:creationId xmlns:a16="http://schemas.microsoft.com/office/drawing/2014/main" id="{BC22DD5E-C69E-42B4-8EA0-7AE3CC25C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10838" y="2130426"/>
                <a:ext cx="25130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13" name="Line 185">
                <a:extLst>
                  <a:ext uri="{FF2B5EF4-FFF2-40B4-BE49-F238E27FC236}">
                    <a16:creationId xmlns:a16="http://schemas.microsoft.com/office/drawing/2014/main" id="{32FE0E9C-1737-4DFC-875C-14F93DD58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82563" y="2130426"/>
                <a:ext cx="37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14" name="Line 186">
                <a:extLst>
                  <a:ext uri="{FF2B5EF4-FFF2-40B4-BE49-F238E27FC236}">
                    <a16:creationId xmlns:a16="http://schemas.microsoft.com/office/drawing/2014/main" id="{CFB9888C-2AE5-4397-845E-E422BD52D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20363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15" name="Line 187">
                <a:extLst>
                  <a:ext uri="{FF2B5EF4-FFF2-40B4-BE49-F238E27FC236}">
                    <a16:creationId xmlns:a16="http://schemas.microsoft.com/office/drawing/2014/main" id="{9D3DB988-C182-4124-ACCB-365C3854E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23551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16" name="Line 188">
                <a:extLst>
                  <a:ext uri="{FF2B5EF4-FFF2-40B4-BE49-F238E27FC236}">
                    <a16:creationId xmlns:a16="http://schemas.microsoft.com/office/drawing/2014/main" id="{C4D12C6C-4943-4B32-BC74-C8B7BE5C7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28326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17" name="Line 189">
                <a:extLst>
                  <a:ext uri="{FF2B5EF4-FFF2-40B4-BE49-F238E27FC236}">
                    <a16:creationId xmlns:a16="http://schemas.microsoft.com/office/drawing/2014/main" id="{0AE3F8E8-0755-49FD-BFE4-73BF4465C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33101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18" name="Line 190">
                <a:extLst>
                  <a:ext uri="{FF2B5EF4-FFF2-40B4-BE49-F238E27FC236}">
                    <a16:creationId xmlns:a16="http://schemas.microsoft.com/office/drawing/2014/main" id="{6C8833BB-BC7F-4DB4-A090-2FAA8F0ED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37876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19" name="Line 191">
                <a:extLst>
                  <a:ext uri="{FF2B5EF4-FFF2-40B4-BE49-F238E27FC236}">
                    <a16:creationId xmlns:a16="http://schemas.microsoft.com/office/drawing/2014/main" id="{82D4C4FA-A581-4E00-A538-0B28824E7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41063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20" name="Line 192">
                <a:extLst>
                  <a:ext uri="{FF2B5EF4-FFF2-40B4-BE49-F238E27FC236}">
                    <a16:creationId xmlns:a16="http://schemas.microsoft.com/office/drawing/2014/main" id="{23462152-4D79-4ED1-8EB1-B55B4A2BE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45838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21" name="Line 193">
                <a:extLst>
                  <a:ext uri="{FF2B5EF4-FFF2-40B4-BE49-F238E27FC236}">
                    <a16:creationId xmlns:a16="http://schemas.microsoft.com/office/drawing/2014/main" id="{27FF49DD-405E-4149-8467-6CF963972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92013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22" name="Line 194">
                <a:extLst>
                  <a:ext uri="{FF2B5EF4-FFF2-40B4-BE49-F238E27FC236}">
                    <a16:creationId xmlns:a16="http://schemas.microsoft.com/office/drawing/2014/main" id="{45B9B1A8-7072-46B0-8A47-965BB9F82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56988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23" name="Line 195">
                <a:extLst>
                  <a:ext uri="{FF2B5EF4-FFF2-40B4-BE49-F238E27FC236}">
                    <a16:creationId xmlns:a16="http://schemas.microsoft.com/office/drawing/2014/main" id="{77EB1954-ADF6-46FB-8BE5-40DAEB843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50613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24" name="Line 196">
                <a:extLst>
                  <a:ext uri="{FF2B5EF4-FFF2-40B4-BE49-F238E27FC236}">
                    <a16:creationId xmlns:a16="http://schemas.microsoft.com/office/drawing/2014/main" id="{41B23804-E64B-4BB0-9CC4-84215AE8C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55388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25" name="Line 197">
                <a:extLst>
                  <a:ext uri="{FF2B5EF4-FFF2-40B4-BE49-F238E27FC236}">
                    <a16:creationId xmlns:a16="http://schemas.microsoft.com/office/drawing/2014/main" id="{8C570786-F17D-4028-B6E1-23EF3742D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74501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26" name="Line 198">
                <a:extLst>
                  <a:ext uri="{FF2B5EF4-FFF2-40B4-BE49-F238E27FC236}">
                    <a16:creationId xmlns:a16="http://schemas.microsoft.com/office/drawing/2014/main" id="{5B6EC543-755E-4C6A-B340-AD6C264BC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66538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27" name="Line 199">
                <a:extLst>
                  <a:ext uri="{FF2B5EF4-FFF2-40B4-BE49-F238E27FC236}">
                    <a16:creationId xmlns:a16="http://schemas.microsoft.com/office/drawing/2014/main" id="{044F652A-09DF-4CA9-9B64-AEB1CD577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72901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28" name="Line 200">
                <a:extLst>
                  <a:ext uri="{FF2B5EF4-FFF2-40B4-BE49-F238E27FC236}">
                    <a16:creationId xmlns:a16="http://schemas.microsoft.com/office/drawing/2014/main" id="{8B8A6E63-146B-4EB6-A024-23CAC7089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61763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29" name="Line 201">
                <a:extLst>
                  <a:ext uri="{FF2B5EF4-FFF2-40B4-BE49-F238E27FC236}">
                    <a16:creationId xmlns:a16="http://schemas.microsoft.com/office/drawing/2014/main" id="{71E2685F-94A0-4133-857D-B041C9979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9276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30" name="Line 202">
                <a:extLst>
                  <a:ext uri="{FF2B5EF4-FFF2-40B4-BE49-F238E27FC236}">
                    <a16:creationId xmlns:a16="http://schemas.microsoft.com/office/drawing/2014/main" id="{A0CE9CB6-4CFF-4FEA-9902-BFDF666D6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84051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31" name="Line 203">
                <a:extLst>
                  <a:ext uri="{FF2B5EF4-FFF2-40B4-BE49-F238E27FC236}">
                    <a16:creationId xmlns:a16="http://schemas.microsoft.com/office/drawing/2014/main" id="{13AE3F7C-181F-4C08-B714-A36B52485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88826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32" name="Line 204">
                <a:extLst>
                  <a:ext uri="{FF2B5EF4-FFF2-40B4-BE49-F238E27FC236}">
                    <a16:creationId xmlns:a16="http://schemas.microsoft.com/office/drawing/2014/main" id="{A862AAA9-42FB-46FB-9188-9526E5C57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6338" y="21304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33" name="Line 206">
                <a:extLst>
                  <a:ext uri="{FF2B5EF4-FFF2-40B4-BE49-F238E27FC236}">
                    <a16:creationId xmlns:a16="http://schemas.microsoft.com/office/drawing/2014/main" id="{C47264E5-6B9F-47E0-AEAA-876CB90B3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96788" y="2130425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34" name="Line 207">
                <a:extLst>
                  <a:ext uri="{FF2B5EF4-FFF2-40B4-BE49-F238E27FC236}">
                    <a16:creationId xmlns:a16="http://schemas.microsoft.com/office/drawing/2014/main" id="{685D87F2-67DB-46BA-B4C0-230DE2C3E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01563" y="2130425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35" name="Line 208">
                <a:extLst>
                  <a:ext uri="{FF2B5EF4-FFF2-40B4-BE49-F238E27FC236}">
                    <a16:creationId xmlns:a16="http://schemas.microsoft.com/office/drawing/2014/main" id="{5E16A513-A224-400B-B509-80057FAAF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09526" y="2130425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36" name="Line 209">
                <a:extLst>
                  <a:ext uri="{FF2B5EF4-FFF2-40B4-BE49-F238E27FC236}">
                    <a16:creationId xmlns:a16="http://schemas.microsoft.com/office/drawing/2014/main" id="{98C025BB-92B4-46A7-9BB8-5F4FE9211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14301" y="2130425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37" name="Line 210">
                <a:extLst>
                  <a:ext uri="{FF2B5EF4-FFF2-40B4-BE49-F238E27FC236}">
                    <a16:creationId xmlns:a16="http://schemas.microsoft.com/office/drawing/2014/main" id="{5A056B8A-CBAD-4840-9784-CBCD2D9E6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19076" y="2130425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38" name="Line 211">
                <a:extLst>
                  <a:ext uri="{FF2B5EF4-FFF2-40B4-BE49-F238E27FC236}">
                    <a16:creationId xmlns:a16="http://schemas.microsoft.com/office/drawing/2014/main" id="{7770E6FF-0179-460C-B5C7-A91EF7192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23851" y="2130425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</p:grpSp>
        <p:sp>
          <p:nvSpPr>
            <p:cNvPr id="432" name="Freeform 415">
              <a:extLst>
                <a:ext uri="{FF2B5EF4-FFF2-40B4-BE49-F238E27FC236}">
                  <a16:creationId xmlns:a16="http://schemas.microsoft.com/office/drawing/2014/main" id="{461BF774-5951-4912-ADC6-66F760FC9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637" y="1892018"/>
              <a:ext cx="4462833" cy="670984"/>
            </a:xfrm>
            <a:custGeom>
              <a:avLst/>
              <a:gdLst>
                <a:gd name="T0" fmla="*/ 5 w 1515"/>
                <a:gd name="T1" fmla="*/ 7 h 404"/>
                <a:gd name="T2" fmla="*/ 21 w 1515"/>
                <a:gd name="T3" fmla="*/ 21 h 404"/>
                <a:gd name="T4" fmla="*/ 38 w 1515"/>
                <a:gd name="T5" fmla="*/ 34 h 404"/>
                <a:gd name="T6" fmla="*/ 63 w 1515"/>
                <a:gd name="T7" fmla="*/ 38 h 404"/>
                <a:gd name="T8" fmla="*/ 72 w 1515"/>
                <a:gd name="T9" fmla="*/ 51 h 404"/>
                <a:gd name="T10" fmla="*/ 103 w 1515"/>
                <a:gd name="T11" fmla="*/ 55 h 404"/>
                <a:gd name="T12" fmla="*/ 150 w 1515"/>
                <a:gd name="T13" fmla="*/ 64 h 404"/>
                <a:gd name="T14" fmla="*/ 211 w 1515"/>
                <a:gd name="T15" fmla="*/ 66 h 404"/>
                <a:gd name="T16" fmla="*/ 227 w 1515"/>
                <a:gd name="T17" fmla="*/ 76 h 404"/>
                <a:gd name="T18" fmla="*/ 263 w 1515"/>
                <a:gd name="T19" fmla="*/ 81 h 404"/>
                <a:gd name="T20" fmla="*/ 275 w 1515"/>
                <a:gd name="T21" fmla="*/ 93 h 404"/>
                <a:gd name="T22" fmla="*/ 333 w 1515"/>
                <a:gd name="T23" fmla="*/ 97 h 404"/>
                <a:gd name="T24" fmla="*/ 347 w 1515"/>
                <a:gd name="T25" fmla="*/ 106 h 404"/>
                <a:gd name="T26" fmla="*/ 387 w 1515"/>
                <a:gd name="T27" fmla="*/ 108 h 404"/>
                <a:gd name="T28" fmla="*/ 404 w 1515"/>
                <a:gd name="T29" fmla="*/ 114 h 404"/>
                <a:gd name="T30" fmla="*/ 433 w 1515"/>
                <a:gd name="T31" fmla="*/ 118 h 404"/>
                <a:gd name="T32" fmla="*/ 440 w 1515"/>
                <a:gd name="T33" fmla="*/ 130 h 404"/>
                <a:gd name="T34" fmla="*/ 449 w 1515"/>
                <a:gd name="T35" fmla="*/ 139 h 404"/>
                <a:gd name="T36" fmla="*/ 482 w 1515"/>
                <a:gd name="T37" fmla="*/ 150 h 404"/>
                <a:gd name="T38" fmla="*/ 493 w 1515"/>
                <a:gd name="T39" fmla="*/ 155 h 404"/>
                <a:gd name="T40" fmla="*/ 501 w 1515"/>
                <a:gd name="T41" fmla="*/ 164 h 404"/>
                <a:gd name="T42" fmla="*/ 528 w 1515"/>
                <a:gd name="T43" fmla="*/ 173 h 404"/>
                <a:gd name="T44" fmla="*/ 588 w 1515"/>
                <a:gd name="T45" fmla="*/ 184 h 404"/>
                <a:gd name="T46" fmla="*/ 655 w 1515"/>
                <a:gd name="T47" fmla="*/ 189 h 404"/>
                <a:gd name="T48" fmla="*/ 663 w 1515"/>
                <a:gd name="T49" fmla="*/ 200 h 404"/>
                <a:gd name="T50" fmla="*/ 680 w 1515"/>
                <a:gd name="T51" fmla="*/ 203 h 404"/>
                <a:gd name="T52" fmla="*/ 698 w 1515"/>
                <a:gd name="T53" fmla="*/ 212 h 404"/>
                <a:gd name="T54" fmla="*/ 710 w 1515"/>
                <a:gd name="T55" fmla="*/ 216 h 404"/>
                <a:gd name="T56" fmla="*/ 720 w 1515"/>
                <a:gd name="T57" fmla="*/ 226 h 404"/>
                <a:gd name="T58" fmla="*/ 753 w 1515"/>
                <a:gd name="T59" fmla="*/ 231 h 404"/>
                <a:gd name="T60" fmla="*/ 772 w 1515"/>
                <a:gd name="T61" fmla="*/ 243 h 404"/>
                <a:gd name="T62" fmla="*/ 795 w 1515"/>
                <a:gd name="T63" fmla="*/ 247 h 404"/>
                <a:gd name="T64" fmla="*/ 821 w 1515"/>
                <a:gd name="T65" fmla="*/ 254 h 404"/>
                <a:gd name="T66" fmla="*/ 840 w 1515"/>
                <a:gd name="T67" fmla="*/ 259 h 404"/>
                <a:gd name="T68" fmla="*/ 862 w 1515"/>
                <a:gd name="T69" fmla="*/ 272 h 404"/>
                <a:gd name="T70" fmla="*/ 890 w 1515"/>
                <a:gd name="T71" fmla="*/ 277 h 404"/>
                <a:gd name="T72" fmla="*/ 905 w 1515"/>
                <a:gd name="T73" fmla="*/ 285 h 404"/>
                <a:gd name="T74" fmla="*/ 925 w 1515"/>
                <a:gd name="T75" fmla="*/ 290 h 404"/>
                <a:gd name="T76" fmla="*/ 929 w 1515"/>
                <a:gd name="T77" fmla="*/ 306 h 404"/>
                <a:gd name="T78" fmla="*/ 950 w 1515"/>
                <a:gd name="T79" fmla="*/ 309 h 404"/>
                <a:gd name="T80" fmla="*/ 974 w 1515"/>
                <a:gd name="T81" fmla="*/ 319 h 404"/>
                <a:gd name="T82" fmla="*/ 990 w 1515"/>
                <a:gd name="T83" fmla="*/ 329 h 404"/>
                <a:gd name="T84" fmla="*/ 1041 w 1515"/>
                <a:gd name="T85" fmla="*/ 332 h 404"/>
                <a:gd name="T86" fmla="*/ 1052 w 1515"/>
                <a:gd name="T87" fmla="*/ 339 h 404"/>
                <a:gd name="T88" fmla="*/ 1146 w 1515"/>
                <a:gd name="T89" fmla="*/ 346 h 404"/>
                <a:gd name="T90" fmla="*/ 1214 w 1515"/>
                <a:gd name="T91" fmla="*/ 353 h 404"/>
                <a:gd name="T92" fmla="*/ 1230 w 1515"/>
                <a:gd name="T93" fmla="*/ 357 h 404"/>
                <a:gd name="T94" fmla="*/ 1289 w 1515"/>
                <a:gd name="T95" fmla="*/ 367 h 404"/>
                <a:gd name="T96" fmla="*/ 1301 w 1515"/>
                <a:gd name="T97" fmla="*/ 372 h 404"/>
                <a:gd name="T98" fmla="*/ 1374 w 1515"/>
                <a:gd name="T9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5" h="404">
                  <a:moveTo>
                    <a:pt x="0" y="0"/>
                  </a:moveTo>
                  <a:lnTo>
                    <a:pt x="5" y="0"/>
                  </a:lnTo>
                  <a:lnTo>
                    <a:pt x="5" y="7"/>
                  </a:lnTo>
                  <a:lnTo>
                    <a:pt x="10" y="7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38" y="26"/>
                  </a:lnTo>
                  <a:lnTo>
                    <a:pt x="38" y="34"/>
                  </a:lnTo>
                  <a:lnTo>
                    <a:pt x="46" y="34"/>
                  </a:lnTo>
                  <a:lnTo>
                    <a:pt x="46" y="38"/>
                  </a:lnTo>
                  <a:lnTo>
                    <a:pt x="63" y="38"/>
                  </a:lnTo>
                  <a:lnTo>
                    <a:pt x="63" y="46"/>
                  </a:lnTo>
                  <a:lnTo>
                    <a:pt x="72" y="46"/>
                  </a:lnTo>
                  <a:lnTo>
                    <a:pt x="72" y="51"/>
                  </a:lnTo>
                  <a:lnTo>
                    <a:pt x="88" y="51"/>
                  </a:lnTo>
                  <a:lnTo>
                    <a:pt x="88" y="55"/>
                  </a:lnTo>
                  <a:lnTo>
                    <a:pt x="103" y="55"/>
                  </a:lnTo>
                  <a:lnTo>
                    <a:pt x="103" y="61"/>
                  </a:lnTo>
                  <a:lnTo>
                    <a:pt x="150" y="61"/>
                  </a:lnTo>
                  <a:lnTo>
                    <a:pt x="150" y="64"/>
                  </a:lnTo>
                  <a:lnTo>
                    <a:pt x="185" y="64"/>
                  </a:lnTo>
                  <a:lnTo>
                    <a:pt x="185" y="66"/>
                  </a:lnTo>
                  <a:lnTo>
                    <a:pt x="211" y="66"/>
                  </a:lnTo>
                  <a:lnTo>
                    <a:pt x="211" y="74"/>
                  </a:lnTo>
                  <a:lnTo>
                    <a:pt x="227" y="74"/>
                  </a:lnTo>
                  <a:lnTo>
                    <a:pt x="227" y="76"/>
                  </a:lnTo>
                  <a:lnTo>
                    <a:pt x="236" y="76"/>
                  </a:lnTo>
                  <a:lnTo>
                    <a:pt x="236" y="81"/>
                  </a:lnTo>
                  <a:lnTo>
                    <a:pt x="263" y="81"/>
                  </a:lnTo>
                  <a:lnTo>
                    <a:pt x="263" y="90"/>
                  </a:lnTo>
                  <a:lnTo>
                    <a:pt x="275" y="90"/>
                  </a:lnTo>
                  <a:lnTo>
                    <a:pt x="275" y="93"/>
                  </a:lnTo>
                  <a:lnTo>
                    <a:pt x="296" y="93"/>
                  </a:lnTo>
                  <a:lnTo>
                    <a:pt x="296" y="97"/>
                  </a:lnTo>
                  <a:lnTo>
                    <a:pt x="333" y="97"/>
                  </a:lnTo>
                  <a:lnTo>
                    <a:pt x="333" y="102"/>
                  </a:lnTo>
                  <a:lnTo>
                    <a:pt x="347" y="102"/>
                  </a:lnTo>
                  <a:lnTo>
                    <a:pt x="347" y="106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87" y="108"/>
                  </a:lnTo>
                  <a:lnTo>
                    <a:pt x="387" y="112"/>
                  </a:lnTo>
                  <a:lnTo>
                    <a:pt x="404" y="112"/>
                  </a:lnTo>
                  <a:lnTo>
                    <a:pt x="404" y="114"/>
                  </a:lnTo>
                  <a:lnTo>
                    <a:pt x="424" y="114"/>
                  </a:lnTo>
                  <a:lnTo>
                    <a:pt x="424" y="118"/>
                  </a:lnTo>
                  <a:lnTo>
                    <a:pt x="433" y="118"/>
                  </a:lnTo>
                  <a:lnTo>
                    <a:pt x="433" y="122"/>
                  </a:lnTo>
                  <a:lnTo>
                    <a:pt x="440" y="122"/>
                  </a:lnTo>
                  <a:lnTo>
                    <a:pt x="440" y="130"/>
                  </a:lnTo>
                  <a:lnTo>
                    <a:pt x="446" y="130"/>
                  </a:lnTo>
                  <a:lnTo>
                    <a:pt x="446" y="139"/>
                  </a:lnTo>
                  <a:lnTo>
                    <a:pt x="449" y="139"/>
                  </a:lnTo>
                  <a:lnTo>
                    <a:pt x="449" y="142"/>
                  </a:lnTo>
                  <a:lnTo>
                    <a:pt x="482" y="142"/>
                  </a:lnTo>
                  <a:lnTo>
                    <a:pt x="482" y="150"/>
                  </a:lnTo>
                  <a:lnTo>
                    <a:pt x="487" y="150"/>
                  </a:lnTo>
                  <a:lnTo>
                    <a:pt x="487" y="155"/>
                  </a:lnTo>
                  <a:lnTo>
                    <a:pt x="493" y="155"/>
                  </a:lnTo>
                  <a:lnTo>
                    <a:pt x="493" y="160"/>
                  </a:lnTo>
                  <a:lnTo>
                    <a:pt x="501" y="160"/>
                  </a:lnTo>
                  <a:lnTo>
                    <a:pt x="501" y="164"/>
                  </a:lnTo>
                  <a:lnTo>
                    <a:pt x="514" y="164"/>
                  </a:lnTo>
                  <a:lnTo>
                    <a:pt x="514" y="173"/>
                  </a:lnTo>
                  <a:lnTo>
                    <a:pt x="528" y="173"/>
                  </a:lnTo>
                  <a:lnTo>
                    <a:pt x="528" y="179"/>
                  </a:lnTo>
                  <a:lnTo>
                    <a:pt x="588" y="179"/>
                  </a:lnTo>
                  <a:lnTo>
                    <a:pt x="588" y="184"/>
                  </a:lnTo>
                  <a:lnTo>
                    <a:pt x="617" y="184"/>
                  </a:lnTo>
                  <a:lnTo>
                    <a:pt x="617" y="189"/>
                  </a:lnTo>
                  <a:lnTo>
                    <a:pt x="655" y="189"/>
                  </a:lnTo>
                  <a:lnTo>
                    <a:pt x="655" y="194"/>
                  </a:lnTo>
                  <a:lnTo>
                    <a:pt x="663" y="194"/>
                  </a:lnTo>
                  <a:lnTo>
                    <a:pt x="663" y="200"/>
                  </a:lnTo>
                  <a:lnTo>
                    <a:pt x="669" y="200"/>
                  </a:lnTo>
                  <a:lnTo>
                    <a:pt x="669" y="203"/>
                  </a:lnTo>
                  <a:lnTo>
                    <a:pt x="680" y="203"/>
                  </a:lnTo>
                  <a:lnTo>
                    <a:pt x="680" y="210"/>
                  </a:lnTo>
                  <a:lnTo>
                    <a:pt x="698" y="210"/>
                  </a:lnTo>
                  <a:lnTo>
                    <a:pt x="698" y="212"/>
                  </a:lnTo>
                  <a:lnTo>
                    <a:pt x="703" y="212"/>
                  </a:lnTo>
                  <a:lnTo>
                    <a:pt x="703" y="216"/>
                  </a:lnTo>
                  <a:lnTo>
                    <a:pt x="710" y="216"/>
                  </a:lnTo>
                  <a:lnTo>
                    <a:pt x="710" y="222"/>
                  </a:lnTo>
                  <a:lnTo>
                    <a:pt x="720" y="222"/>
                  </a:lnTo>
                  <a:lnTo>
                    <a:pt x="720" y="226"/>
                  </a:lnTo>
                  <a:lnTo>
                    <a:pt x="726" y="226"/>
                  </a:lnTo>
                  <a:lnTo>
                    <a:pt x="726" y="231"/>
                  </a:lnTo>
                  <a:lnTo>
                    <a:pt x="753" y="231"/>
                  </a:lnTo>
                  <a:lnTo>
                    <a:pt x="753" y="239"/>
                  </a:lnTo>
                  <a:lnTo>
                    <a:pt x="772" y="239"/>
                  </a:lnTo>
                  <a:lnTo>
                    <a:pt x="772" y="243"/>
                  </a:lnTo>
                  <a:lnTo>
                    <a:pt x="779" y="243"/>
                  </a:lnTo>
                  <a:lnTo>
                    <a:pt x="779" y="247"/>
                  </a:lnTo>
                  <a:lnTo>
                    <a:pt x="795" y="247"/>
                  </a:lnTo>
                  <a:lnTo>
                    <a:pt x="795" y="250"/>
                  </a:lnTo>
                  <a:lnTo>
                    <a:pt x="821" y="250"/>
                  </a:lnTo>
                  <a:lnTo>
                    <a:pt x="821" y="254"/>
                  </a:lnTo>
                  <a:lnTo>
                    <a:pt x="833" y="254"/>
                  </a:lnTo>
                  <a:lnTo>
                    <a:pt x="833" y="259"/>
                  </a:lnTo>
                  <a:lnTo>
                    <a:pt x="840" y="259"/>
                  </a:lnTo>
                  <a:lnTo>
                    <a:pt x="840" y="266"/>
                  </a:lnTo>
                  <a:lnTo>
                    <a:pt x="862" y="266"/>
                  </a:lnTo>
                  <a:lnTo>
                    <a:pt x="862" y="272"/>
                  </a:lnTo>
                  <a:lnTo>
                    <a:pt x="866" y="272"/>
                  </a:lnTo>
                  <a:lnTo>
                    <a:pt x="866" y="277"/>
                  </a:lnTo>
                  <a:lnTo>
                    <a:pt x="890" y="277"/>
                  </a:lnTo>
                  <a:lnTo>
                    <a:pt x="890" y="281"/>
                  </a:lnTo>
                  <a:lnTo>
                    <a:pt x="905" y="281"/>
                  </a:lnTo>
                  <a:lnTo>
                    <a:pt x="905" y="285"/>
                  </a:lnTo>
                  <a:lnTo>
                    <a:pt x="922" y="285"/>
                  </a:lnTo>
                  <a:lnTo>
                    <a:pt x="922" y="290"/>
                  </a:lnTo>
                  <a:lnTo>
                    <a:pt x="925" y="290"/>
                  </a:lnTo>
                  <a:lnTo>
                    <a:pt x="925" y="292"/>
                  </a:lnTo>
                  <a:lnTo>
                    <a:pt x="929" y="292"/>
                  </a:lnTo>
                  <a:lnTo>
                    <a:pt x="929" y="306"/>
                  </a:lnTo>
                  <a:lnTo>
                    <a:pt x="937" y="306"/>
                  </a:lnTo>
                  <a:lnTo>
                    <a:pt x="937" y="309"/>
                  </a:lnTo>
                  <a:lnTo>
                    <a:pt x="950" y="309"/>
                  </a:lnTo>
                  <a:lnTo>
                    <a:pt x="950" y="315"/>
                  </a:lnTo>
                  <a:lnTo>
                    <a:pt x="974" y="315"/>
                  </a:lnTo>
                  <a:lnTo>
                    <a:pt x="974" y="319"/>
                  </a:lnTo>
                  <a:lnTo>
                    <a:pt x="984" y="319"/>
                  </a:lnTo>
                  <a:lnTo>
                    <a:pt x="990" y="319"/>
                  </a:lnTo>
                  <a:lnTo>
                    <a:pt x="990" y="329"/>
                  </a:lnTo>
                  <a:lnTo>
                    <a:pt x="999" y="329"/>
                  </a:lnTo>
                  <a:lnTo>
                    <a:pt x="999" y="332"/>
                  </a:lnTo>
                  <a:lnTo>
                    <a:pt x="1041" y="332"/>
                  </a:lnTo>
                  <a:lnTo>
                    <a:pt x="1041" y="335"/>
                  </a:lnTo>
                  <a:lnTo>
                    <a:pt x="1052" y="335"/>
                  </a:lnTo>
                  <a:lnTo>
                    <a:pt x="1052" y="339"/>
                  </a:lnTo>
                  <a:lnTo>
                    <a:pt x="1120" y="339"/>
                  </a:lnTo>
                  <a:lnTo>
                    <a:pt x="1120" y="346"/>
                  </a:lnTo>
                  <a:lnTo>
                    <a:pt x="1146" y="346"/>
                  </a:lnTo>
                  <a:lnTo>
                    <a:pt x="1146" y="348"/>
                  </a:lnTo>
                  <a:lnTo>
                    <a:pt x="1214" y="348"/>
                  </a:lnTo>
                  <a:lnTo>
                    <a:pt x="1214" y="353"/>
                  </a:lnTo>
                  <a:lnTo>
                    <a:pt x="1224" y="353"/>
                  </a:lnTo>
                  <a:lnTo>
                    <a:pt x="1224" y="357"/>
                  </a:lnTo>
                  <a:lnTo>
                    <a:pt x="1230" y="357"/>
                  </a:lnTo>
                  <a:lnTo>
                    <a:pt x="1230" y="361"/>
                  </a:lnTo>
                  <a:lnTo>
                    <a:pt x="1289" y="361"/>
                  </a:lnTo>
                  <a:lnTo>
                    <a:pt x="1289" y="367"/>
                  </a:lnTo>
                  <a:lnTo>
                    <a:pt x="1294" y="367"/>
                  </a:lnTo>
                  <a:lnTo>
                    <a:pt x="1294" y="372"/>
                  </a:lnTo>
                  <a:lnTo>
                    <a:pt x="1301" y="372"/>
                  </a:lnTo>
                  <a:lnTo>
                    <a:pt x="1301" y="376"/>
                  </a:lnTo>
                  <a:lnTo>
                    <a:pt x="1374" y="376"/>
                  </a:lnTo>
                  <a:lnTo>
                    <a:pt x="1374" y="404"/>
                  </a:lnTo>
                  <a:lnTo>
                    <a:pt x="1515" y="404"/>
                  </a:lnTo>
                </a:path>
              </a:pathLst>
            </a:custGeom>
            <a:noFill/>
            <a:ln w="12700">
              <a:solidFill>
                <a:srgbClr val="93358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rial" charset="0"/>
              </a:endParaRPr>
            </a:p>
          </p:txBody>
        </p: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557471C1-60F2-4C95-9A6C-D86D9AA433BB}"/>
                </a:ext>
              </a:extLst>
            </p:cNvPr>
            <p:cNvGrpSpPr/>
            <p:nvPr/>
          </p:nvGrpSpPr>
          <p:grpSpPr>
            <a:xfrm>
              <a:off x="7135811" y="1913790"/>
              <a:ext cx="4443709" cy="670622"/>
              <a:chOff x="2648321" y="1486058"/>
              <a:chExt cx="4055129" cy="716033"/>
            </a:xfrm>
          </p:grpSpPr>
          <p:sp>
            <p:nvSpPr>
              <p:cNvPr id="515" name="Freeform 416">
                <a:extLst>
                  <a:ext uri="{FF2B5EF4-FFF2-40B4-BE49-F238E27FC236}">
                    <a16:creationId xmlns:a16="http://schemas.microsoft.com/office/drawing/2014/main" id="{E1B4A6C1-F5E2-47AB-98A6-ADB7B2E40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321" y="148605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16" name="Freeform 417">
                <a:extLst>
                  <a:ext uri="{FF2B5EF4-FFF2-40B4-BE49-F238E27FC236}">
                    <a16:creationId xmlns:a16="http://schemas.microsoft.com/office/drawing/2014/main" id="{B8074FD1-9734-4119-99FC-7F5E25686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665" y="162171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17" name="Freeform 418">
                <a:extLst>
                  <a:ext uri="{FF2B5EF4-FFF2-40B4-BE49-F238E27FC236}">
                    <a16:creationId xmlns:a16="http://schemas.microsoft.com/office/drawing/2014/main" id="{B018CA2E-7EDB-4993-B67C-DD7F38CF7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988" y="1627923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18" name="Freeform 419">
                <a:extLst>
                  <a:ext uri="{FF2B5EF4-FFF2-40B4-BE49-F238E27FC236}">
                    <a16:creationId xmlns:a16="http://schemas.microsoft.com/office/drawing/2014/main" id="{0325DE2D-0E7F-4977-AD83-8292C3BEB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300" y="1692650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19" name="Freeform 420">
                <a:extLst>
                  <a:ext uri="{FF2B5EF4-FFF2-40B4-BE49-F238E27FC236}">
                    <a16:creationId xmlns:a16="http://schemas.microsoft.com/office/drawing/2014/main" id="{D5A56522-6A8A-41A5-9DF0-CA867EC9D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772" y="175594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20" name="Freeform 421">
                <a:extLst>
                  <a:ext uri="{FF2B5EF4-FFF2-40B4-BE49-F238E27FC236}">
                    <a16:creationId xmlns:a16="http://schemas.microsoft.com/office/drawing/2014/main" id="{76495E55-3F8B-474E-8F43-3F7146784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7139" y="1759149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21" name="Freeform 422">
                <a:extLst>
                  <a:ext uri="{FF2B5EF4-FFF2-40B4-BE49-F238E27FC236}">
                    <a16:creationId xmlns:a16="http://schemas.microsoft.com/office/drawing/2014/main" id="{C2271CD4-83C8-4B0D-A4DF-EFFFCB33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365" y="1849926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22" name="Freeform 423">
                <a:extLst>
                  <a:ext uri="{FF2B5EF4-FFF2-40B4-BE49-F238E27FC236}">
                    <a16:creationId xmlns:a16="http://schemas.microsoft.com/office/drawing/2014/main" id="{4E1C58D6-05CE-4928-9B93-5BBB967EF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515" y="1998884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23" name="Freeform 424">
                <a:extLst>
                  <a:ext uri="{FF2B5EF4-FFF2-40B4-BE49-F238E27FC236}">
                    <a16:creationId xmlns:a16="http://schemas.microsoft.com/office/drawing/2014/main" id="{463C1BE7-B749-453D-8459-25464D52F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5795" y="2038445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24" name="Freeform 425">
                <a:extLst>
                  <a:ext uri="{FF2B5EF4-FFF2-40B4-BE49-F238E27FC236}">
                    <a16:creationId xmlns:a16="http://schemas.microsoft.com/office/drawing/2014/main" id="{73047389-03B6-47A5-AB45-8EC53EF59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774" y="20446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25" name="Freeform 426">
                <a:extLst>
                  <a:ext uri="{FF2B5EF4-FFF2-40B4-BE49-F238E27FC236}">
                    <a16:creationId xmlns:a16="http://schemas.microsoft.com/office/drawing/2014/main" id="{10AD0DF0-9506-464B-BCD3-212A74142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838" y="20446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26" name="Freeform 427">
                <a:extLst>
                  <a:ext uri="{FF2B5EF4-FFF2-40B4-BE49-F238E27FC236}">
                    <a16:creationId xmlns:a16="http://schemas.microsoft.com/office/drawing/2014/main" id="{8FE50457-E13D-42AC-9006-DC84CCD9F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869" y="20446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27" name="Freeform 428">
                <a:extLst>
                  <a:ext uri="{FF2B5EF4-FFF2-40B4-BE49-F238E27FC236}">
                    <a16:creationId xmlns:a16="http://schemas.microsoft.com/office/drawing/2014/main" id="{8C753D5E-C946-4CAF-A66F-8FA692446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4667" y="20446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28" name="Freeform 429">
                <a:extLst>
                  <a:ext uri="{FF2B5EF4-FFF2-40B4-BE49-F238E27FC236}">
                    <a16:creationId xmlns:a16="http://schemas.microsoft.com/office/drawing/2014/main" id="{F242D44C-9CA3-46AE-8B46-1C5803032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1385" y="20446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29" name="Freeform 430">
                <a:extLst>
                  <a:ext uri="{FF2B5EF4-FFF2-40B4-BE49-F238E27FC236}">
                    <a16:creationId xmlns:a16="http://schemas.microsoft.com/office/drawing/2014/main" id="{2CBBEF8F-689C-4030-9BF1-4FD86DAC1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891" y="20446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30" name="Freeform 431">
                <a:extLst>
                  <a:ext uri="{FF2B5EF4-FFF2-40B4-BE49-F238E27FC236}">
                    <a16:creationId xmlns:a16="http://schemas.microsoft.com/office/drawing/2014/main" id="{8B92040F-6911-4337-92C8-2F3000574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612" y="20446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31" name="Freeform 432">
                <a:extLst>
                  <a:ext uri="{FF2B5EF4-FFF2-40B4-BE49-F238E27FC236}">
                    <a16:creationId xmlns:a16="http://schemas.microsoft.com/office/drawing/2014/main" id="{A389CC03-40D4-460E-A315-9A370C366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988" y="20446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32" name="Freeform 433">
                <a:extLst>
                  <a:ext uri="{FF2B5EF4-FFF2-40B4-BE49-F238E27FC236}">
                    <a16:creationId xmlns:a16="http://schemas.microsoft.com/office/drawing/2014/main" id="{260BB515-8118-4741-A738-C8C6632C0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365" y="20446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33" name="Freeform 434">
                <a:extLst>
                  <a:ext uri="{FF2B5EF4-FFF2-40B4-BE49-F238E27FC236}">
                    <a16:creationId xmlns:a16="http://schemas.microsoft.com/office/drawing/2014/main" id="{4EA3A464-33D0-4DE4-AEE9-BCA658C83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430" y="204465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34" name="Freeform 435">
                <a:extLst>
                  <a:ext uri="{FF2B5EF4-FFF2-40B4-BE49-F238E27FC236}">
                    <a16:creationId xmlns:a16="http://schemas.microsoft.com/office/drawing/2014/main" id="{597AAC57-2D24-4A9D-B5C6-4261E13D9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183" y="204819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35" name="Freeform 436">
                <a:extLst>
                  <a:ext uri="{FF2B5EF4-FFF2-40B4-BE49-F238E27FC236}">
                    <a16:creationId xmlns:a16="http://schemas.microsoft.com/office/drawing/2014/main" id="{4AF9F727-B2F4-4E17-BED6-894B54338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934" y="204819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36" name="Freeform 437">
                <a:extLst>
                  <a:ext uri="{FF2B5EF4-FFF2-40B4-BE49-F238E27FC236}">
                    <a16:creationId xmlns:a16="http://schemas.microsoft.com/office/drawing/2014/main" id="{32612532-CB9F-4404-BCCB-6C4AB7D83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0686" y="204819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37" name="Freeform 438">
                <a:extLst>
                  <a:ext uri="{FF2B5EF4-FFF2-40B4-BE49-F238E27FC236}">
                    <a16:creationId xmlns:a16="http://schemas.microsoft.com/office/drawing/2014/main" id="{ABDB24BA-AF6A-47E1-8FDB-7FCC121F4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441" y="204819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38" name="Freeform 439">
                <a:extLst>
                  <a:ext uri="{FF2B5EF4-FFF2-40B4-BE49-F238E27FC236}">
                    <a16:creationId xmlns:a16="http://schemas.microsoft.com/office/drawing/2014/main" id="{225DAF16-65F5-4007-9350-5FF62AF44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257" y="204819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39" name="Freeform 440">
                <a:extLst>
                  <a:ext uri="{FF2B5EF4-FFF2-40B4-BE49-F238E27FC236}">
                    <a16:creationId xmlns:a16="http://schemas.microsoft.com/office/drawing/2014/main" id="{3AE33EE6-559F-4A6A-9EFB-1979C224F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1" y="204819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40" name="Freeform 441">
                <a:extLst>
                  <a:ext uri="{FF2B5EF4-FFF2-40B4-BE49-F238E27FC236}">
                    <a16:creationId xmlns:a16="http://schemas.microsoft.com/office/drawing/2014/main" id="{7340EDD2-01A7-4BCB-82A6-B2A7B5AA3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859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41" name="Freeform 442">
                <a:extLst>
                  <a:ext uri="{FF2B5EF4-FFF2-40B4-BE49-F238E27FC236}">
                    <a16:creationId xmlns:a16="http://schemas.microsoft.com/office/drawing/2014/main" id="{962740C8-005B-4723-9FD9-3397997CC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923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42" name="Freeform 443">
                <a:extLst>
                  <a:ext uri="{FF2B5EF4-FFF2-40B4-BE49-F238E27FC236}">
                    <a16:creationId xmlns:a16="http://schemas.microsoft.com/office/drawing/2014/main" id="{062AA475-DFC8-4CB8-896A-8B5DBC099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8644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43" name="Freeform 444">
                <a:extLst>
                  <a:ext uri="{FF2B5EF4-FFF2-40B4-BE49-F238E27FC236}">
                    <a16:creationId xmlns:a16="http://schemas.microsoft.com/office/drawing/2014/main" id="{9B8B234D-665E-4A1A-9914-781E8A05B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365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44" name="Freeform 445">
                <a:extLst>
                  <a:ext uri="{FF2B5EF4-FFF2-40B4-BE49-F238E27FC236}">
                    <a16:creationId xmlns:a16="http://schemas.microsoft.com/office/drawing/2014/main" id="{5CA50704-7AFC-4546-B57E-456E3CCEE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773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45" name="Freeform 446">
                <a:extLst>
                  <a:ext uri="{FF2B5EF4-FFF2-40B4-BE49-F238E27FC236}">
                    <a16:creationId xmlns:a16="http://schemas.microsoft.com/office/drawing/2014/main" id="{315C5196-EE13-42C6-9C1E-BE96BBA0F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837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46" name="Freeform 447">
                <a:extLst>
                  <a:ext uri="{FF2B5EF4-FFF2-40B4-BE49-F238E27FC236}">
                    <a16:creationId xmlns:a16="http://schemas.microsoft.com/office/drawing/2014/main" id="{25C67A68-FFF7-40B1-95AF-CA9C05B6B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9557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47" name="Freeform 448">
                <a:extLst>
                  <a:ext uri="{FF2B5EF4-FFF2-40B4-BE49-F238E27FC236}">
                    <a16:creationId xmlns:a16="http://schemas.microsoft.com/office/drawing/2014/main" id="{9FEEA629-8D2E-4095-88BA-5CB6C6B77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6279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48" name="Freeform 449">
                <a:extLst>
                  <a:ext uri="{FF2B5EF4-FFF2-40B4-BE49-F238E27FC236}">
                    <a16:creationId xmlns:a16="http://schemas.microsoft.com/office/drawing/2014/main" id="{779D6EEC-4417-4310-AB7F-72A685FD2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344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49" name="Freeform 450">
                <a:extLst>
                  <a:ext uri="{FF2B5EF4-FFF2-40B4-BE49-F238E27FC236}">
                    <a16:creationId xmlns:a16="http://schemas.microsoft.com/office/drawing/2014/main" id="{9670E63C-026E-41CC-8196-4CF9B49F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752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50" name="Freeform 451">
                <a:extLst>
                  <a:ext uri="{FF2B5EF4-FFF2-40B4-BE49-F238E27FC236}">
                    <a16:creationId xmlns:a16="http://schemas.microsoft.com/office/drawing/2014/main" id="{14260B76-5330-4D07-8461-2EE9DE0F8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471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51" name="Freeform 452">
                <a:extLst>
                  <a:ext uri="{FF2B5EF4-FFF2-40B4-BE49-F238E27FC236}">
                    <a16:creationId xmlns:a16="http://schemas.microsoft.com/office/drawing/2014/main" id="{4B7393E0-FDF0-4739-B90A-4C1F929DA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7192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52" name="Freeform 453">
                <a:extLst>
                  <a:ext uri="{FF2B5EF4-FFF2-40B4-BE49-F238E27FC236}">
                    <a16:creationId xmlns:a16="http://schemas.microsoft.com/office/drawing/2014/main" id="{EFD86566-3534-4678-B5B6-F47C21816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602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53" name="Freeform 454">
                <a:extLst>
                  <a:ext uri="{FF2B5EF4-FFF2-40B4-BE49-F238E27FC236}">
                    <a16:creationId xmlns:a16="http://schemas.microsoft.com/office/drawing/2014/main" id="{8797A525-F680-4F67-ADF0-E8FC29FC8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666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54" name="Freeform 455">
                <a:extLst>
                  <a:ext uri="{FF2B5EF4-FFF2-40B4-BE49-F238E27FC236}">
                    <a16:creationId xmlns:a16="http://schemas.microsoft.com/office/drawing/2014/main" id="{0F549228-31C3-4605-94B3-71A6D0573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1386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55" name="Freeform 456">
                <a:extLst>
                  <a:ext uri="{FF2B5EF4-FFF2-40B4-BE49-F238E27FC236}">
                    <a16:creationId xmlns:a16="http://schemas.microsoft.com/office/drawing/2014/main" id="{60C4D46F-F768-49C6-8D28-9E51A34F4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8106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56" name="Freeform 457">
                <a:extLst>
                  <a:ext uri="{FF2B5EF4-FFF2-40B4-BE49-F238E27FC236}">
                    <a16:creationId xmlns:a16="http://schemas.microsoft.com/office/drawing/2014/main" id="{92467F9C-9BB4-4CBA-ADA8-0755F63F2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6171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57" name="Freeform 458">
                <a:extLst>
                  <a:ext uri="{FF2B5EF4-FFF2-40B4-BE49-F238E27FC236}">
                    <a16:creationId xmlns:a16="http://schemas.microsoft.com/office/drawing/2014/main" id="{027AF9FA-1DEB-4DD4-85E5-E97EB2B50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579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58" name="Freeform 459">
                <a:extLst>
                  <a:ext uri="{FF2B5EF4-FFF2-40B4-BE49-F238E27FC236}">
                    <a16:creationId xmlns:a16="http://schemas.microsoft.com/office/drawing/2014/main" id="{11257D0B-E7D6-41F2-B893-36E9973F6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300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59" name="Freeform 460">
                <a:extLst>
                  <a:ext uri="{FF2B5EF4-FFF2-40B4-BE49-F238E27FC236}">
                    <a16:creationId xmlns:a16="http://schemas.microsoft.com/office/drawing/2014/main" id="{1A814D30-40DA-4593-B8AB-E5EB8BEBF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021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60" name="Freeform 461">
                <a:extLst>
                  <a:ext uri="{FF2B5EF4-FFF2-40B4-BE49-F238E27FC236}">
                    <a16:creationId xmlns:a16="http://schemas.microsoft.com/office/drawing/2014/main" id="{8DF2D4BD-88FD-4B6D-A5BF-C422EAF39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8429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61" name="Freeform 462">
                <a:extLst>
                  <a:ext uri="{FF2B5EF4-FFF2-40B4-BE49-F238E27FC236}">
                    <a16:creationId xmlns:a16="http://schemas.microsoft.com/office/drawing/2014/main" id="{A77D17B7-D12D-44AB-BE83-68E7C8B5C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213" y="205617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62" name="Freeform 463">
                <a:extLst>
                  <a:ext uri="{FF2B5EF4-FFF2-40B4-BE49-F238E27FC236}">
                    <a16:creationId xmlns:a16="http://schemas.microsoft.com/office/drawing/2014/main" id="{038B949C-BB79-4C8B-9AB2-58DEB91D1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342" y="2065044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63" name="Freeform 464">
                <a:extLst>
                  <a:ext uri="{FF2B5EF4-FFF2-40B4-BE49-F238E27FC236}">
                    <a16:creationId xmlns:a16="http://schemas.microsoft.com/office/drawing/2014/main" id="{6494D5B0-9FF8-478B-B0F7-367142B93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129" y="2068592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64" name="Freeform 465">
                <a:extLst>
                  <a:ext uri="{FF2B5EF4-FFF2-40B4-BE49-F238E27FC236}">
                    <a16:creationId xmlns:a16="http://schemas.microsoft.com/office/drawing/2014/main" id="{00B8BA2D-B022-4BA7-9D2E-4AEFD3E2F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537" y="207213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65" name="Freeform 466">
                <a:extLst>
                  <a:ext uri="{FF2B5EF4-FFF2-40B4-BE49-F238E27FC236}">
                    <a16:creationId xmlns:a16="http://schemas.microsoft.com/office/drawing/2014/main" id="{B2642A1B-2E93-44FF-BCC2-D8E20F530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6977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66" name="Freeform 467">
                <a:extLst>
                  <a:ext uri="{FF2B5EF4-FFF2-40B4-BE49-F238E27FC236}">
                    <a16:creationId xmlns:a16="http://schemas.microsoft.com/office/drawing/2014/main" id="{DE2ADFC8-0775-45A6-8934-4A4182778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7729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67" name="Freeform 468">
                <a:extLst>
                  <a:ext uri="{FF2B5EF4-FFF2-40B4-BE49-F238E27FC236}">
                    <a16:creationId xmlns:a16="http://schemas.microsoft.com/office/drawing/2014/main" id="{67C36E74-2CEC-4D55-A302-0A4028393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451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68" name="Freeform 469">
                <a:extLst>
                  <a:ext uri="{FF2B5EF4-FFF2-40B4-BE49-F238E27FC236}">
                    <a16:creationId xmlns:a16="http://schemas.microsoft.com/office/drawing/2014/main" id="{463DB290-D08C-4422-93BA-88C0D5C30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1171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69" name="Freeform 470">
                <a:extLst>
                  <a:ext uri="{FF2B5EF4-FFF2-40B4-BE49-F238E27FC236}">
                    <a16:creationId xmlns:a16="http://schemas.microsoft.com/office/drawing/2014/main" id="{F759FDBA-B1BF-4A1D-9A63-25F6CF4E6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891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70" name="Freeform 471">
                <a:extLst>
                  <a:ext uri="{FF2B5EF4-FFF2-40B4-BE49-F238E27FC236}">
                    <a16:creationId xmlns:a16="http://schemas.microsoft.com/office/drawing/2014/main" id="{C82EF651-BE2E-40CB-BB0B-A9B2B7D79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8806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71" name="Freeform 472">
                <a:extLst>
                  <a:ext uri="{FF2B5EF4-FFF2-40B4-BE49-F238E27FC236}">
                    <a16:creationId xmlns:a16="http://schemas.microsoft.com/office/drawing/2014/main" id="{84893B4F-077B-417C-A4FE-00B8380C6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064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72" name="Freeform 473">
                <a:extLst>
                  <a:ext uri="{FF2B5EF4-FFF2-40B4-BE49-F238E27FC236}">
                    <a16:creationId xmlns:a16="http://schemas.microsoft.com/office/drawing/2014/main" id="{DCD78A0A-16CD-4E38-AC94-B14F442E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9127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73" name="Freeform 474">
                <a:extLst>
                  <a:ext uri="{FF2B5EF4-FFF2-40B4-BE49-F238E27FC236}">
                    <a16:creationId xmlns:a16="http://schemas.microsoft.com/office/drawing/2014/main" id="{A14A8483-3C4F-44F4-8B04-84921AC93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93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74" name="Freeform 475">
                <a:extLst>
                  <a:ext uri="{FF2B5EF4-FFF2-40B4-BE49-F238E27FC236}">
                    <a16:creationId xmlns:a16="http://schemas.microsoft.com/office/drawing/2014/main" id="{85D00C73-A68A-4CF4-AC71-5B48C02CB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912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75" name="Freeform 476">
                <a:extLst>
                  <a:ext uri="{FF2B5EF4-FFF2-40B4-BE49-F238E27FC236}">
                    <a16:creationId xmlns:a16="http://schemas.microsoft.com/office/drawing/2014/main" id="{778A6BAB-C9F5-4471-8DEE-47D1420B8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633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76" name="Freeform 477">
                <a:extLst>
                  <a:ext uri="{FF2B5EF4-FFF2-40B4-BE49-F238E27FC236}">
                    <a16:creationId xmlns:a16="http://schemas.microsoft.com/office/drawing/2014/main" id="{ADC6DE0E-8173-4A92-B06A-B391AD9FB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7354" y="20765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77" name="Freeform 478">
                <a:extLst>
                  <a:ext uri="{FF2B5EF4-FFF2-40B4-BE49-F238E27FC236}">
                    <a16:creationId xmlns:a16="http://schemas.microsoft.com/office/drawing/2014/main" id="{9A805323-D900-4301-A78A-B0615BEBD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267" y="20898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78" name="Freeform 479">
                <a:extLst>
                  <a:ext uri="{FF2B5EF4-FFF2-40B4-BE49-F238E27FC236}">
                    <a16:creationId xmlns:a16="http://schemas.microsoft.com/office/drawing/2014/main" id="{9D3C979D-57F8-436A-B194-332A1806F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9772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79" name="Freeform 480">
                <a:extLst>
                  <a:ext uri="{FF2B5EF4-FFF2-40B4-BE49-F238E27FC236}">
                    <a16:creationId xmlns:a16="http://schemas.microsoft.com/office/drawing/2014/main" id="{A47E4467-047A-432A-8187-6363418BB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7838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80" name="Freeform 481">
                <a:extLst>
                  <a:ext uri="{FF2B5EF4-FFF2-40B4-BE49-F238E27FC236}">
                    <a16:creationId xmlns:a16="http://schemas.microsoft.com/office/drawing/2014/main" id="{372FA639-6C21-4184-800E-B8CB33599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8590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81" name="Freeform 482">
                <a:extLst>
                  <a:ext uri="{FF2B5EF4-FFF2-40B4-BE49-F238E27FC236}">
                    <a16:creationId xmlns:a16="http://schemas.microsoft.com/office/drawing/2014/main" id="{5EC24710-C48C-4868-AF4F-2A51F05EF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343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82" name="Freeform 483">
                <a:extLst>
                  <a:ext uri="{FF2B5EF4-FFF2-40B4-BE49-F238E27FC236}">
                    <a16:creationId xmlns:a16="http://schemas.microsoft.com/office/drawing/2014/main" id="{DB1FC26E-9857-4F32-93E4-CFB0C866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752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83" name="Freeform 484">
                <a:extLst>
                  <a:ext uri="{FF2B5EF4-FFF2-40B4-BE49-F238E27FC236}">
                    <a16:creationId xmlns:a16="http://schemas.microsoft.com/office/drawing/2014/main" id="{395A6F8C-1BB1-4114-8CC4-072E23071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505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84" name="Freeform 485">
                <a:extLst>
                  <a:ext uri="{FF2B5EF4-FFF2-40B4-BE49-F238E27FC236}">
                    <a16:creationId xmlns:a16="http://schemas.microsoft.com/office/drawing/2014/main" id="{F0C9645F-0686-47E1-9B0F-9C1836E3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8912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85" name="Freeform 486">
                <a:extLst>
                  <a:ext uri="{FF2B5EF4-FFF2-40B4-BE49-F238E27FC236}">
                    <a16:creationId xmlns:a16="http://schemas.microsoft.com/office/drawing/2014/main" id="{5A7B1585-F52C-444B-A8A6-32BF46F76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323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86" name="Freeform 487">
                <a:extLst>
                  <a:ext uri="{FF2B5EF4-FFF2-40B4-BE49-F238E27FC236}">
                    <a16:creationId xmlns:a16="http://schemas.microsoft.com/office/drawing/2014/main" id="{8F512562-A58E-4A32-8CF8-DD70A6EA8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075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87" name="Freeform 488">
                <a:extLst>
                  <a:ext uri="{FF2B5EF4-FFF2-40B4-BE49-F238E27FC236}">
                    <a16:creationId xmlns:a16="http://schemas.microsoft.com/office/drawing/2014/main" id="{723538B1-7D4E-4140-A9BA-269FFAB62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139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88" name="Freeform 489">
                <a:extLst>
                  <a:ext uri="{FF2B5EF4-FFF2-40B4-BE49-F238E27FC236}">
                    <a16:creationId xmlns:a16="http://schemas.microsoft.com/office/drawing/2014/main" id="{7F95104C-95D3-4FFA-8F38-4F874C7B8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547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89" name="Freeform 490">
                <a:extLst>
                  <a:ext uri="{FF2B5EF4-FFF2-40B4-BE49-F238E27FC236}">
                    <a16:creationId xmlns:a16="http://schemas.microsoft.com/office/drawing/2014/main" id="{AD137E10-3F0F-4FD0-9ADC-3D6B0AC6E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299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90" name="Freeform 491">
                <a:extLst>
                  <a:ext uri="{FF2B5EF4-FFF2-40B4-BE49-F238E27FC236}">
                    <a16:creationId xmlns:a16="http://schemas.microsoft.com/office/drawing/2014/main" id="{8D2391EB-90CC-4323-AE8E-72E880DD4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461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91" name="Freeform 492">
                <a:extLst>
                  <a:ext uri="{FF2B5EF4-FFF2-40B4-BE49-F238E27FC236}">
                    <a16:creationId xmlns:a16="http://schemas.microsoft.com/office/drawing/2014/main" id="{0511F27D-4102-4C18-9AFC-9A307BA5B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6279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92" name="Freeform 493">
                <a:extLst>
                  <a:ext uri="{FF2B5EF4-FFF2-40B4-BE49-F238E27FC236}">
                    <a16:creationId xmlns:a16="http://schemas.microsoft.com/office/drawing/2014/main" id="{187FE796-F615-46AC-AA16-A0083FFDD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257" y="2106718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93" name="Freeform 494">
                <a:extLst>
                  <a:ext uri="{FF2B5EF4-FFF2-40B4-BE49-F238E27FC236}">
                    <a16:creationId xmlns:a16="http://schemas.microsoft.com/office/drawing/2014/main" id="{7A453428-0B99-425F-9A79-C8B3BE56D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0042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94" name="Freeform 495">
                <a:extLst>
                  <a:ext uri="{FF2B5EF4-FFF2-40B4-BE49-F238E27FC236}">
                    <a16:creationId xmlns:a16="http://schemas.microsoft.com/office/drawing/2014/main" id="{4BFE98E7-2C66-48A4-B963-78CEE3CBC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6924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95" name="Freeform 496">
                <a:extLst>
                  <a:ext uri="{FF2B5EF4-FFF2-40B4-BE49-F238E27FC236}">
                    <a16:creationId xmlns:a16="http://schemas.microsoft.com/office/drawing/2014/main" id="{99996C7A-ADAE-48C1-87A1-17734DFE4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7677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96" name="Freeform 497">
                <a:extLst>
                  <a:ext uri="{FF2B5EF4-FFF2-40B4-BE49-F238E27FC236}">
                    <a16:creationId xmlns:a16="http://schemas.microsoft.com/office/drawing/2014/main" id="{64DB451B-6307-44D7-B817-764DAFF94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3806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97" name="Freeform 498">
                <a:extLst>
                  <a:ext uri="{FF2B5EF4-FFF2-40B4-BE49-F238E27FC236}">
                    <a16:creationId xmlns:a16="http://schemas.microsoft.com/office/drawing/2014/main" id="{F2BEED7B-37E4-4A65-AA6A-BD2F45C4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5471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99" name="Freeform 499">
                <a:extLst>
                  <a:ext uri="{FF2B5EF4-FFF2-40B4-BE49-F238E27FC236}">
                    <a16:creationId xmlns:a16="http://schemas.microsoft.com/office/drawing/2014/main" id="{79D7130C-553F-470D-A32E-91183CE18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53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00" name="Freeform 500">
                <a:extLst>
                  <a:ext uri="{FF2B5EF4-FFF2-40B4-BE49-F238E27FC236}">
                    <a16:creationId xmlns:a16="http://schemas.microsoft.com/office/drawing/2014/main" id="{401D3523-4431-4C43-A45C-458B67AFE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235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01" name="Freeform 501">
                <a:extLst>
                  <a:ext uri="{FF2B5EF4-FFF2-40B4-BE49-F238E27FC236}">
                    <a16:creationId xmlns:a16="http://schemas.microsoft.com/office/drawing/2014/main" id="{9278CEB6-B187-489F-B50D-8D81FA9D3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9880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02" name="Freeform 502">
                <a:extLst>
                  <a:ext uri="{FF2B5EF4-FFF2-40B4-BE49-F238E27FC236}">
                    <a16:creationId xmlns:a16="http://schemas.microsoft.com/office/drawing/2014/main" id="{7B059C8C-BAC3-4806-A219-64907CE42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385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03" name="Freeform 503">
                <a:extLst>
                  <a:ext uri="{FF2B5EF4-FFF2-40B4-BE49-F238E27FC236}">
                    <a16:creationId xmlns:a16="http://schemas.microsoft.com/office/drawing/2014/main" id="{D7EFED6F-491A-4D33-951B-8841A42E1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612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04" name="Freeform 504">
                <a:extLst>
                  <a:ext uri="{FF2B5EF4-FFF2-40B4-BE49-F238E27FC236}">
                    <a16:creationId xmlns:a16="http://schemas.microsoft.com/office/drawing/2014/main" id="{ED5F37D9-E927-421D-BA3F-60399A31B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0525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605" name="Freeform 505">
                <a:extLst>
                  <a:ext uri="{FF2B5EF4-FFF2-40B4-BE49-F238E27FC236}">
                    <a16:creationId xmlns:a16="http://schemas.microsoft.com/office/drawing/2014/main" id="{110D1494-8D39-42A6-89B6-036125A34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7730" y="2156371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rgbClr val="9335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</p:grpSp>
        <p:sp>
          <p:nvSpPr>
            <p:cNvPr id="434" name="Freeform 506">
              <a:extLst>
                <a:ext uri="{FF2B5EF4-FFF2-40B4-BE49-F238E27FC236}">
                  <a16:creationId xmlns:a16="http://schemas.microsoft.com/office/drawing/2014/main" id="{7451344E-0ECD-4CE6-81A9-2C82387D7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152" y="1892018"/>
              <a:ext cx="4477561" cy="866965"/>
            </a:xfrm>
            <a:custGeom>
              <a:avLst/>
              <a:gdLst>
                <a:gd name="T0" fmla="*/ 18 w 1520"/>
                <a:gd name="T1" fmla="*/ 10 h 522"/>
                <a:gd name="T2" fmla="*/ 46 w 1520"/>
                <a:gd name="T3" fmla="*/ 21 h 522"/>
                <a:gd name="T4" fmla="*/ 61 w 1520"/>
                <a:gd name="T5" fmla="*/ 32 h 522"/>
                <a:gd name="T6" fmla="*/ 96 w 1520"/>
                <a:gd name="T7" fmla="*/ 37 h 522"/>
                <a:gd name="T8" fmla="*/ 150 w 1520"/>
                <a:gd name="T9" fmla="*/ 50 h 522"/>
                <a:gd name="T10" fmla="*/ 188 w 1520"/>
                <a:gd name="T11" fmla="*/ 55 h 522"/>
                <a:gd name="T12" fmla="*/ 205 w 1520"/>
                <a:gd name="T13" fmla="*/ 65 h 522"/>
                <a:gd name="T14" fmla="*/ 219 w 1520"/>
                <a:gd name="T15" fmla="*/ 73 h 522"/>
                <a:gd name="T16" fmla="*/ 235 w 1520"/>
                <a:gd name="T17" fmla="*/ 85 h 522"/>
                <a:gd name="T18" fmla="*/ 276 w 1520"/>
                <a:gd name="T19" fmla="*/ 99 h 522"/>
                <a:gd name="T20" fmla="*/ 281 w 1520"/>
                <a:gd name="T21" fmla="*/ 111 h 522"/>
                <a:gd name="T22" fmla="*/ 341 w 1520"/>
                <a:gd name="T23" fmla="*/ 118 h 522"/>
                <a:gd name="T24" fmla="*/ 356 w 1520"/>
                <a:gd name="T25" fmla="*/ 130 h 522"/>
                <a:gd name="T26" fmla="*/ 370 w 1520"/>
                <a:gd name="T27" fmla="*/ 139 h 522"/>
                <a:gd name="T28" fmla="*/ 396 w 1520"/>
                <a:gd name="T29" fmla="*/ 150 h 522"/>
                <a:gd name="T30" fmla="*/ 412 w 1520"/>
                <a:gd name="T31" fmla="*/ 156 h 522"/>
                <a:gd name="T32" fmla="*/ 437 w 1520"/>
                <a:gd name="T33" fmla="*/ 169 h 522"/>
                <a:gd name="T34" fmla="*/ 515 w 1520"/>
                <a:gd name="T35" fmla="*/ 180 h 522"/>
                <a:gd name="T36" fmla="*/ 544 w 1520"/>
                <a:gd name="T37" fmla="*/ 196 h 522"/>
                <a:gd name="T38" fmla="*/ 562 w 1520"/>
                <a:gd name="T39" fmla="*/ 203 h 522"/>
                <a:gd name="T40" fmla="*/ 570 w 1520"/>
                <a:gd name="T41" fmla="*/ 220 h 522"/>
                <a:gd name="T42" fmla="*/ 603 w 1520"/>
                <a:gd name="T43" fmla="*/ 229 h 522"/>
                <a:gd name="T44" fmla="*/ 624 w 1520"/>
                <a:gd name="T45" fmla="*/ 236 h 522"/>
                <a:gd name="T46" fmla="*/ 639 w 1520"/>
                <a:gd name="T47" fmla="*/ 244 h 522"/>
                <a:gd name="T48" fmla="*/ 652 w 1520"/>
                <a:gd name="T49" fmla="*/ 254 h 522"/>
                <a:gd name="T50" fmla="*/ 662 w 1520"/>
                <a:gd name="T51" fmla="*/ 263 h 522"/>
                <a:gd name="T52" fmla="*/ 686 w 1520"/>
                <a:gd name="T53" fmla="*/ 274 h 522"/>
                <a:gd name="T54" fmla="*/ 715 w 1520"/>
                <a:gd name="T55" fmla="*/ 282 h 522"/>
                <a:gd name="T56" fmla="*/ 723 w 1520"/>
                <a:gd name="T57" fmla="*/ 291 h 522"/>
                <a:gd name="T58" fmla="*/ 742 w 1520"/>
                <a:gd name="T59" fmla="*/ 300 h 522"/>
                <a:gd name="T60" fmla="*/ 752 w 1520"/>
                <a:gd name="T61" fmla="*/ 311 h 522"/>
                <a:gd name="T62" fmla="*/ 815 w 1520"/>
                <a:gd name="T63" fmla="*/ 318 h 522"/>
                <a:gd name="T64" fmla="*/ 832 w 1520"/>
                <a:gd name="T65" fmla="*/ 330 h 522"/>
                <a:gd name="T66" fmla="*/ 852 w 1520"/>
                <a:gd name="T67" fmla="*/ 339 h 522"/>
                <a:gd name="T68" fmla="*/ 869 w 1520"/>
                <a:gd name="T69" fmla="*/ 353 h 522"/>
                <a:gd name="T70" fmla="*/ 912 w 1520"/>
                <a:gd name="T71" fmla="*/ 360 h 522"/>
                <a:gd name="T72" fmla="*/ 930 w 1520"/>
                <a:gd name="T73" fmla="*/ 372 h 522"/>
                <a:gd name="T74" fmla="*/ 944 w 1520"/>
                <a:gd name="T75" fmla="*/ 379 h 522"/>
                <a:gd name="T76" fmla="*/ 958 w 1520"/>
                <a:gd name="T77" fmla="*/ 387 h 522"/>
                <a:gd name="T78" fmla="*/ 1001 w 1520"/>
                <a:gd name="T79" fmla="*/ 393 h 522"/>
                <a:gd name="T80" fmla="*/ 1019 w 1520"/>
                <a:gd name="T81" fmla="*/ 403 h 522"/>
                <a:gd name="T82" fmla="*/ 1040 w 1520"/>
                <a:gd name="T83" fmla="*/ 413 h 522"/>
                <a:gd name="T84" fmla="*/ 1062 w 1520"/>
                <a:gd name="T85" fmla="*/ 428 h 522"/>
                <a:gd name="T86" fmla="*/ 1077 w 1520"/>
                <a:gd name="T87" fmla="*/ 439 h 522"/>
                <a:gd name="T88" fmla="*/ 1101 w 1520"/>
                <a:gd name="T89" fmla="*/ 448 h 522"/>
                <a:gd name="T90" fmla="*/ 1121 w 1520"/>
                <a:gd name="T91" fmla="*/ 453 h 522"/>
                <a:gd name="T92" fmla="*/ 1143 w 1520"/>
                <a:gd name="T93" fmla="*/ 474 h 522"/>
                <a:gd name="T94" fmla="*/ 1173 w 1520"/>
                <a:gd name="T95" fmla="*/ 481 h 522"/>
                <a:gd name="T96" fmla="*/ 1200 w 1520"/>
                <a:gd name="T97" fmla="*/ 493 h 522"/>
                <a:gd name="T98" fmla="*/ 1220 w 1520"/>
                <a:gd name="T99" fmla="*/ 499 h 522"/>
                <a:gd name="T100" fmla="*/ 1250 w 1520"/>
                <a:gd name="T101" fmla="*/ 511 h 522"/>
                <a:gd name="T102" fmla="*/ 1276 w 1520"/>
                <a:gd name="T103" fmla="*/ 51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0" h="522">
                  <a:moveTo>
                    <a:pt x="0" y="0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3" y="21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61" y="29"/>
                  </a:lnTo>
                  <a:lnTo>
                    <a:pt x="61" y="32"/>
                  </a:lnTo>
                  <a:lnTo>
                    <a:pt x="73" y="32"/>
                  </a:lnTo>
                  <a:lnTo>
                    <a:pt x="73" y="34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96" y="37"/>
                  </a:lnTo>
                  <a:lnTo>
                    <a:pt x="96" y="40"/>
                  </a:lnTo>
                  <a:lnTo>
                    <a:pt x="122" y="40"/>
                  </a:lnTo>
                  <a:lnTo>
                    <a:pt x="122" y="43"/>
                  </a:lnTo>
                  <a:lnTo>
                    <a:pt x="150" y="43"/>
                  </a:lnTo>
                  <a:lnTo>
                    <a:pt x="150" y="50"/>
                  </a:lnTo>
                  <a:lnTo>
                    <a:pt x="179" y="50"/>
                  </a:lnTo>
                  <a:lnTo>
                    <a:pt x="179" y="52"/>
                  </a:lnTo>
                  <a:lnTo>
                    <a:pt x="184" y="52"/>
                  </a:lnTo>
                  <a:lnTo>
                    <a:pt x="184" y="55"/>
                  </a:lnTo>
                  <a:lnTo>
                    <a:pt x="188" y="55"/>
                  </a:lnTo>
                  <a:lnTo>
                    <a:pt x="188" y="60"/>
                  </a:lnTo>
                  <a:lnTo>
                    <a:pt x="192" y="60"/>
                  </a:lnTo>
                  <a:lnTo>
                    <a:pt x="192" y="62"/>
                  </a:lnTo>
                  <a:lnTo>
                    <a:pt x="205" y="62"/>
                  </a:lnTo>
                  <a:lnTo>
                    <a:pt x="205" y="65"/>
                  </a:lnTo>
                  <a:lnTo>
                    <a:pt x="210" y="65"/>
                  </a:lnTo>
                  <a:lnTo>
                    <a:pt x="210" y="67"/>
                  </a:lnTo>
                  <a:lnTo>
                    <a:pt x="214" y="67"/>
                  </a:lnTo>
                  <a:lnTo>
                    <a:pt x="214" y="73"/>
                  </a:lnTo>
                  <a:lnTo>
                    <a:pt x="219" y="73"/>
                  </a:lnTo>
                  <a:lnTo>
                    <a:pt x="219" y="80"/>
                  </a:lnTo>
                  <a:lnTo>
                    <a:pt x="226" y="80"/>
                  </a:lnTo>
                  <a:lnTo>
                    <a:pt x="226" y="84"/>
                  </a:lnTo>
                  <a:lnTo>
                    <a:pt x="235" y="84"/>
                  </a:lnTo>
                  <a:lnTo>
                    <a:pt x="235" y="85"/>
                  </a:lnTo>
                  <a:lnTo>
                    <a:pt x="249" y="85"/>
                  </a:lnTo>
                  <a:lnTo>
                    <a:pt x="249" y="89"/>
                  </a:lnTo>
                  <a:lnTo>
                    <a:pt x="256" y="89"/>
                  </a:lnTo>
                  <a:lnTo>
                    <a:pt x="256" y="99"/>
                  </a:lnTo>
                  <a:lnTo>
                    <a:pt x="276" y="99"/>
                  </a:lnTo>
                  <a:lnTo>
                    <a:pt x="276" y="106"/>
                  </a:lnTo>
                  <a:lnTo>
                    <a:pt x="278" y="106"/>
                  </a:lnTo>
                  <a:lnTo>
                    <a:pt x="278" y="109"/>
                  </a:lnTo>
                  <a:lnTo>
                    <a:pt x="281" y="109"/>
                  </a:lnTo>
                  <a:lnTo>
                    <a:pt x="281" y="111"/>
                  </a:lnTo>
                  <a:lnTo>
                    <a:pt x="306" y="111"/>
                  </a:lnTo>
                  <a:lnTo>
                    <a:pt x="306" y="114"/>
                  </a:lnTo>
                  <a:lnTo>
                    <a:pt x="320" y="114"/>
                  </a:lnTo>
                  <a:lnTo>
                    <a:pt x="320" y="118"/>
                  </a:lnTo>
                  <a:lnTo>
                    <a:pt x="341" y="118"/>
                  </a:lnTo>
                  <a:lnTo>
                    <a:pt x="341" y="122"/>
                  </a:lnTo>
                  <a:lnTo>
                    <a:pt x="346" y="122"/>
                  </a:lnTo>
                  <a:lnTo>
                    <a:pt x="346" y="127"/>
                  </a:lnTo>
                  <a:lnTo>
                    <a:pt x="356" y="127"/>
                  </a:lnTo>
                  <a:lnTo>
                    <a:pt x="356" y="130"/>
                  </a:lnTo>
                  <a:lnTo>
                    <a:pt x="361" y="130"/>
                  </a:lnTo>
                  <a:lnTo>
                    <a:pt x="361" y="134"/>
                  </a:lnTo>
                  <a:lnTo>
                    <a:pt x="367" y="134"/>
                  </a:lnTo>
                  <a:lnTo>
                    <a:pt x="367" y="139"/>
                  </a:lnTo>
                  <a:lnTo>
                    <a:pt x="370" y="139"/>
                  </a:lnTo>
                  <a:lnTo>
                    <a:pt x="370" y="140"/>
                  </a:lnTo>
                  <a:lnTo>
                    <a:pt x="389" y="140"/>
                  </a:lnTo>
                  <a:lnTo>
                    <a:pt x="389" y="142"/>
                  </a:lnTo>
                  <a:lnTo>
                    <a:pt x="396" y="142"/>
                  </a:lnTo>
                  <a:lnTo>
                    <a:pt x="396" y="150"/>
                  </a:lnTo>
                  <a:lnTo>
                    <a:pt x="399" y="150"/>
                  </a:lnTo>
                  <a:lnTo>
                    <a:pt x="399" y="153"/>
                  </a:lnTo>
                  <a:lnTo>
                    <a:pt x="408" y="153"/>
                  </a:lnTo>
                  <a:lnTo>
                    <a:pt x="408" y="156"/>
                  </a:lnTo>
                  <a:lnTo>
                    <a:pt x="412" y="156"/>
                  </a:lnTo>
                  <a:lnTo>
                    <a:pt x="412" y="159"/>
                  </a:lnTo>
                  <a:lnTo>
                    <a:pt x="419" y="159"/>
                  </a:lnTo>
                  <a:lnTo>
                    <a:pt x="419" y="161"/>
                  </a:lnTo>
                  <a:lnTo>
                    <a:pt x="437" y="161"/>
                  </a:lnTo>
                  <a:lnTo>
                    <a:pt x="437" y="169"/>
                  </a:lnTo>
                  <a:lnTo>
                    <a:pt x="462" y="169"/>
                  </a:lnTo>
                  <a:lnTo>
                    <a:pt x="462" y="177"/>
                  </a:lnTo>
                  <a:lnTo>
                    <a:pt x="511" y="177"/>
                  </a:lnTo>
                  <a:lnTo>
                    <a:pt x="511" y="180"/>
                  </a:lnTo>
                  <a:lnTo>
                    <a:pt x="515" y="180"/>
                  </a:lnTo>
                  <a:lnTo>
                    <a:pt x="515" y="186"/>
                  </a:lnTo>
                  <a:lnTo>
                    <a:pt x="526" y="186"/>
                  </a:lnTo>
                  <a:lnTo>
                    <a:pt x="526" y="191"/>
                  </a:lnTo>
                  <a:lnTo>
                    <a:pt x="544" y="191"/>
                  </a:lnTo>
                  <a:lnTo>
                    <a:pt x="544" y="196"/>
                  </a:lnTo>
                  <a:lnTo>
                    <a:pt x="548" y="196"/>
                  </a:lnTo>
                  <a:lnTo>
                    <a:pt x="548" y="200"/>
                  </a:lnTo>
                  <a:lnTo>
                    <a:pt x="558" y="200"/>
                  </a:lnTo>
                  <a:lnTo>
                    <a:pt x="558" y="203"/>
                  </a:lnTo>
                  <a:lnTo>
                    <a:pt x="562" y="203"/>
                  </a:lnTo>
                  <a:lnTo>
                    <a:pt x="562" y="210"/>
                  </a:lnTo>
                  <a:lnTo>
                    <a:pt x="565" y="210"/>
                  </a:lnTo>
                  <a:lnTo>
                    <a:pt x="565" y="214"/>
                  </a:lnTo>
                  <a:lnTo>
                    <a:pt x="570" y="214"/>
                  </a:lnTo>
                  <a:lnTo>
                    <a:pt x="570" y="220"/>
                  </a:lnTo>
                  <a:lnTo>
                    <a:pt x="575" y="220"/>
                  </a:lnTo>
                  <a:lnTo>
                    <a:pt x="575" y="225"/>
                  </a:lnTo>
                  <a:lnTo>
                    <a:pt x="596" y="225"/>
                  </a:lnTo>
                  <a:lnTo>
                    <a:pt x="596" y="229"/>
                  </a:lnTo>
                  <a:lnTo>
                    <a:pt x="603" y="229"/>
                  </a:lnTo>
                  <a:lnTo>
                    <a:pt x="603" y="231"/>
                  </a:lnTo>
                  <a:lnTo>
                    <a:pt x="611" y="231"/>
                  </a:lnTo>
                  <a:lnTo>
                    <a:pt x="611" y="234"/>
                  </a:lnTo>
                  <a:lnTo>
                    <a:pt x="624" y="234"/>
                  </a:lnTo>
                  <a:lnTo>
                    <a:pt x="624" y="236"/>
                  </a:lnTo>
                  <a:lnTo>
                    <a:pt x="628" y="236"/>
                  </a:lnTo>
                  <a:lnTo>
                    <a:pt x="628" y="241"/>
                  </a:lnTo>
                  <a:lnTo>
                    <a:pt x="634" y="241"/>
                  </a:lnTo>
                  <a:lnTo>
                    <a:pt x="634" y="244"/>
                  </a:lnTo>
                  <a:lnTo>
                    <a:pt x="639" y="244"/>
                  </a:lnTo>
                  <a:lnTo>
                    <a:pt x="639" y="247"/>
                  </a:lnTo>
                  <a:lnTo>
                    <a:pt x="648" y="247"/>
                  </a:lnTo>
                  <a:lnTo>
                    <a:pt x="648" y="252"/>
                  </a:lnTo>
                  <a:lnTo>
                    <a:pt x="652" y="252"/>
                  </a:lnTo>
                  <a:lnTo>
                    <a:pt x="652" y="254"/>
                  </a:lnTo>
                  <a:lnTo>
                    <a:pt x="654" y="254"/>
                  </a:lnTo>
                  <a:lnTo>
                    <a:pt x="654" y="258"/>
                  </a:lnTo>
                  <a:lnTo>
                    <a:pt x="658" y="258"/>
                  </a:lnTo>
                  <a:lnTo>
                    <a:pt x="658" y="263"/>
                  </a:lnTo>
                  <a:lnTo>
                    <a:pt x="662" y="263"/>
                  </a:lnTo>
                  <a:lnTo>
                    <a:pt x="662" y="266"/>
                  </a:lnTo>
                  <a:lnTo>
                    <a:pt x="677" y="266"/>
                  </a:lnTo>
                  <a:lnTo>
                    <a:pt x="677" y="271"/>
                  </a:lnTo>
                  <a:lnTo>
                    <a:pt x="686" y="271"/>
                  </a:lnTo>
                  <a:lnTo>
                    <a:pt x="686" y="274"/>
                  </a:lnTo>
                  <a:lnTo>
                    <a:pt x="704" y="274"/>
                  </a:lnTo>
                  <a:lnTo>
                    <a:pt x="704" y="280"/>
                  </a:lnTo>
                  <a:lnTo>
                    <a:pt x="710" y="280"/>
                  </a:lnTo>
                  <a:lnTo>
                    <a:pt x="710" y="282"/>
                  </a:lnTo>
                  <a:lnTo>
                    <a:pt x="715" y="282"/>
                  </a:lnTo>
                  <a:lnTo>
                    <a:pt x="715" y="285"/>
                  </a:lnTo>
                  <a:lnTo>
                    <a:pt x="719" y="285"/>
                  </a:lnTo>
                  <a:lnTo>
                    <a:pt x="719" y="287"/>
                  </a:lnTo>
                  <a:lnTo>
                    <a:pt x="723" y="287"/>
                  </a:lnTo>
                  <a:lnTo>
                    <a:pt x="723" y="291"/>
                  </a:lnTo>
                  <a:lnTo>
                    <a:pt x="725" y="291"/>
                  </a:lnTo>
                  <a:lnTo>
                    <a:pt x="725" y="295"/>
                  </a:lnTo>
                  <a:lnTo>
                    <a:pt x="738" y="295"/>
                  </a:lnTo>
                  <a:lnTo>
                    <a:pt x="738" y="300"/>
                  </a:lnTo>
                  <a:lnTo>
                    <a:pt x="742" y="300"/>
                  </a:lnTo>
                  <a:lnTo>
                    <a:pt x="742" y="304"/>
                  </a:lnTo>
                  <a:lnTo>
                    <a:pt x="746" y="304"/>
                  </a:lnTo>
                  <a:lnTo>
                    <a:pt x="746" y="306"/>
                  </a:lnTo>
                  <a:lnTo>
                    <a:pt x="752" y="306"/>
                  </a:lnTo>
                  <a:lnTo>
                    <a:pt x="752" y="311"/>
                  </a:lnTo>
                  <a:lnTo>
                    <a:pt x="800" y="311"/>
                  </a:lnTo>
                  <a:lnTo>
                    <a:pt x="800" y="315"/>
                  </a:lnTo>
                  <a:lnTo>
                    <a:pt x="810" y="315"/>
                  </a:lnTo>
                  <a:lnTo>
                    <a:pt x="810" y="318"/>
                  </a:lnTo>
                  <a:lnTo>
                    <a:pt x="815" y="318"/>
                  </a:lnTo>
                  <a:lnTo>
                    <a:pt x="815" y="321"/>
                  </a:lnTo>
                  <a:lnTo>
                    <a:pt x="817" y="321"/>
                  </a:lnTo>
                  <a:lnTo>
                    <a:pt x="817" y="328"/>
                  </a:lnTo>
                  <a:lnTo>
                    <a:pt x="832" y="328"/>
                  </a:lnTo>
                  <a:lnTo>
                    <a:pt x="832" y="330"/>
                  </a:lnTo>
                  <a:lnTo>
                    <a:pt x="842" y="330"/>
                  </a:lnTo>
                  <a:lnTo>
                    <a:pt x="842" y="335"/>
                  </a:lnTo>
                  <a:lnTo>
                    <a:pt x="848" y="335"/>
                  </a:lnTo>
                  <a:lnTo>
                    <a:pt x="848" y="339"/>
                  </a:lnTo>
                  <a:lnTo>
                    <a:pt x="852" y="339"/>
                  </a:lnTo>
                  <a:lnTo>
                    <a:pt x="852" y="344"/>
                  </a:lnTo>
                  <a:lnTo>
                    <a:pt x="865" y="344"/>
                  </a:lnTo>
                  <a:lnTo>
                    <a:pt x="865" y="349"/>
                  </a:lnTo>
                  <a:lnTo>
                    <a:pt x="869" y="349"/>
                  </a:lnTo>
                  <a:lnTo>
                    <a:pt x="869" y="353"/>
                  </a:lnTo>
                  <a:lnTo>
                    <a:pt x="876" y="353"/>
                  </a:lnTo>
                  <a:lnTo>
                    <a:pt x="876" y="356"/>
                  </a:lnTo>
                  <a:lnTo>
                    <a:pt x="903" y="356"/>
                  </a:lnTo>
                  <a:lnTo>
                    <a:pt x="903" y="360"/>
                  </a:lnTo>
                  <a:lnTo>
                    <a:pt x="912" y="360"/>
                  </a:lnTo>
                  <a:lnTo>
                    <a:pt x="912" y="365"/>
                  </a:lnTo>
                  <a:lnTo>
                    <a:pt x="925" y="365"/>
                  </a:lnTo>
                  <a:lnTo>
                    <a:pt x="925" y="368"/>
                  </a:lnTo>
                  <a:lnTo>
                    <a:pt x="930" y="368"/>
                  </a:lnTo>
                  <a:lnTo>
                    <a:pt x="930" y="372"/>
                  </a:lnTo>
                  <a:lnTo>
                    <a:pt x="934" y="372"/>
                  </a:lnTo>
                  <a:lnTo>
                    <a:pt x="934" y="376"/>
                  </a:lnTo>
                  <a:lnTo>
                    <a:pt x="940" y="376"/>
                  </a:lnTo>
                  <a:lnTo>
                    <a:pt x="940" y="379"/>
                  </a:lnTo>
                  <a:lnTo>
                    <a:pt x="944" y="379"/>
                  </a:lnTo>
                  <a:lnTo>
                    <a:pt x="944" y="384"/>
                  </a:lnTo>
                  <a:lnTo>
                    <a:pt x="946" y="384"/>
                  </a:lnTo>
                  <a:lnTo>
                    <a:pt x="946" y="385"/>
                  </a:lnTo>
                  <a:lnTo>
                    <a:pt x="958" y="385"/>
                  </a:lnTo>
                  <a:lnTo>
                    <a:pt x="958" y="387"/>
                  </a:lnTo>
                  <a:lnTo>
                    <a:pt x="972" y="387"/>
                  </a:lnTo>
                  <a:lnTo>
                    <a:pt x="972" y="391"/>
                  </a:lnTo>
                  <a:lnTo>
                    <a:pt x="986" y="391"/>
                  </a:lnTo>
                  <a:lnTo>
                    <a:pt x="986" y="393"/>
                  </a:lnTo>
                  <a:lnTo>
                    <a:pt x="1001" y="393"/>
                  </a:lnTo>
                  <a:lnTo>
                    <a:pt x="1001" y="396"/>
                  </a:lnTo>
                  <a:lnTo>
                    <a:pt x="1012" y="396"/>
                  </a:lnTo>
                  <a:lnTo>
                    <a:pt x="1012" y="399"/>
                  </a:lnTo>
                  <a:lnTo>
                    <a:pt x="1019" y="399"/>
                  </a:lnTo>
                  <a:lnTo>
                    <a:pt x="1019" y="403"/>
                  </a:lnTo>
                  <a:lnTo>
                    <a:pt x="1024" y="403"/>
                  </a:lnTo>
                  <a:lnTo>
                    <a:pt x="1024" y="410"/>
                  </a:lnTo>
                  <a:lnTo>
                    <a:pt x="1033" y="410"/>
                  </a:lnTo>
                  <a:lnTo>
                    <a:pt x="1033" y="413"/>
                  </a:lnTo>
                  <a:lnTo>
                    <a:pt x="1040" y="413"/>
                  </a:lnTo>
                  <a:lnTo>
                    <a:pt x="1040" y="418"/>
                  </a:lnTo>
                  <a:lnTo>
                    <a:pt x="1047" y="418"/>
                  </a:lnTo>
                  <a:lnTo>
                    <a:pt x="1047" y="422"/>
                  </a:lnTo>
                  <a:lnTo>
                    <a:pt x="1062" y="422"/>
                  </a:lnTo>
                  <a:lnTo>
                    <a:pt x="1062" y="428"/>
                  </a:lnTo>
                  <a:lnTo>
                    <a:pt x="1069" y="428"/>
                  </a:lnTo>
                  <a:lnTo>
                    <a:pt x="1069" y="433"/>
                  </a:lnTo>
                  <a:lnTo>
                    <a:pt x="1073" y="433"/>
                  </a:lnTo>
                  <a:lnTo>
                    <a:pt x="1073" y="439"/>
                  </a:lnTo>
                  <a:lnTo>
                    <a:pt x="1077" y="439"/>
                  </a:lnTo>
                  <a:lnTo>
                    <a:pt x="1077" y="441"/>
                  </a:lnTo>
                  <a:lnTo>
                    <a:pt x="1094" y="441"/>
                  </a:lnTo>
                  <a:lnTo>
                    <a:pt x="1094" y="445"/>
                  </a:lnTo>
                  <a:lnTo>
                    <a:pt x="1101" y="445"/>
                  </a:lnTo>
                  <a:lnTo>
                    <a:pt x="1101" y="448"/>
                  </a:lnTo>
                  <a:lnTo>
                    <a:pt x="1104" y="448"/>
                  </a:lnTo>
                  <a:lnTo>
                    <a:pt x="1104" y="451"/>
                  </a:lnTo>
                  <a:lnTo>
                    <a:pt x="1116" y="451"/>
                  </a:lnTo>
                  <a:lnTo>
                    <a:pt x="1116" y="453"/>
                  </a:lnTo>
                  <a:lnTo>
                    <a:pt x="1121" y="453"/>
                  </a:lnTo>
                  <a:lnTo>
                    <a:pt x="1121" y="465"/>
                  </a:lnTo>
                  <a:lnTo>
                    <a:pt x="1138" y="465"/>
                  </a:lnTo>
                  <a:lnTo>
                    <a:pt x="1138" y="470"/>
                  </a:lnTo>
                  <a:lnTo>
                    <a:pt x="1143" y="470"/>
                  </a:lnTo>
                  <a:lnTo>
                    <a:pt x="1143" y="474"/>
                  </a:lnTo>
                  <a:lnTo>
                    <a:pt x="1147" y="474"/>
                  </a:lnTo>
                  <a:lnTo>
                    <a:pt x="1147" y="479"/>
                  </a:lnTo>
                  <a:lnTo>
                    <a:pt x="1152" y="479"/>
                  </a:lnTo>
                  <a:lnTo>
                    <a:pt x="1152" y="481"/>
                  </a:lnTo>
                  <a:lnTo>
                    <a:pt x="1173" y="481"/>
                  </a:lnTo>
                  <a:lnTo>
                    <a:pt x="1173" y="485"/>
                  </a:lnTo>
                  <a:lnTo>
                    <a:pt x="1195" y="485"/>
                  </a:lnTo>
                  <a:lnTo>
                    <a:pt x="1195" y="489"/>
                  </a:lnTo>
                  <a:lnTo>
                    <a:pt x="1200" y="489"/>
                  </a:lnTo>
                  <a:lnTo>
                    <a:pt x="1200" y="493"/>
                  </a:lnTo>
                  <a:lnTo>
                    <a:pt x="1205" y="493"/>
                  </a:lnTo>
                  <a:lnTo>
                    <a:pt x="1205" y="495"/>
                  </a:lnTo>
                  <a:lnTo>
                    <a:pt x="1215" y="495"/>
                  </a:lnTo>
                  <a:lnTo>
                    <a:pt x="1215" y="499"/>
                  </a:lnTo>
                  <a:lnTo>
                    <a:pt x="1220" y="499"/>
                  </a:lnTo>
                  <a:lnTo>
                    <a:pt x="1220" y="503"/>
                  </a:lnTo>
                  <a:lnTo>
                    <a:pt x="1224" y="503"/>
                  </a:lnTo>
                  <a:lnTo>
                    <a:pt x="1224" y="507"/>
                  </a:lnTo>
                  <a:lnTo>
                    <a:pt x="1250" y="507"/>
                  </a:lnTo>
                  <a:lnTo>
                    <a:pt x="1250" y="511"/>
                  </a:lnTo>
                  <a:lnTo>
                    <a:pt x="1252" y="511"/>
                  </a:lnTo>
                  <a:lnTo>
                    <a:pt x="1252" y="514"/>
                  </a:lnTo>
                  <a:lnTo>
                    <a:pt x="1274" y="514"/>
                  </a:lnTo>
                  <a:lnTo>
                    <a:pt x="1274" y="518"/>
                  </a:lnTo>
                  <a:lnTo>
                    <a:pt x="1276" y="518"/>
                  </a:lnTo>
                  <a:lnTo>
                    <a:pt x="1276" y="522"/>
                  </a:lnTo>
                  <a:lnTo>
                    <a:pt x="1280" y="522"/>
                  </a:lnTo>
                  <a:lnTo>
                    <a:pt x="1280" y="522"/>
                  </a:lnTo>
                  <a:lnTo>
                    <a:pt x="1520" y="522"/>
                  </a:lnTo>
                </a:path>
              </a:pathLst>
            </a:custGeom>
            <a:noFill/>
            <a:ln w="12700">
              <a:solidFill>
                <a:srgbClr val="FF90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5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Arial" charset="0"/>
              </a:endParaRPr>
            </a:p>
          </p:txBody>
        </p: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1FFF0587-2A7D-4DCB-9FBF-B592B8A0ECBA}"/>
                </a:ext>
              </a:extLst>
            </p:cNvPr>
            <p:cNvGrpSpPr/>
            <p:nvPr/>
          </p:nvGrpSpPr>
          <p:grpSpPr>
            <a:xfrm>
              <a:off x="7051606" y="1872268"/>
              <a:ext cx="4534235" cy="908957"/>
              <a:chOff x="2571480" y="1441724"/>
              <a:chExt cx="4137739" cy="970506"/>
            </a:xfrm>
          </p:grpSpPr>
          <p:sp>
            <p:nvSpPr>
              <p:cNvPr id="438" name="Freeform 507">
                <a:extLst>
                  <a:ext uri="{FF2B5EF4-FFF2-40B4-BE49-F238E27FC236}">
                    <a16:creationId xmlns:a16="http://schemas.microsoft.com/office/drawing/2014/main" id="{CCD2C722-6DBD-46DE-8482-6FC0BDC5A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480" y="1441724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39" name="Freeform 508">
                <a:extLst>
                  <a:ext uri="{FF2B5EF4-FFF2-40B4-BE49-F238E27FC236}">
                    <a16:creationId xmlns:a16="http://schemas.microsoft.com/office/drawing/2014/main" id="{8CFD78A3-899D-41B9-88F2-F78F530AA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178" y="1452364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40" name="Freeform 509">
                <a:extLst>
                  <a:ext uri="{FF2B5EF4-FFF2-40B4-BE49-F238E27FC236}">
                    <a16:creationId xmlns:a16="http://schemas.microsoft.com/office/drawing/2014/main" id="{F171CD03-6233-4DE3-A690-6AD8D91F0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168" y="1486057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41" name="Freeform 510">
                <a:extLst>
                  <a:ext uri="{FF2B5EF4-FFF2-40B4-BE49-F238E27FC236}">
                    <a16:creationId xmlns:a16="http://schemas.microsoft.com/office/drawing/2014/main" id="{35931485-8176-41B6-902B-9CC6AEE09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394" y="1493151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42" name="Freeform 511">
                <a:extLst>
                  <a:ext uri="{FF2B5EF4-FFF2-40B4-BE49-F238E27FC236}">
                    <a16:creationId xmlns:a16="http://schemas.microsoft.com/office/drawing/2014/main" id="{653CA975-C3AF-47C9-98D2-26D0B3A89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716" y="1500244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43" name="Freeform 512">
                <a:extLst>
                  <a:ext uri="{FF2B5EF4-FFF2-40B4-BE49-F238E27FC236}">
                    <a16:creationId xmlns:a16="http://schemas.microsoft.com/office/drawing/2014/main" id="{F3E12737-8A60-4DD2-954F-DD347EB59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459" y="1509110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44" name="Freeform 513">
                <a:extLst>
                  <a:ext uri="{FF2B5EF4-FFF2-40B4-BE49-F238E27FC236}">
                    <a16:creationId xmlns:a16="http://schemas.microsoft.com/office/drawing/2014/main" id="{DB461E22-7178-480A-B6B6-D66A69CFA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340" y="1509110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45" name="Freeform 514">
                <a:extLst>
                  <a:ext uri="{FF2B5EF4-FFF2-40B4-BE49-F238E27FC236}">
                    <a16:creationId xmlns:a16="http://schemas.microsoft.com/office/drawing/2014/main" id="{C06683D9-A62E-43CF-9058-B69B63DD3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222" y="1516203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46" name="Freeform 515">
                <a:extLst>
                  <a:ext uri="{FF2B5EF4-FFF2-40B4-BE49-F238E27FC236}">
                    <a16:creationId xmlns:a16="http://schemas.microsoft.com/office/drawing/2014/main" id="{C76C2738-4465-44AC-B72B-6DFB10ABC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856" y="1516203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47" name="Freeform 516">
                <a:extLst>
                  <a:ext uri="{FF2B5EF4-FFF2-40B4-BE49-F238E27FC236}">
                    <a16:creationId xmlns:a16="http://schemas.microsoft.com/office/drawing/2014/main" id="{3E919031-E1B2-4DA2-96B4-CDC213A6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038" y="1648315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48" name="Freeform 517">
                <a:extLst>
                  <a:ext uri="{FF2B5EF4-FFF2-40B4-BE49-F238E27FC236}">
                    <a16:creationId xmlns:a16="http://schemas.microsoft.com/office/drawing/2014/main" id="{5BD687CB-2FB3-4858-A666-A6DF76FA0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576" y="1686304"/>
                <a:ext cx="50374" cy="4777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49" name="Freeform 518">
                <a:extLst>
                  <a:ext uri="{FF2B5EF4-FFF2-40B4-BE49-F238E27FC236}">
                    <a16:creationId xmlns:a16="http://schemas.microsoft.com/office/drawing/2014/main" id="{42834A16-E056-4560-ACD3-E21B9340D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11" y="1776743"/>
                <a:ext cx="50374" cy="4777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50" name="Freeform 519">
                <a:extLst>
                  <a:ext uri="{FF2B5EF4-FFF2-40B4-BE49-F238E27FC236}">
                    <a16:creationId xmlns:a16="http://schemas.microsoft.com/office/drawing/2014/main" id="{57BE4FDC-4E23-40C8-8F23-DE88B2AB7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114" y="1932795"/>
                <a:ext cx="50374" cy="4777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51" name="Freeform 520">
                <a:extLst>
                  <a:ext uri="{FF2B5EF4-FFF2-40B4-BE49-F238E27FC236}">
                    <a16:creationId xmlns:a16="http://schemas.microsoft.com/office/drawing/2014/main" id="{E27862D4-DCDE-4376-A245-5039C988C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620" y="1940912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52" name="Freeform 521">
                <a:extLst>
                  <a:ext uri="{FF2B5EF4-FFF2-40B4-BE49-F238E27FC236}">
                    <a16:creationId xmlns:a16="http://schemas.microsoft.com/office/drawing/2014/main" id="{3CC1C72A-4D4C-47E8-8287-5A0FB93A0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749" y="1956872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53" name="Freeform 522">
                <a:extLst>
                  <a:ext uri="{FF2B5EF4-FFF2-40B4-BE49-F238E27FC236}">
                    <a16:creationId xmlns:a16="http://schemas.microsoft.com/office/drawing/2014/main" id="{5672A02E-67AB-48B8-87FA-793282F3A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146" y="2040967"/>
                <a:ext cx="50374" cy="4777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54" name="Freeform 523">
                <a:extLst>
                  <a:ext uri="{FF2B5EF4-FFF2-40B4-BE49-F238E27FC236}">
                    <a16:creationId xmlns:a16="http://schemas.microsoft.com/office/drawing/2014/main" id="{939BDD5A-A8C0-4736-81EF-1E792190C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2931" y="2073911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55" name="Freeform 524">
                <a:extLst>
                  <a:ext uri="{FF2B5EF4-FFF2-40B4-BE49-F238E27FC236}">
                    <a16:creationId xmlns:a16="http://schemas.microsoft.com/office/drawing/2014/main" id="{41D335FF-D252-453F-BA5E-837D5BCE6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060" y="2120766"/>
                <a:ext cx="50374" cy="4777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56" name="Freeform 525">
                <a:extLst>
                  <a:ext uri="{FF2B5EF4-FFF2-40B4-BE49-F238E27FC236}">
                    <a16:creationId xmlns:a16="http://schemas.microsoft.com/office/drawing/2014/main" id="{83DCA49E-0801-48D6-A2A0-8FFF49E5D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684" y="2186517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57" name="Freeform 526">
                <a:extLst>
                  <a:ext uri="{FF2B5EF4-FFF2-40B4-BE49-F238E27FC236}">
                    <a16:creationId xmlns:a16="http://schemas.microsoft.com/office/drawing/2014/main" id="{4E8C6033-B809-4653-BA0C-BE092286D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824" y="2206909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58" name="Freeform 527">
                <a:extLst>
                  <a:ext uri="{FF2B5EF4-FFF2-40B4-BE49-F238E27FC236}">
                    <a16:creationId xmlns:a16="http://schemas.microsoft.com/office/drawing/2014/main" id="{F8D8FF19-C12F-4655-A1FA-C710B5360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985" y="221843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59" name="Freeform 528">
                <a:extLst>
                  <a:ext uri="{FF2B5EF4-FFF2-40B4-BE49-F238E27FC236}">
                    <a16:creationId xmlns:a16="http://schemas.microsoft.com/office/drawing/2014/main" id="{AC28F965-9170-4F34-B8C7-0484CF124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114" y="221843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60" name="Freeform 529">
                <a:extLst>
                  <a:ext uri="{FF2B5EF4-FFF2-40B4-BE49-F238E27FC236}">
                    <a16:creationId xmlns:a16="http://schemas.microsoft.com/office/drawing/2014/main" id="{14F5666B-9E11-4F23-BFCB-A71428789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8898" y="221843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61" name="Freeform 530">
                <a:extLst>
                  <a:ext uri="{FF2B5EF4-FFF2-40B4-BE49-F238E27FC236}">
                    <a16:creationId xmlns:a16="http://schemas.microsoft.com/office/drawing/2014/main" id="{DFA05D91-A287-4410-B75E-9A5680BD4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40" y="221843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62" name="Freeform 531">
                <a:extLst>
                  <a:ext uri="{FF2B5EF4-FFF2-40B4-BE49-F238E27FC236}">
                    <a16:creationId xmlns:a16="http://schemas.microsoft.com/office/drawing/2014/main" id="{EAE2B2E5-4D17-4086-8087-0F3DA2E9A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060" y="2224643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63" name="Freeform 532">
                <a:extLst>
                  <a:ext uri="{FF2B5EF4-FFF2-40B4-BE49-F238E27FC236}">
                    <a16:creationId xmlns:a16="http://schemas.microsoft.com/office/drawing/2014/main" id="{F78B97F4-EF29-4EE7-B1C7-B13CEB2C3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878" y="2236169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64" name="Freeform 533">
                <a:extLst>
                  <a:ext uri="{FF2B5EF4-FFF2-40B4-BE49-F238E27FC236}">
                    <a16:creationId xmlns:a16="http://schemas.microsoft.com/office/drawing/2014/main" id="{4848D42F-A366-49DF-B0E7-852C1E6DE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941" y="2236169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65" name="Freeform 534">
                <a:extLst>
                  <a:ext uri="{FF2B5EF4-FFF2-40B4-BE49-F238E27FC236}">
                    <a16:creationId xmlns:a16="http://schemas.microsoft.com/office/drawing/2014/main" id="{7779EA7A-90E8-424B-9043-95F871C2C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576" y="2243125"/>
                <a:ext cx="50374" cy="4777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66" name="Freeform 535">
                <a:extLst>
                  <a:ext uri="{FF2B5EF4-FFF2-40B4-BE49-F238E27FC236}">
                    <a16:creationId xmlns:a16="http://schemas.microsoft.com/office/drawing/2014/main" id="{8D2F2456-EF58-4F3C-A387-0A4D655C7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328" y="226099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67" name="Freeform 536">
                <a:extLst>
                  <a:ext uri="{FF2B5EF4-FFF2-40B4-BE49-F238E27FC236}">
                    <a16:creationId xmlns:a16="http://schemas.microsoft.com/office/drawing/2014/main" id="{7741023D-3CBE-4FF1-AEB1-BB05864FC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0458" y="226099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68" name="Freeform 537">
                <a:extLst>
                  <a:ext uri="{FF2B5EF4-FFF2-40B4-BE49-F238E27FC236}">
                    <a16:creationId xmlns:a16="http://schemas.microsoft.com/office/drawing/2014/main" id="{158E91D9-9C9C-4334-A6F2-578FFCB1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963" y="2268089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69" name="Freeform 538">
                <a:extLst>
                  <a:ext uri="{FF2B5EF4-FFF2-40B4-BE49-F238E27FC236}">
                    <a16:creationId xmlns:a16="http://schemas.microsoft.com/office/drawing/2014/main" id="{A827F115-9A26-4936-9984-9F77A4F77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2125" y="2278591"/>
                <a:ext cx="50374" cy="4777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0" name="Freeform 539">
                <a:extLst>
                  <a:ext uri="{FF2B5EF4-FFF2-40B4-BE49-F238E27FC236}">
                    <a16:creationId xmlns:a16="http://schemas.microsoft.com/office/drawing/2014/main" id="{D74B2824-232C-4600-AE38-93DEDED2A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254" y="229025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1" name="Freeform 540">
                <a:extLst>
                  <a:ext uri="{FF2B5EF4-FFF2-40B4-BE49-F238E27FC236}">
                    <a16:creationId xmlns:a16="http://schemas.microsoft.com/office/drawing/2014/main" id="{11A0A48B-38B5-4222-A367-6C9A49A56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2447" y="229025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2" name="Freeform 541">
                <a:extLst>
                  <a:ext uri="{FF2B5EF4-FFF2-40B4-BE49-F238E27FC236}">
                    <a16:creationId xmlns:a16="http://schemas.microsoft.com/office/drawing/2014/main" id="{6537A679-FF01-4D1A-8A62-014326EC2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952" y="229025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3" name="Freeform 542">
                <a:extLst>
                  <a:ext uri="{FF2B5EF4-FFF2-40B4-BE49-F238E27FC236}">
                    <a16:creationId xmlns:a16="http://schemas.microsoft.com/office/drawing/2014/main" id="{298EA3BB-4B19-4974-AD77-010C7BB12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081" y="2299122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4" name="Freeform 543">
                <a:extLst>
                  <a:ext uri="{FF2B5EF4-FFF2-40B4-BE49-F238E27FC236}">
                    <a16:creationId xmlns:a16="http://schemas.microsoft.com/office/drawing/2014/main" id="{84076F2C-0CC8-4183-9D65-80EEAB543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7555" y="2299122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5" name="Freeform 544">
                <a:extLst>
                  <a:ext uri="{FF2B5EF4-FFF2-40B4-BE49-F238E27FC236}">
                    <a16:creationId xmlns:a16="http://schemas.microsoft.com/office/drawing/2014/main" id="{1D4FABBC-65FD-4063-8437-6315AB3E0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995" y="2299122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6" name="Freeform 545">
                <a:extLst>
                  <a:ext uri="{FF2B5EF4-FFF2-40B4-BE49-F238E27FC236}">
                    <a16:creationId xmlns:a16="http://schemas.microsoft.com/office/drawing/2014/main" id="{12F47595-DF66-4D90-83BF-7A2916BB6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437" y="2299122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7" name="Freeform 546">
                <a:extLst>
                  <a:ext uri="{FF2B5EF4-FFF2-40B4-BE49-F238E27FC236}">
                    <a16:creationId xmlns:a16="http://schemas.microsoft.com/office/drawing/2014/main" id="{4FA89EAE-01AE-424A-BD41-92153F41F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910" y="2306215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8" name="Freeform 547">
                <a:extLst>
                  <a:ext uri="{FF2B5EF4-FFF2-40B4-BE49-F238E27FC236}">
                    <a16:creationId xmlns:a16="http://schemas.microsoft.com/office/drawing/2014/main" id="{A2E697F3-0219-46E7-ADC9-B065C7EBF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350" y="2317742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79" name="Freeform 548">
                <a:extLst>
                  <a:ext uri="{FF2B5EF4-FFF2-40B4-BE49-F238E27FC236}">
                    <a16:creationId xmlns:a16="http://schemas.microsoft.com/office/drawing/2014/main" id="{E9A8051C-3152-435E-A6D9-B3B2636C8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448" y="2317742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80" name="Freeform 549">
                <a:extLst>
                  <a:ext uri="{FF2B5EF4-FFF2-40B4-BE49-F238E27FC236}">
                    <a16:creationId xmlns:a16="http://schemas.microsoft.com/office/drawing/2014/main" id="{E53DF442-5316-4768-87FF-97074FD59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8200" y="2317742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81" name="Freeform 550">
                <a:extLst>
                  <a:ext uri="{FF2B5EF4-FFF2-40B4-BE49-F238E27FC236}">
                    <a16:creationId xmlns:a16="http://schemas.microsoft.com/office/drawing/2014/main" id="{F0879FAF-B158-4665-8B78-EA3C42ABA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984" y="232394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82" name="Freeform 551">
                <a:extLst>
                  <a:ext uri="{FF2B5EF4-FFF2-40B4-BE49-F238E27FC236}">
                    <a16:creationId xmlns:a16="http://schemas.microsoft.com/office/drawing/2014/main" id="{928B8768-AE41-4575-A7BB-9A7F27444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6426" y="2331041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83" name="Freeform 552">
                <a:extLst>
                  <a:ext uri="{FF2B5EF4-FFF2-40B4-BE49-F238E27FC236}">
                    <a16:creationId xmlns:a16="http://schemas.microsoft.com/office/drawing/2014/main" id="{8CF8ED23-BA1B-48D6-966A-DFC9C0C60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7179" y="2337249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84" name="Freeform 553">
                <a:extLst>
                  <a:ext uri="{FF2B5EF4-FFF2-40B4-BE49-F238E27FC236}">
                    <a16:creationId xmlns:a16="http://schemas.microsoft.com/office/drawing/2014/main" id="{B8EB9BD0-AB6F-48D2-AE38-C05C51458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308" y="2337249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85" name="Freeform 554">
                <a:extLst>
                  <a:ext uri="{FF2B5EF4-FFF2-40B4-BE49-F238E27FC236}">
                    <a16:creationId xmlns:a16="http://schemas.microsoft.com/office/drawing/2014/main" id="{3BB24026-C6AD-48C3-8B98-B75520CA2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780" y="2337249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86" name="Freeform 555">
                <a:extLst>
                  <a:ext uri="{FF2B5EF4-FFF2-40B4-BE49-F238E27FC236}">
                    <a16:creationId xmlns:a16="http://schemas.microsoft.com/office/drawing/2014/main" id="{06A2D4B4-1802-40BE-B9E4-5A237A196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8253" y="2337249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87" name="Freeform 556">
                <a:extLst>
                  <a:ext uri="{FF2B5EF4-FFF2-40B4-BE49-F238E27FC236}">
                    <a16:creationId xmlns:a16="http://schemas.microsoft.com/office/drawing/2014/main" id="{A3C2FC24-3B48-42B8-9A48-0102D2564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727" y="2345977"/>
                <a:ext cx="50374" cy="4777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88" name="Freeform 557">
                <a:extLst>
                  <a:ext uri="{FF2B5EF4-FFF2-40B4-BE49-F238E27FC236}">
                    <a16:creationId xmlns:a16="http://schemas.microsoft.com/office/drawing/2014/main" id="{65249AFB-2647-4689-BAE2-15B20B50E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3793" y="235143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89" name="Freeform 558">
                <a:extLst>
                  <a:ext uri="{FF2B5EF4-FFF2-40B4-BE49-F238E27FC236}">
                    <a16:creationId xmlns:a16="http://schemas.microsoft.com/office/drawing/2014/main" id="{77BF4B74-C568-41B4-BC98-3923C4F4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8577" y="235143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90" name="Freeform 559">
                <a:extLst>
                  <a:ext uri="{FF2B5EF4-FFF2-40B4-BE49-F238E27FC236}">
                    <a16:creationId xmlns:a16="http://schemas.microsoft.com/office/drawing/2014/main" id="{28B93C1E-3410-436C-B98E-07BA21DC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017" y="235143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91" name="Freeform 560">
                <a:extLst>
                  <a:ext uri="{FF2B5EF4-FFF2-40B4-BE49-F238E27FC236}">
                    <a16:creationId xmlns:a16="http://schemas.microsoft.com/office/drawing/2014/main" id="{CA0D33C0-5FF2-4ABE-BFE3-A4579F8AA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146" y="2351436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92" name="Freeform 561">
                <a:extLst>
                  <a:ext uri="{FF2B5EF4-FFF2-40B4-BE49-F238E27FC236}">
                    <a16:creationId xmlns:a16="http://schemas.microsoft.com/office/drawing/2014/main" id="{0F9183C9-71A0-4E10-B1DA-3EC44FAF3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243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93" name="Freeform 562">
                <a:extLst>
                  <a:ext uri="{FF2B5EF4-FFF2-40B4-BE49-F238E27FC236}">
                    <a16:creationId xmlns:a16="http://schemas.microsoft.com/office/drawing/2014/main" id="{BF230FEB-5B0A-4A20-8DDE-ED3F5C192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6372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94" name="Freeform 563">
                <a:extLst>
                  <a:ext uri="{FF2B5EF4-FFF2-40B4-BE49-F238E27FC236}">
                    <a16:creationId xmlns:a16="http://schemas.microsoft.com/office/drawing/2014/main" id="{7B08A088-A8AA-4A6C-B547-233C481E6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1156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95" name="Freeform 564">
                <a:extLst>
                  <a:ext uri="{FF2B5EF4-FFF2-40B4-BE49-F238E27FC236}">
                    <a16:creationId xmlns:a16="http://schemas.microsoft.com/office/drawing/2014/main" id="{F3258846-2937-4635-A479-24849AA2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4598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96" name="Freeform 565">
                <a:extLst>
                  <a:ext uri="{FF2B5EF4-FFF2-40B4-BE49-F238E27FC236}">
                    <a16:creationId xmlns:a16="http://schemas.microsoft.com/office/drawing/2014/main" id="{621E0F2B-B437-40E4-B6C2-9ABB41FD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383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97" name="Freeform 566">
                <a:extLst>
                  <a:ext uri="{FF2B5EF4-FFF2-40B4-BE49-F238E27FC236}">
                    <a16:creationId xmlns:a16="http://schemas.microsoft.com/office/drawing/2014/main" id="{FB6018D4-E69F-4F3C-BEB3-AE86780C7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5512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98" name="Freeform 567">
                <a:extLst>
                  <a:ext uri="{FF2B5EF4-FFF2-40B4-BE49-F238E27FC236}">
                    <a16:creationId xmlns:a16="http://schemas.microsoft.com/office/drawing/2014/main" id="{971403A6-5F17-472A-BB53-8F9E9FFCE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52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499" name="Freeform 568">
                <a:extLst>
                  <a:ext uri="{FF2B5EF4-FFF2-40B4-BE49-F238E27FC236}">
                    <a16:creationId xmlns:a16="http://schemas.microsoft.com/office/drawing/2014/main" id="{60F2F846-C52C-45B7-BEB8-19EFAE9A2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5083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00" name="Freeform 569">
                <a:extLst>
                  <a:ext uri="{FF2B5EF4-FFF2-40B4-BE49-F238E27FC236}">
                    <a16:creationId xmlns:a16="http://schemas.microsoft.com/office/drawing/2014/main" id="{EE7A61A6-3C5C-4E7D-933F-4ADBDB3E5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67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01" name="Freeform 570">
                <a:extLst>
                  <a:ext uri="{FF2B5EF4-FFF2-40B4-BE49-F238E27FC236}">
                    <a16:creationId xmlns:a16="http://schemas.microsoft.com/office/drawing/2014/main" id="{A660FC3A-A34B-473D-AB9E-C56BA6696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3307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02" name="Freeform 571">
                <a:extLst>
                  <a:ext uri="{FF2B5EF4-FFF2-40B4-BE49-F238E27FC236}">
                    <a16:creationId xmlns:a16="http://schemas.microsoft.com/office/drawing/2014/main" id="{70310024-D089-4213-9CB3-A583890D2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0781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03" name="Freeform 572">
                <a:extLst>
                  <a:ext uri="{FF2B5EF4-FFF2-40B4-BE49-F238E27FC236}">
                    <a16:creationId xmlns:a16="http://schemas.microsoft.com/office/drawing/2014/main" id="{30E8D8E6-1800-4084-9554-8BAEF6F93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4221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04" name="Freeform 573">
                <a:extLst>
                  <a:ext uri="{FF2B5EF4-FFF2-40B4-BE49-F238E27FC236}">
                    <a16:creationId xmlns:a16="http://schemas.microsoft.com/office/drawing/2014/main" id="{8D7AB2BB-CE3D-4DFA-833D-6A1F3A473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0352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05" name="Freeform 574">
                <a:extLst>
                  <a:ext uri="{FF2B5EF4-FFF2-40B4-BE49-F238E27FC236}">
                    <a16:creationId xmlns:a16="http://schemas.microsoft.com/office/drawing/2014/main" id="{74E7413F-A4CE-4778-A858-77569943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115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06" name="Freeform 575">
                <a:extLst>
                  <a:ext uri="{FF2B5EF4-FFF2-40B4-BE49-F238E27FC236}">
                    <a16:creationId xmlns:a16="http://schemas.microsoft.com/office/drawing/2014/main" id="{C1454BAF-3ADA-45F6-A9B2-F0B2429EB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899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07" name="Freeform 576">
                <a:extLst>
                  <a:ext uri="{FF2B5EF4-FFF2-40B4-BE49-F238E27FC236}">
                    <a16:creationId xmlns:a16="http://schemas.microsoft.com/office/drawing/2014/main" id="{6003EDA5-3B1E-41CF-9F88-A0C969FC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371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08" name="Freeform 577">
                <a:extLst>
                  <a:ext uri="{FF2B5EF4-FFF2-40B4-BE49-F238E27FC236}">
                    <a16:creationId xmlns:a16="http://schemas.microsoft.com/office/drawing/2014/main" id="{E3A385D0-4117-4AF2-97AE-DD2C8EE66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3844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09" name="Freeform 578">
                <a:extLst>
                  <a:ext uri="{FF2B5EF4-FFF2-40B4-BE49-F238E27FC236}">
                    <a16:creationId xmlns:a16="http://schemas.microsoft.com/office/drawing/2014/main" id="{C33709B7-4462-4D0C-B063-053422546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7608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10" name="Freeform 579">
                <a:extLst>
                  <a:ext uri="{FF2B5EF4-FFF2-40B4-BE49-F238E27FC236}">
                    <a16:creationId xmlns:a16="http://schemas.microsoft.com/office/drawing/2014/main" id="{BBAE88C6-38AA-4EC9-B9D1-2E01FE641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587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11" name="Freeform 580">
                <a:extLst>
                  <a:ext uri="{FF2B5EF4-FFF2-40B4-BE49-F238E27FC236}">
                    <a16:creationId xmlns:a16="http://schemas.microsoft.com/office/drawing/2014/main" id="{0EF3F6AD-259C-4270-8F7C-EC3F6D751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7125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12" name="Freeform 581">
                <a:extLst>
                  <a:ext uri="{FF2B5EF4-FFF2-40B4-BE49-F238E27FC236}">
                    <a16:creationId xmlns:a16="http://schemas.microsoft.com/office/drawing/2014/main" id="{5C8D9260-2B58-4D1A-88BE-EE0DA6F0A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662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13" name="Freeform 582">
                <a:extLst>
                  <a:ext uri="{FF2B5EF4-FFF2-40B4-BE49-F238E27FC236}">
                    <a16:creationId xmlns:a16="http://schemas.microsoft.com/office/drawing/2014/main" id="{36BC049E-9F51-4C95-B2D5-E3ECD1628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706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14" name="Freeform 583">
                <a:extLst>
                  <a:ext uri="{FF2B5EF4-FFF2-40B4-BE49-F238E27FC236}">
                    <a16:creationId xmlns:a16="http://schemas.microsoft.com/office/drawing/2014/main" id="{2E6C2641-777C-47E3-A260-1E8685C33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8845" y="2366508"/>
                <a:ext cx="50374" cy="45722"/>
              </a:xfrm>
              <a:prstGeom prst="ellipse">
                <a:avLst/>
              </a:prstGeom>
              <a:noFill/>
              <a:ln w="12700">
                <a:solidFill>
                  <a:srgbClr val="FF901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5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</p:grp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08F069E8-6C8D-413A-B603-15FAD68CFD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49940" y="1801890"/>
              <a:ext cx="0" cy="1942121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34923794-0B4A-4E1A-B60A-3278B2DDAEBF}"/>
                </a:ext>
              </a:extLst>
            </p:cNvPr>
            <p:cNvCxnSpPr/>
            <p:nvPr/>
          </p:nvCxnSpPr>
          <p:spPr>
            <a:xfrm>
              <a:off x="7079497" y="2808822"/>
              <a:ext cx="4538014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5323FD9F-FF52-408C-BB45-CE05DC395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B0EE0C52-68B6-4BD5-BBAD-9BA2110273A3}"/>
              </a:ext>
            </a:extLst>
          </p:cNvPr>
          <p:cNvSpPr txBox="1"/>
          <p:nvPr/>
        </p:nvSpPr>
        <p:spPr>
          <a:xfrm>
            <a:off x="8343525" y="6201682"/>
            <a:ext cx="3840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Facon</a:t>
            </a:r>
            <a:r>
              <a:rPr lang="en-US" dirty="0"/>
              <a:t> T et al </a:t>
            </a:r>
            <a:r>
              <a:rPr lang="pt-BR" dirty="0"/>
              <a:t> Lancet Oncol 2021 Nov</a:t>
            </a:r>
          </a:p>
        </p:txBody>
      </p: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BC5BCD56-2B3B-467D-BAC7-9D48DDC27CB0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640" name="Εικόνα 5">
              <a:extLst>
                <a:ext uri="{FF2B5EF4-FFF2-40B4-BE49-F238E27FC236}">
                  <a16:creationId xmlns:a16="http://schemas.microsoft.com/office/drawing/2014/main" id="{339D2112-4500-4563-8F68-33D8341FD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1" name="Picture 6" descr="owl1">
              <a:extLst>
                <a:ext uri="{FF2B5EF4-FFF2-40B4-BE49-F238E27FC236}">
                  <a16:creationId xmlns:a16="http://schemas.microsoft.com/office/drawing/2014/main" id="{87CD7CA4-6C4F-4D76-B221-E562790E6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2" name="TextBox 641">
              <a:extLst>
                <a:ext uri="{FF2B5EF4-FFF2-40B4-BE49-F238E27FC236}">
                  <a16:creationId xmlns:a16="http://schemas.microsoft.com/office/drawing/2014/main" id="{EF1381BE-6DEC-4519-8671-A854132AEFC0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643" name="TextBox 642">
              <a:extLst>
                <a:ext uri="{FF2B5EF4-FFF2-40B4-BE49-F238E27FC236}">
                  <a16:creationId xmlns:a16="http://schemas.microsoft.com/office/drawing/2014/main" id="{97824E0F-FA2B-4979-BB22-731F2A306BF1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61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9D9DE-C617-46C3-B993-B1426795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Προσθήκη </a:t>
            </a:r>
            <a:r>
              <a:rPr lang="en-US" sz="3200" dirty="0"/>
              <a:t>daratumumab </a:t>
            </a:r>
            <a:r>
              <a:rPr lang="el-GR" sz="3200" dirty="0"/>
              <a:t>(</a:t>
            </a:r>
            <a:r>
              <a:rPr lang="en-US" sz="3200" dirty="0"/>
              <a:t>anti-CD38 </a:t>
            </a:r>
            <a:r>
              <a:rPr lang="en-US" sz="3200" dirty="0" err="1"/>
              <a:t>MoAb</a:t>
            </a:r>
            <a:r>
              <a:rPr lang="en-US" sz="3200" dirty="0"/>
              <a:t>) </a:t>
            </a:r>
            <a:r>
              <a:rPr lang="el-GR" sz="3200" dirty="0"/>
              <a:t>στην αρχική θεραπεία ασθενών που είναι επιλέξιμοι για ΑΜΑΑΚ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7D190-6605-47FF-BF47-968367CA7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6426"/>
            <a:ext cx="5216793" cy="300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9ABD59-F003-464C-A71A-238990DA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009" y="2186425"/>
            <a:ext cx="5284927" cy="300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F67B5A-B201-4712-B296-B7BEB558EEBE}"/>
              </a:ext>
            </a:extLst>
          </p:cNvPr>
          <p:cNvSpPr txBox="1"/>
          <p:nvPr/>
        </p:nvSpPr>
        <p:spPr>
          <a:xfrm>
            <a:off x="8910928" y="6308209"/>
            <a:ext cx="251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Laubach J et al ASH 2021</a:t>
            </a:r>
            <a:endParaRPr lang="el-G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980866-5820-491D-90C5-28289F000360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11" name="Εικόνα 5">
              <a:extLst>
                <a:ext uri="{FF2B5EF4-FFF2-40B4-BE49-F238E27FC236}">
                  <a16:creationId xmlns:a16="http://schemas.microsoft.com/office/drawing/2014/main" id="{ECC7866A-720E-4AB9-A714-DDF4E1DEF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owl1">
              <a:extLst>
                <a:ext uri="{FF2B5EF4-FFF2-40B4-BE49-F238E27FC236}">
                  <a16:creationId xmlns:a16="http://schemas.microsoft.com/office/drawing/2014/main" id="{BF75F586-1EDE-496B-88B7-8CD5133B3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D966D5-1F75-4F0F-8A92-D89A14B19D44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360922-0985-446A-AE32-F02340BC7DED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92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9D9DE-C617-46C3-B993-B1426795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Προσθήκη </a:t>
            </a:r>
            <a:r>
              <a:rPr lang="en-US" sz="3200" dirty="0"/>
              <a:t>daratumumab </a:t>
            </a:r>
            <a:r>
              <a:rPr lang="el-GR" sz="3200" dirty="0"/>
              <a:t>(</a:t>
            </a:r>
            <a:r>
              <a:rPr lang="en-US" sz="3200" dirty="0"/>
              <a:t>anti-CD38 </a:t>
            </a:r>
            <a:r>
              <a:rPr lang="en-US" sz="3200" dirty="0" err="1"/>
              <a:t>MoAb</a:t>
            </a:r>
            <a:r>
              <a:rPr lang="en-US" sz="3200" dirty="0"/>
              <a:t>) </a:t>
            </a:r>
            <a:r>
              <a:rPr lang="el-GR" sz="3200" dirty="0"/>
              <a:t>στην αρχική θεραπεία ασθενών που είναι επιλέξιμοι για ΑΜΑΑΚ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7D190-6605-47FF-BF47-968367CA7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6426"/>
            <a:ext cx="5216793" cy="300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9ABD59-F003-464C-A71A-238990DA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009" y="2186425"/>
            <a:ext cx="5284927" cy="300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F67B5A-B201-4712-B296-B7BEB558EEBE}"/>
              </a:ext>
            </a:extLst>
          </p:cNvPr>
          <p:cNvSpPr txBox="1"/>
          <p:nvPr/>
        </p:nvSpPr>
        <p:spPr>
          <a:xfrm>
            <a:off x="8910928" y="6308209"/>
            <a:ext cx="251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Laubach J et al ASH 2021</a:t>
            </a:r>
            <a:endParaRPr lang="el-GR" dirty="0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A5AFB4E-F87E-49DC-B1F5-517B6F306F6C}"/>
              </a:ext>
            </a:extLst>
          </p:cNvPr>
          <p:cNvSpPr/>
          <p:nvPr/>
        </p:nvSpPr>
        <p:spPr>
          <a:xfrm>
            <a:off x="9226609" y="3599916"/>
            <a:ext cx="1762769" cy="612648"/>
          </a:xfrm>
          <a:prstGeom prst="wedgeRectCallout">
            <a:avLst>
              <a:gd name="adj1" fmla="val 15396"/>
              <a:gd name="adj2" fmla="val -1941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l-GR" dirty="0" err="1"/>
              <a:t>ετής</a:t>
            </a:r>
            <a:r>
              <a:rPr lang="el-GR" dirty="0"/>
              <a:t> συνολική επιβίωση ~93%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3200626-2FF4-4650-BDD3-4D06F28F335A}"/>
              </a:ext>
            </a:extLst>
          </p:cNvPr>
          <p:cNvSpPr/>
          <p:nvPr/>
        </p:nvSpPr>
        <p:spPr>
          <a:xfrm>
            <a:off x="2965391" y="3609392"/>
            <a:ext cx="2512463" cy="603172"/>
          </a:xfrm>
          <a:prstGeom prst="wedgeRectCallout">
            <a:avLst>
              <a:gd name="adj1" fmla="val 25448"/>
              <a:gd name="adj2" fmla="val -1772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l-GR" dirty="0" err="1"/>
              <a:t>ετής</a:t>
            </a:r>
            <a:r>
              <a:rPr lang="el-GR" dirty="0"/>
              <a:t> επιβίωση χωρίς εξέλιξη της νόσου  ~89%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D74A52-F24B-4419-A595-DF247FE7BB42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12" name="Εικόνα 5">
              <a:extLst>
                <a:ext uri="{FF2B5EF4-FFF2-40B4-BE49-F238E27FC236}">
                  <a16:creationId xmlns:a16="http://schemas.microsoft.com/office/drawing/2014/main" id="{0019CBF3-6982-4C4F-B81E-46EAD5116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owl1">
              <a:extLst>
                <a:ext uri="{FF2B5EF4-FFF2-40B4-BE49-F238E27FC236}">
                  <a16:creationId xmlns:a16="http://schemas.microsoft.com/office/drawing/2014/main" id="{BF91C7B1-0A7F-45AB-989E-D31A25C6D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C42FD3-92FE-45A7-9057-7AA29C06BA82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50CAD5-CE4A-4C5C-A677-2494DE3FC293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69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E30DEC-FEA4-4304-BB0F-6B76D6D9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52308-E110-4513-88CA-6B8C7664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54" y="277092"/>
            <a:ext cx="7361383" cy="2172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A13FA1-10EF-4418-BCD8-B8B9499B3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81" y="2537755"/>
            <a:ext cx="8843820" cy="3841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670657-4905-492B-897D-F1978553BF19}"/>
              </a:ext>
            </a:extLst>
          </p:cNvPr>
          <p:cNvSpPr txBox="1"/>
          <p:nvPr/>
        </p:nvSpPr>
        <p:spPr>
          <a:xfrm>
            <a:off x="7952510" y="6488668"/>
            <a:ext cx="392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Dimopoulos MA et al Lancet Oncol 2021</a:t>
            </a:r>
            <a:endParaRPr lang="el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B01083-4B9D-4184-A842-9B1BEBA5E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13" y="1885621"/>
            <a:ext cx="2765502" cy="457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250AAB-9DA6-4701-830B-A6B64041AE9B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10" name="Εικόνα 5">
              <a:extLst>
                <a:ext uri="{FF2B5EF4-FFF2-40B4-BE49-F238E27FC236}">
                  <a16:creationId xmlns:a16="http://schemas.microsoft.com/office/drawing/2014/main" id="{FDB395F2-9758-45DF-AC0A-7713493FC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owl1">
              <a:extLst>
                <a:ext uri="{FF2B5EF4-FFF2-40B4-BE49-F238E27FC236}">
                  <a16:creationId xmlns:a16="http://schemas.microsoft.com/office/drawing/2014/main" id="{3B82A36D-0956-4C8A-9D39-F5703EB54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54DB45-1CAF-44E9-AB12-867E304AF86E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752545-D4C9-43FD-8E30-B88710246F7C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57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FF45-D6AB-4088-8651-77065515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61" y="449292"/>
            <a:ext cx="11556680" cy="858107"/>
          </a:xfrm>
        </p:spPr>
        <p:txBody>
          <a:bodyPr/>
          <a:lstStyle/>
          <a:p>
            <a:r>
              <a:rPr lang="el-GR" sz="2400" b="1" dirty="0">
                <a:solidFill>
                  <a:srgbClr val="FF0000"/>
                </a:solidFill>
                <a:latin typeface="+mn-lt"/>
              </a:rPr>
              <a:t>Κυτταρικές θεραπείες </a:t>
            </a:r>
            <a:r>
              <a:rPr lang="el-GR" sz="2400" dirty="0">
                <a:latin typeface="+mn-lt"/>
              </a:rPr>
              <a:t>με γενετικά τροποποιημένα </a:t>
            </a:r>
            <a:r>
              <a:rPr lang="el-GR" sz="2400" dirty="0" err="1">
                <a:latin typeface="+mn-lt"/>
              </a:rPr>
              <a:t>αυτόλογα</a:t>
            </a:r>
            <a:r>
              <a:rPr lang="el-GR" sz="2400" dirty="0">
                <a:latin typeface="+mn-lt"/>
              </a:rPr>
              <a:t> Τ λεμφοκύτταρα (</a:t>
            </a:r>
            <a:r>
              <a:rPr lang="en-US" sz="2400" dirty="0">
                <a:latin typeface="+mn-lt"/>
              </a:rPr>
              <a:t>CAR-T</a:t>
            </a:r>
            <a:r>
              <a:rPr lang="el-G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cells) </a:t>
            </a:r>
            <a:br>
              <a:rPr lang="en-US" sz="2400" dirty="0">
                <a:latin typeface="+mn-lt"/>
              </a:rPr>
            </a:br>
            <a:r>
              <a:rPr lang="en-US" sz="2400" i="0" dirty="0" err="1">
                <a:solidFill>
                  <a:srgbClr val="1A1A1A"/>
                </a:solidFill>
                <a:effectLst/>
                <a:latin typeface="+mn-lt"/>
              </a:rPr>
              <a:t>Idecabtagene</a:t>
            </a:r>
            <a:r>
              <a:rPr lang="en-US" sz="2400" i="0" dirty="0">
                <a:solidFill>
                  <a:srgbClr val="1A1A1A"/>
                </a:solidFill>
                <a:effectLst/>
                <a:latin typeface="+mn-lt"/>
              </a:rPr>
              <a:t> </a:t>
            </a:r>
            <a:r>
              <a:rPr lang="en-US" sz="2400" i="0" dirty="0" err="1">
                <a:solidFill>
                  <a:srgbClr val="1A1A1A"/>
                </a:solidFill>
                <a:effectLst/>
                <a:latin typeface="+mn-lt"/>
              </a:rPr>
              <a:t>Vicleucel</a:t>
            </a:r>
            <a:r>
              <a:rPr lang="en-US" sz="2400" i="0" dirty="0">
                <a:solidFill>
                  <a:srgbClr val="1A1A1A"/>
                </a:solidFill>
                <a:effectLst/>
                <a:latin typeface="+mn-lt"/>
              </a:rPr>
              <a:t> in Relapsed and Refractory Multiple Myeloma</a:t>
            </a:r>
            <a:endParaRPr lang="el-GR" sz="24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072BC-A04C-4C7B-8C61-0A7FF07D70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0957" y="6496061"/>
            <a:ext cx="3706683" cy="307347"/>
          </a:xfrm>
        </p:spPr>
        <p:txBody>
          <a:bodyPr/>
          <a:lstStyle/>
          <a:p>
            <a:r>
              <a:rPr lang="en-US" dirty="0"/>
              <a:t>Munshi NC et al N </a:t>
            </a:r>
            <a:r>
              <a:rPr lang="en-US" dirty="0" err="1"/>
              <a:t>Engl</a:t>
            </a:r>
            <a:r>
              <a:rPr lang="en-US" dirty="0"/>
              <a:t> J Med 2021; 384:705-716</a:t>
            </a:r>
            <a:endParaRPr lang="el-G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06AF35-8658-4E27-A0CF-A5ECEB75E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7" y="1334560"/>
            <a:ext cx="7077680" cy="54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0CF0B1-4E2D-48A4-9F94-08230712AAE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201624" y="2216939"/>
            <a:ext cx="30911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6A311A-631D-484C-ABCF-8B42DFD8652C}"/>
              </a:ext>
            </a:extLst>
          </p:cNvPr>
          <p:cNvCxnSpPr>
            <a:cxnSpLocks/>
          </p:cNvCxnSpPr>
          <p:nvPr/>
        </p:nvCxnSpPr>
        <p:spPr>
          <a:xfrm flipH="1">
            <a:off x="7138014" y="2533460"/>
            <a:ext cx="21547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24BD82-C95A-4130-A818-A8B0BAB2C588}"/>
              </a:ext>
            </a:extLst>
          </p:cNvPr>
          <p:cNvSpPr txBox="1"/>
          <p:nvPr/>
        </p:nvSpPr>
        <p:spPr>
          <a:xfrm>
            <a:off x="9292738" y="2032273"/>
            <a:ext cx="225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Relapse in CR patients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FA8692-CB4E-4C06-93F3-22062D887079}"/>
              </a:ext>
            </a:extLst>
          </p:cNvPr>
          <p:cNvSpPr txBox="1"/>
          <p:nvPr/>
        </p:nvSpPr>
        <p:spPr>
          <a:xfrm>
            <a:off x="9396960" y="2401605"/>
            <a:ext cx="11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Plateau?? </a:t>
            </a:r>
            <a:endParaRPr lang="el-G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56C56D-3981-4E92-BCDA-42A4578E4297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12" name="Εικόνα 5">
              <a:extLst>
                <a:ext uri="{FF2B5EF4-FFF2-40B4-BE49-F238E27FC236}">
                  <a16:creationId xmlns:a16="http://schemas.microsoft.com/office/drawing/2014/main" id="{A209EABA-4DF9-4FFD-B1ED-6E3EA1E55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owl1">
              <a:extLst>
                <a:ext uri="{FF2B5EF4-FFF2-40B4-BE49-F238E27FC236}">
                  <a16:creationId xmlns:a16="http://schemas.microsoft.com/office/drawing/2014/main" id="{84B731F9-C936-4C99-B5B5-040C9A8C0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0800BA-F3AE-41F4-BCD2-BBE84229A8EC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B74A24-533B-43A3-818E-262A331D5684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2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B544-743C-443D-AE0E-25F41CF2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05" y="731410"/>
            <a:ext cx="11557813" cy="812897"/>
          </a:xfrm>
        </p:spPr>
        <p:txBody>
          <a:bodyPr>
            <a:noAutofit/>
          </a:bodyPr>
          <a:lstStyle/>
          <a:p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Κυτταρικές θεραπείες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με γενετικά τροποποιημένα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αυτόλογα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Τ λεμφοκύτταρα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CAR-T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cells)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 err="1">
                <a:latin typeface="+mn-lt"/>
              </a:rPr>
              <a:t>Ciltacabtagene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autoleucel</a:t>
            </a:r>
            <a:r>
              <a:rPr lang="en-US" altLang="en-US" sz="2400" dirty="0">
                <a:latin typeface="+mn-lt"/>
              </a:rPr>
              <a:t>  in RRMM</a:t>
            </a:r>
            <a:endParaRPr lang="en-US" sz="2400" dirty="0">
              <a:latin typeface="+mn-lt"/>
            </a:endParaRP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9517F7A3-7A92-467A-913B-54A65D41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926" y="6349800"/>
            <a:ext cx="3588457" cy="338554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Martin. ASH 2021. </a:t>
            </a:r>
            <a:r>
              <a:rPr kumimoji="0" lang="en-US" altLang="en-US" sz="1600" b="0" i="0" u="none" strike="noStrike" kern="1200" cap="none" spc="-10" normalizeH="0" baseline="0" noProof="0" dirty="0" err="1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Abstr</a:t>
            </a:r>
            <a:r>
              <a:rPr kumimoji="0" lang="en-US" altLang="en-US" sz="16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549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1CA2F-BC86-4081-AE73-657DA871363B}"/>
              </a:ext>
            </a:extLst>
          </p:cNvPr>
          <p:cNvSpPr txBox="1"/>
          <p:nvPr/>
        </p:nvSpPr>
        <p:spPr bwMode="auto">
          <a:xfrm>
            <a:off x="418206" y="6380577"/>
            <a:ext cx="38717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*ORR assessed by independent review committee.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45B2A1-FA7D-412F-BB7C-9FB9AD5654FE}"/>
              </a:ext>
            </a:extLst>
          </p:cNvPr>
          <p:cNvGrpSpPr/>
          <p:nvPr/>
        </p:nvGrpSpPr>
        <p:grpSpPr>
          <a:xfrm>
            <a:off x="-442319" y="2661586"/>
            <a:ext cx="5248440" cy="3037314"/>
            <a:chOff x="-266879" y="1433181"/>
            <a:chExt cx="6029021" cy="35718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2EF898-C15A-4D3F-951A-4DEFF8FADF5D}"/>
                </a:ext>
              </a:extLst>
            </p:cNvPr>
            <p:cNvSpPr txBox="1"/>
            <p:nvPr/>
          </p:nvSpPr>
          <p:spPr bwMode="auto">
            <a:xfrm>
              <a:off x="-266879" y="4679293"/>
              <a:ext cx="6029021" cy="325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Best response  =   	sCR         VGPR         PR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A03E7C-F34A-4287-8020-A4301FACF3F5}"/>
                </a:ext>
              </a:extLst>
            </p:cNvPr>
            <p:cNvGrpSpPr/>
            <p:nvPr/>
          </p:nvGrpSpPr>
          <p:grpSpPr>
            <a:xfrm>
              <a:off x="940159" y="1433181"/>
              <a:ext cx="4069290" cy="3478050"/>
              <a:chOff x="940159" y="1433181"/>
              <a:chExt cx="4069290" cy="347805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F03C221-331A-44B6-95F4-B780F8550F2B}"/>
                  </a:ext>
                </a:extLst>
              </p:cNvPr>
              <p:cNvSpPr txBox="1"/>
              <p:nvPr/>
            </p:nvSpPr>
            <p:spPr bwMode="auto">
              <a:xfrm>
                <a:off x="1777415" y="4069935"/>
                <a:ext cx="1193845" cy="325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.1%</a:t>
                </a: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4AC581F-7D5C-46EF-8E14-8825BA0004D5}"/>
                  </a:ext>
                </a:extLst>
              </p:cNvPr>
              <p:cNvGrpSpPr/>
              <p:nvPr/>
            </p:nvGrpSpPr>
            <p:grpSpPr>
              <a:xfrm>
                <a:off x="2772492" y="1931467"/>
                <a:ext cx="915886" cy="2490757"/>
                <a:chOff x="3369788" y="1931467"/>
                <a:chExt cx="915886" cy="2490757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D29B4F0-186C-4AA2-9055-20D376C6C820}"/>
                    </a:ext>
                  </a:extLst>
                </p:cNvPr>
                <p:cNvSpPr/>
                <p:nvPr/>
              </p:nvSpPr>
              <p:spPr bwMode="auto">
                <a:xfrm>
                  <a:off x="3369788" y="1931467"/>
                  <a:ext cx="915886" cy="21227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41E6C80-2675-44A7-B73E-22E4B0EF9EA9}"/>
                    </a:ext>
                  </a:extLst>
                </p:cNvPr>
                <p:cNvSpPr/>
                <p:nvPr/>
              </p:nvSpPr>
              <p:spPr bwMode="auto">
                <a:xfrm>
                  <a:off x="3369788" y="4064509"/>
                  <a:ext cx="915886" cy="315146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BC737EC-F7E9-4A21-AF7C-8634AA609F00}"/>
                    </a:ext>
                  </a:extLst>
                </p:cNvPr>
                <p:cNvSpPr/>
                <p:nvPr/>
              </p:nvSpPr>
              <p:spPr bwMode="auto">
                <a:xfrm>
                  <a:off x="3369788" y="4352141"/>
                  <a:ext cx="915886" cy="7008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F3C1D0-56C1-4929-828E-04D7A001B041}"/>
                  </a:ext>
                </a:extLst>
              </p:cNvPr>
              <p:cNvSpPr txBox="1"/>
              <p:nvPr/>
            </p:nvSpPr>
            <p:spPr bwMode="auto">
              <a:xfrm>
                <a:off x="1872970" y="1433181"/>
                <a:ext cx="2587924" cy="36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ORR* by IRC: 97.9%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1FBB1C-2A33-4B2F-8A84-64B69E603D4C}"/>
                  </a:ext>
                </a:extLst>
              </p:cNvPr>
              <p:cNvSpPr txBox="1"/>
              <p:nvPr/>
            </p:nvSpPr>
            <p:spPr bwMode="auto">
              <a:xfrm rot="16200000">
                <a:off x="-190061" y="2978898"/>
                <a:ext cx="2613992" cy="35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Patients (%)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04CAF1C-3BEB-4F8E-9CB0-1470077A7062}"/>
                  </a:ext>
                </a:extLst>
              </p:cNvPr>
              <p:cNvCxnSpPr/>
              <p:nvPr/>
            </p:nvCxnSpPr>
            <p:spPr bwMode="auto">
              <a:xfrm flipV="1">
                <a:off x="1872970" y="1837426"/>
                <a:ext cx="0" cy="259655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98C3FC8-4F89-46BE-AD01-9228524331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812585" y="1848677"/>
                <a:ext cx="603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B159E11-7881-4174-BDA6-83093A459D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812585" y="2363386"/>
                <a:ext cx="603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C2EE4BF-75AE-4F0F-B964-0361168B8E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812585" y="2878095"/>
                <a:ext cx="603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EE6F29C-75B2-4BCA-B538-03360E7141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812585" y="3392804"/>
                <a:ext cx="603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781F950-717F-4FC4-9657-D7DE2DF726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812585" y="3907513"/>
                <a:ext cx="603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EF79C0B-5B90-4BD4-A1E9-33F416F988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812585" y="4422224"/>
                <a:ext cx="603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728E4B-C146-43BC-ADD6-81C6EC74B5CC}"/>
                  </a:ext>
                </a:extLst>
              </p:cNvPr>
              <p:cNvSpPr txBox="1"/>
              <p:nvPr/>
            </p:nvSpPr>
            <p:spPr bwMode="auto">
              <a:xfrm>
                <a:off x="1251607" y="1657025"/>
                <a:ext cx="571367" cy="36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E5A8C8-E4F9-49F8-AEB3-A4854B71564B}"/>
                  </a:ext>
                </a:extLst>
              </p:cNvPr>
              <p:cNvSpPr txBox="1"/>
              <p:nvPr/>
            </p:nvSpPr>
            <p:spPr bwMode="auto">
              <a:xfrm>
                <a:off x="1251607" y="2173768"/>
                <a:ext cx="571367" cy="36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D391D5-FC7A-4DF1-B284-E278D1432C14}"/>
                  </a:ext>
                </a:extLst>
              </p:cNvPr>
              <p:cNvSpPr txBox="1"/>
              <p:nvPr/>
            </p:nvSpPr>
            <p:spPr bwMode="auto">
              <a:xfrm>
                <a:off x="1251607" y="2690511"/>
                <a:ext cx="571367" cy="36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53DC82-71A5-4388-ACAC-356AC84517B8}"/>
                  </a:ext>
                </a:extLst>
              </p:cNvPr>
              <p:cNvSpPr txBox="1"/>
              <p:nvPr/>
            </p:nvSpPr>
            <p:spPr bwMode="auto">
              <a:xfrm>
                <a:off x="1251607" y="3207254"/>
                <a:ext cx="571367" cy="36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F37FDB-7B4C-41F9-85D4-E2D1225EA1D7}"/>
                  </a:ext>
                </a:extLst>
              </p:cNvPr>
              <p:cNvSpPr txBox="1"/>
              <p:nvPr/>
            </p:nvSpPr>
            <p:spPr bwMode="auto">
              <a:xfrm>
                <a:off x="1251607" y="3723997"/>
                <a:ext cx="571367" cy="36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A4D548-9F85-45DB-A216-59792A53C1F1}"/>
                  </a:ext>
                </a:extLst>
              </p:cNvPr>
              <p:cNvSpPr txBox="1"/>
              <p:nvPr/>
            </p:nvSpPr>
            <p:spPr bwMode="auto">
              <a:xfrm>
                <a:off x="1251607" y="4240740"/>
                <a:ext cx="571367" cy="36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E9DE30-E274-4993-8E9A-08938AFAB095}"/>
                  </a:ext>
                </a:extLst>
              </p:cNvPr>
              <p:cNvSpPr txBox="1"/>
              <p:nvPr/>
            </p:nvSpPr>
            <p:spPr bwMode="auto">
              <a:xfrm>
                <a:off x="1610150" y="2551605"/>
                <a:ext cx="1193845" cy="542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sCR:</a:t>
                </a:r>
                <a:b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</a:b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82.5%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34D59B-037D-4538-9E02-35DB28FF2DB0}"/>
                  </a:ext>
                </a:extLst>
              </p:cNvPr>
              <p:cNvSpPr txBox="1"/>
              <p:nvPr/>
            </p:nvSpPr>
            <p:spPr bwMode="auto">
              <a:xfrm>
                <a:off x="3815604" y="2863285"/>
                <a:ext cx="1193845" cy="542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≥VGPR:</a:t>
                </a:r>
                <a:b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94.9%</a:t>
                </a:r>
              </a:p>
            </p:txBody>
          </p:sp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E57AB92E-0EBF-4875-A96A-C985BE3B62F4}"/>
                  </a:ext>
                </a:extLst>
              </p:cNvPr>
              <p:cNvSpPr/>
              <p:nvPr/>
            </p:nvSpPr>
            <p:spPr bwMode="auto">
              <a:xfrm>
                <a:off x="2511324" y="1923691"/>
                <a:ext cx="198211" cy="2132509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Left Brace 33">
                <a:extLst>
                  <a:ext uri="{FF2B5EF4-FFF2-40B4-BE49-F238E27FC236}">
                    <a16:creationId xmlns:a16="http://schemas.microsoft.com/office/drawing/2014/main" id="{F8720EFC-918D-48A6-98B4-E2796AC2F806}"/>
                  </a:ext>
                </a:extLst>
              </p:cNvPr>
              <p:cNvSpPr/>
              <p:nvPr/>
            </p:nvSpPr>
            <p:spPr bwMode="auto">
              <a:xfrm rot="10800000">
                <a:off x="3730596" y="1938300"/>
                <a:ext cx="162345" cy="2374907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47DE7C-40D7-41DF-9FF7-208C345EA4DE}"/>
                  </a:ext>
                </a:extLst>
              </p:cNvPr>
              <p:cNvSpPr txBox="1"/>
              <p:nvPr/>
            </p:nvSpPr>
            <p:spPr bwMode="auto">
              <a:xfrm>
                <a:off x="2636166" y="2626858"/>
                <a:ext cx="1193845" cy="325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82.5%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9761B92-36E5-4D6E-8268-B5C3199BDF99}"/>
                  </a:ext>
                </a:extLst>
              </p:cNvPr>
              <p:cNvSpPr/>
              <p:nvPr/>
            </p:nvSpPr>
            <p:spPr bwMode="auto">
              <a:xfrm>
                <a:off x="2613791" y="4777391"/>
                <a:ext cx="133840" cy="133840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42B7CA-9535-46DC-B3CD-C77EC51EEDD7}"/>
                  </a:ext>
                </a:extLst>
              </p:cNvPr>
              <p:cNvSpPr txBox="1"/>
              <p:nvPr/>
            </p:nvSpPr>
            <p:spPr bwMode="auto">
              <a:xfrm>
                <a:off x="2646775" y="4020380"/>
                <a:ext cx="1193845" cy="325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12.4%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F2BEA6A-AAED-4128-B3A4-AA099E045CC6}"/>
                  </a:ext>
                </a:extLst>
              </p:cNvPr>
              <p:cNvSpPr/>
              <p:nvPr/>
            </p:nvSpPr>
            <p:spPr bwMode="auto">
              <a:xfrm>
                <a:off x="3346630" y="4777391"/>
                <a:ext cx="133840" cy="133840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BFC109F-3E10-4C39-81AF-845060BCA0F5}"/>
                  </a:ext>
                </a:extLst>
              </p:cNvPr>
              <p:cNvSpPr/>
              <p:nvPr/>
            </p:nvSpPr>
            <p:spPr bwMode="auto">
              <a:xfrm>
                <a:off x="4228867" y="4759105"/>
                <a:ext cx="133840" cy="13384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941E032-1530-D143-ABA9-9CFE45275D67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 bwMode="auto">
              <a:xfrm>
                <a:off x="2609437" y="4264701"/>
                <a:ext cx="163055" cy="122482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83D07C6-3B40-4E23-A80D-3FA6E447DC2E}"/>
                  </a:ext>
                </a:extLst>
              </p:cNvPr>
              <p:cNvCxnSpPr>
                <a:stCxn id="31" idx="3"/>
              </p:cNvCxnSpPr>
              <p:nvPr/>
            </p:nvCxnSpPr>
            <p:spPr bwMode="auto">
              <a:xfrm>
                <a:off x="1822975" y="4421712"/>
                <a:ext cx="3029686" cy="51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679897-F2DC-4E4A-BA1E-329F6DF4E2F4}"/>
              </a:ext>
            </a:extLst>
          </p:cNvPr>
          <p:cNvGrpSpPr/>
          <p:nvPr/>
        </p:nvGrpSpPr>
        <p:grpSpPr>
          <a:xfrm>
            <a:off x="4182249" y="2581074"/>
            <a:ext cx="7789235" cy="3768726"/>
            <a:chOff x="1094373" y="1488572"/>
            <a:chExt cx="9705311" cy="458586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494971-D671-4FBC-8584-12D2C4FA7B54}"/>
                </a:ext>
              </a:extLst>
            </p:cNvPr>
            <p:cNvSpPr txBox="1"/>
            <p:nvPr/>
          </p:nvSpPr>
          <p:spPr bwMode="auto">
            <a:xfrm>
              <a:off x="1094373" y="5318722"/>
              <a:ext cx="1036412" cy="48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All patients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sCR patients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571ED98-7F07-4F63-B002-A89B07D370D6}"/>
                </a:ext>
              </a:extLst>
            </p:cNvPr>
            <p:cNvGrpSpPr/>
            <p:nvPr/>
          </p:nvGrpSpPr>
          <p:grpSpPr>
            <a:xfrm>
              <a:off x="1094373" y="1488572"/>
              <a:ext cx="9705311" cy="4585865"/>
              <a:chOff x="1094373" y="1488572"/>
              <a:chExt cx="9705311" cy="4585865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293598-2CC0-44C3-9A75-F44677E4603D}"/>
                  </a:ext>
                </a:extLst>
              </p:cNvPr>
              <p:cNvSpPr txBox="1"/>
              <p:nvPr/>
            </p:nvSpPr>
            <p:spPr bwMode="auto">
              <a:xfrm rot="16200000">
                <a:off x="247764" y="3132575"/>
                <a:ext cx="2613991" cy="32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Patients (%)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6D23CE3-B9E1-4503-AC2D-9E9D6C04D6E7}"/>
                  </a:ext>
                </a:extLst>
              </p:cNvPr>
              <p:cNvSpPr txBox="1"/>
              <p:nvPr/>
            </p:nvSpPr>
            <p:spPr bwMode="auto">
              <a:xfrm>
                <a:off x="2337240" y="1529202"/>
                <a:ext cx="2613992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PFS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81A284-A818-4B33-A226-3E0E804AD7CD}"/>
                  </a:ext>
                </a:extLst>
              </p:cNvPr>
              <p:cNvSpPr txBox="1"/>
              <p:nvPr/>
            </p:nvSpPr>
            <p:spPr bwMode="auto">
              <a:xfrm>
                <a:off x="7836814" y="1488572"/>
                <a:ext cx="2613992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OS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98CD2E4-8FFB-431E-81BC-1CD8EE3BCE21}"/>
                  </a:ext>
                </a:extLst>
              </p:cNvPr>
              <p:cNvSpPr txBox="1"/>
              <p:nvPr/>
            </p:nvSpPr>
            <p:spPr bwMode="auto">
              <a:xfrm>
                <a:off x="7445588" y="3295391"/>
                <a:ext cx="3219795" cy="48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2-yr OS: 74.0% (95% CI: 61.9-82.7)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Median OS: NR (95% CI: 27.2 mo - NE)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CD14B2-4B75-4CAB-BBAE-E84716B1A6AD}"/>
                  </a:ext>
                </a:extLst>
              </p:cNvPr>
              <p:cNvSpPr txBox="1"/>
              <p:nvPr/>
            </p:nvSpPr>
            <p:spPr bwMode="auto">
              <a:xfrm>
                <a:off x="2287986" y="3632110"/>
                <a:ext cx="3266646" cy="48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2-yr PFS: 60.5% (95% CI: 48.5-70.4)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Median PFS: NR (95% CI: 22.8 mo - NE)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9533336-EBC7-48A6-A6A2-2CFB3D2E2BD6}"/>
                  </a:ext>
                </a:extLst>
              </p:cNvPr>
              <p:cNvSpPr txBox="1"/>
              <p:nvPr/>
            </p:nvSpPr>
            <p:spPr bwMode="auto">
              <a:xfrm>
                <a:off x="3621404" y="1872255"/>
                <a:ext cx="3390057" cy="48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2-yr PFS: 71.0% (95% CI: 57.6-80.9)</a:t>
                </a:r>
                <a:b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</a:b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Median PFS: NR (95% CI: 25.2 mo - NE)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03A6736-3BC2-4217-B6AB-F6DA75D16EFF}"/>
                  </a:ext>
                </a:extLst>
              </p:cNvPr>
              <p:cNvSpPr txBox="1"/>
              <p:nvPr/>
            </p:nvSpPr>
            <p:spPr bwMode="auto">
              <a:xfrm>
                <a:off x="1094373" y="5122697"/>
                <a:ext cx="2613992" cy="299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Patients at Risk, 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90C88F4-1D6D-4367-BF1C-C6271A48CDD1}"/>
                  </a:ext>
                </a:extLst>
              </p:cNvPr>
              <p:cNvSpPr txBox="1"/>
              <p:nvPr/>
            </p:nvSpPr>
            <p:spPr bwMode="auto">
              <a:xfrm>
                <a:off x="6096000" y="5154528"/>
                <a:ext cx="2613992" cy="299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Patients at Risk, n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5EC1AB-4D70-4043-A241-1B5345DFF60C}"/>
                  </a:ext>
                </a:extLst>
              </p:cNvPr>
              <p:cNvSpPr txBox="1"/>
              <p:nvPr/>
            </p:nvSpPr>
            <p:spPr bwMode="auto">
              <a:xfrm>
                <a:off x="2514193" y="5006625"/>
                <a:ext cx="2613992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Mo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FBEDCF2-BC21-41D3-A78A-0390D1E51B2D}"/>
                  </a:ext>
                </a:extLst>
              </p:cNvPr>
              <p:cNvSpPr txBox="1"/>
              <p:nvPr/>
            </p:nvSpPr>
            <p:spPr bwMode="auto">
              <a:xfrm>
                <a:off x="5636100" y="5336122"/>
                <a:ext cx="1645828" cy="299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All patients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2BF76DC-3DD9-4D0C-A088-296160648D70}"/>
                  </a:ext>
                </a:extLst>
              </p:cNvPr>
              <p:cNvSpPr txBox="1"/>
              <p:nvPr/>
            </p:nvSpPr>
            <p:spPr bwMode="auto">
              <a:xfrm>
                <a:off x="2040466" y="5323362"/>
                <a:ext cx="3625298" cy="449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97   95    85   77   74   67    63   36   19    4      1     1     0</a:t>
                </a:r>
                <a:b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</a:b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80   80    78    73  71   64    61   35   19    4      1     1     0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718AFB0-FA1A-47D3-BEE3-E809E7E6F52C}"/>
                  </a:ext>
                </a:extLst>
              </p:cNvPr>
              <p:cNvSpPr txBox="1"/>
              <p:nvPr/>
            </p:nvSpPr>
            <p:spPr bwMode="auto">
              <a:xfrm>
                <a:off x="7221179" y="5327250"/>
                <a:ext cx="3555459" cy="280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97   96   91    88   85   81   78   46   23    8      2      1     0</a:t>
                </a: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C9B8823-87A5-4A51-9E2C-475BD8DAA03F}"/>
                  </a:ext>
                </a:extLst>
              </p:cNvPr>
              <p:cNvSpPr/>
              <p:nvPr/>
            </p:nvSpPr>
            <p:spPr bwMode="auto">
              <a:xfrm>
                <a:off x="2200102" y="1945178"/>
                <a:ext cx="3219796" cy="2759826"/>
              </a:xfrm>
              <a:custGeom>
                <a:avLst/>
                <a:gdLst>
                  <a:gd name="connsiteX0" fmla="*/ 0 w 3219796"/>
                  <a:gd name="connsiteY0" fmla="*/ 0 h 2759826"/>
                  <a:gd name="connsiteX1" fmla="*/ 0 w 3219796"/>
                  <a:gd name="connsiteY1" fmla="*/ 2759826 h 2759826"/>
                  <a:gd name="connsiteX2" fmla="*/ 3219796 w 3219796"/>
                  <a:gd name="connsiteY2" fmla="*/ 2759826 h 275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9796" h="2759826">
                    <a:moveTo>
                      <a:pt x="0" y="0"/>
                    </a:moveTo>
                    <a:lnTo>
                      <a:pt x="0" y="2759826"/>
                    </a:lnTo>
                    <a:lnTo>
                      <a:pt x="3219796" y="275982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0EF6082-7397-4442-BCFE-A8D2F347E9B3}"/>
                  </a:ext>
                </a:extLst>
              </p:cNvPr>
              <p:cNvGrpSpPr/>
              <p:nvPr/>
            </p:nvGrpSpPr>
            <p:grpSpPr>
              <a:xfrm>
                <a:off x="2140397" y="1953943"/>
                <a:ext cx="60385" cy="2752386"/>
                <a:chOff x="2140397" y="1953943"/>
                <a:chExt cx="60385" cy="2752386"/>
              </a:xfrm>
            </p:grpSpPr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4330DFF9-5116-4958-98B5-436B2B86D2A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1953943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A29FD93F-950D-4C7F-A876-9AB42D15A70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2504420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D023B718-DD7C-4C82-A61A-78CA8035886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3054897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68C4F632-5234-4CF0-95D2-671B3E3A116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3605373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FB3401A8-1D84-47C8-97CC-C24B4F331BD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4155850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88AB8A75-BDD6-488B-9D93-C92A188290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4706329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0D04F19-0E58-403E-A865-4CF397AEBCB7}"/>
                  </a:ext>
                </a:extLst>
              </p:cNvPr>
              <p:cNvSpPr txBox="1"/>
              <p:nvPr/>
            </p:nvSpPr>
            <p:spPr bwMode="auto">
              <a:xfrm>
                <a:off x="1612671" y="1776684"/>
                <a:ext cx="571368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44CC104-6D72-4937-AA6C-9ED2DEEB01FB}"/>
                  </a:ext>
                </a:extLst>
              </p:cNvPr>
              <p:cNvSpPr txBox="1"/>
              <p:nvPr/>
            </p:nvSpPr>
            <p:spPr bwMode="auto">
              <a:xfrm>
                <a:off x="1612671" y="2329336"/>
                <a:ext cx="571368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ABAC567-6292-4350-B4DC-4B646F367DEC}"/>
                  </a:ext>
                </a:extLst>
              </p:cNvPr>
              <p:cNvSpPr txBox="1"/>
              <p:nvPr/>
            </p:nvSpPr>
            <p:spPr bwMode="auto">
              <a:xfrm>
                <a:off x="1612671" y="2881988"/>
                <a:ext cx="571368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B48348A-FC6E-4F29-B147-77CACA3B4CC6}"/>
                  </a:ext>
                </a:extLst>
              </p:cNvPr>
              <p:cNvSpPr txBox="1"/>
              <p:nvPr/>
            </p:nvSpPr>
            <p:spPr bwMode="auto">
              <a:xfrm>
                <a:off x="1612671" y="3434638"/>
                <a:ext cx="571368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6AD1384-447B-45F0-8C5F-A8D1EDE62B73}"/>
                  </a:ext>
                </a:extLst>
              </p:cNvPr>
              <p:cNvSpPr txBox="1"/>
              <p:nvPr/>
            </p:nvSpPr>
            <p:spPr bwMode="auto">
              <a:xfrm>
                <a:off x="1612671" y="3987292"/>
                <a:ext cx="571368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72AA5A9-D897-4224-9BDC-354CB1BA5CBF}"/>
                  </a:ext>
                </a:extLst>
              </p:cNvPr>
              <p:cNvSpPr txBox="1"/>
              <p:nvPr/>
            </p:nvSpPr>
            <p:spPr bwMode="auto">
              <a:xfrm>
                <a:off x="1612671" y="4539944"/>
                <a:ext cx="571368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D2E2564D-5298-4092-B250-48BBAC0EE5AA}"/>
                  </a:ext>
                </a:extLst>
              </p:cNvPr>
              <p:cNvGrpSpPr/>
              <p:nvPr/>
            </p:nvGrpSpPr>
            <p:grpSpPr>
              <a:xfrm>
                <a:off x="2200102" y="4712778"/>
                <a:ext cx="3216784" cy="64204"/>
                <a:chOff x="2200102" y="4712778"/>
                <a:chExt cx="3216784" cy="64204"/>
              </a:xfrm>
            </p:grpSpPr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5F0E4FAF-C25E-4A30-8452-9A9C0FC8F851}"/>
                    </a:ext>
                  </a:extLst>
                </p:cNvPr>
                <p:cNvGrpSpPr/>
                <p:nvPr/>
              </p:nvGrpSpPr>
              <p:grpSpPr>
                <a:xfrm rot="5400000">
                  <a:off x="2846060" y="4067814"/>
                  <a:ext cx="62818" cy="1354734"/>
                  <a:chOff x="2140397" y="1953943"/>
                  <a:chExt cx="60385" cy="2752386"/>
                </a:xfrm>
              </p:grpSpPr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B48BDA63-1C44-4E85-8AEC-11E8FB9E0F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1953943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55E8AA2E-49BC-4434-AA44-534038AE7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2504420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43D265C7-3D65-49A8-A656-9E0256B159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3054897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79F4F26A-BDA3-4E04-849F-B2117BE99C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3605373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CF7DE221-C0E9-4593-83EF-7E4566EC59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4155850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0418BB72-34F2-4FC9-82C2-C342D98D0A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4706329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C205CE41-F3AA-4273-8EB5-9D44CE4A8271}"/>
                    </a:ext>
                  </a:extLst>
                </p:cNvPr>
                <p:cNvGrpSpPr/>
                <p:nvPr/>
              </p:nvGrpSpPr>
              <p:grpSpPr>
                <a:xfrm rot="5400000">
                  <a:off x="4444874" y="4068206"/>
                  <a:ext cx="62818" cy="1354734"/>
                  <a:chOff x="2140397" y="1953943"/>
                  <a:chExt cx="60385" cy="275238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2294255-5F78-422B-ADE1-D45EFEC45C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1953943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B67CF966-EF52-4118-A970-9071988F1F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2504420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B94F0177-5AA2-4AF0-A0EA-3C0F7243A6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3054897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98C577D3-798D-4A3B-B232-783848DFD1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3605373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418F528F-8A14-413F-89B2-E41E7BF485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4155850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AB464CB4-88FD-469D-AF59-65ADA606FD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4706329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D9BCAA09-5954-43EE-859E-CCE7C9557FA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5385477" y="4744187"/>
                  <a:ext cx="6281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B84DB52-AFA2-48E4-8378-931B253AAA30}"/>
                  </a:ext>
                </a:extLst>
              </p:cNvPr>
              <p:cNvSpPr txBox="1"/>
              <p:nvPr/>
            </p:nvSpPr>
            <p:spPr bwMode="auto">
              <a:xfrm>
                <a:off x="2037573" y="4727167"/>
                <a:ext cx="319973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B663E3C-E6C4-4A09-BDAA-CF0F949956EA}"/>
                  </a:ext>
                </a:extLst>
              </p:cNvPr>
              <p:cNvSpPr txBox="1"/>
              <p:nvPr/>
            </p:nvSpPr>
            <p:spPr bwMode="auto">
              <a:xfrm>
                <a:off x="2312706" y="4724995"/>
                <a:ext cx="319973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32CCA74-A908-4B86-9217-6BBAE469063A}"/>
                  </a:ext>
                </a:extLst>
              </p:cNvPr>
              <p:cNvSpPr txBox="1"/>
              <p:nvPr/>
            </p:nvSpPr>
            <p:spPr bwMode="auto">
              <a:xfrm>
                <a:off x="2588080" y="4724995"/>
                <a:ext cx="319973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EED1814-6AC5-4005-A099-FC743D8D7D2B}"/>
                  </a:ext>
                </a:extLst>
              </p:cNvPr>
              <p:cNvSpPr txBox="1"/>
              <p:nvPr/>
            </p:nvSpPr>
            <p:spPr bwMode="auto">
              <a:xfrm>
                <a:off x="2863214" y="4722823"/>
                <a:ext cx="319973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D0DCB29-C115-4E02-9ACD-E44ABB720475}"/>
                  </a:ext>
                </a:extLst>
              </p:cNvPr>
              <p:cNvSpPr txBox="1"/>
              <p:nvPr/>
            </p:nvSpPr>
            <p:spPr bwMode="auto">
              <a:xfrm>
                <a:off x="3076915" y="4716662"/>
                <a:ext cx="409851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12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C570E24-95E9-43B5-9B6B-34400FA2269E}"/>
                  </a:ext>
                </a:extLst>
              </p:cNvPr>
              <p:cNvSpPr txBox="1"/>
              <p:nvPr/>
            </p:nvSpPr>
            <p:spPr bwMode="auto">
              <a:xfrm>
                <a:off x="3352049" y="4714490"/>
                <a:ext cx="409851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C0019FF-F379-49AF-BAE9-0330B442036A}"/>
                  </a:ext>
                </a:extLst>
              </p:cNvPr>
              <p:cNvSpPr txBox="1"/>
              <p:nvPr/>
            </p:nvSpPr>
            <p:spPr bwMode="auto">
              <a:xfrm>
                <a:off x="3605255" y="4714490"/>
                <a:ext cx="409851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18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A4AF442-CB1E-431E-859E-CF686F809E8C}"/>
                  </a:ext>
                </a:extLst>
              </p:cNvPr>
              <p:cNvSpPr txBox="1"/>
              <p:nvPr/>
            </p:nvSpPr>
            <p:spPr bwMode="auto">
              <a:xfrm>
                <a:off x="3880388" y="4712318"/>
                <a:ext cx="409851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21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EBEE63C-50C2-487D-8C54-9EF58BFF6427}"/>
                  </a:ext>
                </a:extLst>
              </p:cNvPr>
              <p:cNvSpPr txBox="1"/>
              <p:nvPr/>
            </p:nvSpPr>
            <p:spPr bwMode="auto">
              <a:xfrm>
                <a:off x="4144001" y="4720650"/>
                <a:ext cx="409851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D09191-4888-42C4-BC4B-D396FCCE1A54}"/>
                  </a:ext>
                </a:extLst>
              </p:cNvPr>
              <p:cNvSpPr txBox="1"/>
              <p:nvPr/>
            </p:nvSpPr>
            <p:spPr bwMode="auto">
              <a:xfrm>
                <a:off x="4413727" y="4714489"/>
                <a:ext cx="409851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27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986EF3F-ECE9-486B-A228-02ED2F496EC4}"/>
                  </a:ext>
                </a:extLst>
              </p:cNvPr>
              <p:cNvSpPr txBox="1"/>
              <p:nvPr/>
            </p:nvSpPr>
            <p:spPr bwMode="auto">
              <a:xfrm>
                <a:off x="4688860" y="4712317"/>
                <a:ext cx="409851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F8D2216-1A42-474A-A623-774D544073F5}"/>
                  </a:ext>
                </a:extLst>
              </p:cNvPr>
              <p:cNvSpPr txBox="1"/>
              <p:nvPr/>
            </p:nvSpPr>
            <p:spPr bwMode="auto">
              <a:xfrm>
                <a:off x="4942067" y="4712317"/>
                <a:ext cx="409851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33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B475AE0-6B1D-4ED7-9BA2-14B551193C07}"/>
                  </a:ext>
                </a:extLst>
              </p:cNvPr>
              <p:cNvSpPr txBox="1"/>
              <p:nvPr/>
            </p:nvSpPr>
            <p:spPr bwMode="auto">
              <a:xfrm>
                <a:off x="5217201" y="4710145"/>
                <a:ext cx="409851" cy="31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36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7B5A5A4-35EE-404B-BD28-F12478187221}"/>
                  </a:ext>
                </a:extLst>
              </p:cNvPr>
              <p:cNvGrpSpPr/>
              <p:nvPr/>
            </p:nvGrpSpPr>
            <p:grpSpPr>
              <a:xfrm>
                <a:off x="5349063" y="5771113"/>
                <a:ext cx="3117610" cy="303324"/>
                <a:chOff x="5349063" y="5771113"/>
                <a:chExt cx="3117610" cy="303324"/>
              </a:xfrm>
            </p:grpSpPr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3638AFEC-5D06-44C4-9B9B-7F226FE5E4AE}"/>
                    </a:ext>
                  </a:extLst>
                </p:cNvPr>
                <p:cNvSpPr txBox="1"/>
                <p:nvPr/>
              </p:nvSpPr>
              <p:spPr bwMode="auto">
                <a:xfrm>
                  <a:off x="5595927" y="5774830"/>
                  <a:ext cx="1645827" cy="299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All patients</a:t>
                  </a: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3C9C842D-807A-42AC-8CC8-17FFCBEDBA20}"/>
                    </a:ext>
                  </a:extLst>
                </p:cNvPr>
                <p:cNvSpPr txBox="1"/>
                <p:nvPr/>
              </p:nvSpPr>
              <p:spPr bwMode="auto">
                <a:xfrm>
                  <a:off x="6820846" y="5771113"/>
                  <a:ext cx="1645827" cy="299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sCR patients</a:t>
                  </a:r>
                </a:p>
              </p:txBody>
            </p: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84ABECAD-C00F-4B4F-BAF2-C846EEC2222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349063" y="5907787"/>
                  <a:ext cx="252406" cy="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D0AE2D2C-2D00-4D17-A51D-D234D215900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73703" y="5849807"/>
                  <a:ext cx="0" cy="12107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CBBB6F89-3F85-4C72-922E-35D2DB2A32A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590678" y="5910270"/>
                  <a:ext cx="252406" cy="1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92385685-FBC6-4614-9DFA-7E193B135DA2}"/>
                    </a:ext>
                  </a:extLst>
                </p:cNvPr>
                <p:cNvSpPr/>
                <p:nvPr/>
              </p:nvSpPr>
              <p:spPr bwMode="auto">
                <a:xfrm>
                  <a:off x="6673568" y="5868177"/>
                  <a:ext cx="86556" cy="86556"/>
                </a:xfrm>
                <a:prstGeom prst="ellipse">
                  <a:avLst/>
                </a:prstGeom>
                <a:solidFill>
                  <a:schemeClr val="accent2"/>
                </a:solidFill>
                <a:ln w="0">
                  <a:noFill/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35000"/>
                    </a:spcBef>
                    <a:spcAft>
                      <a:spcPct val="25000"/>
                    </a:spcAft>
                    <a:buClr>
                      <a:srgbClr val="015873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A3C8E6E-0ACD-4661-915B-49A0ABB3F117}"/>
                  </a:ext>
                </a:extLst>
              </p:cNvPr>
              <p:cNvSpPr/>
              <p:nvPr/>
            </p:nvSpPr>
            <p:spPr bwMode="auto">
              <a:xfrm>
                <a:off x="2199232" y="1948940"/>
                <a:ext cx="3040213" cy="1224762"/>
              </a:xfrm>
              <a:custGeom>
                <a:avLst/>
                <a:gdLst>
                  <a:gd name="connsiteX0" fmla="*/ 0 w 3040213"/>
                  <a:gd name="connsiteY0" fmla="*/ 0 h 1224762"/>
                  <a:gd name="connsiteX1" fmla="*/ 100117 w 3040213"/>
                  <a:gd name="connsiteY1" fmla="*/ 0 h 1224762"/>
                  <a:gd name="connsiteX2" fmla="*/ 100117 w 3040213"/>
                  <a:gd name="connsiteY2" fmla="*/ 33372 h 1224762"/>
                  <a:gd name="connsiteX3" fmla="*/ 143501 w 3040213"/>
                  <a:gd name="connsiteY3" fmla="*/ 33372 h 1224762"/>
                  <a:gd name="connsiteX4" fmla="*/ 143501 w 3040213"/>
                  <a:gd name="connsiteY4" fmla="*/ 60070 h 1224762"/>
                  <a:gd name="connsiteX5" fmla="*/ 307025 w 3040213"/>
                  <a:gd name="connsiteY5" fmla="*/ 60070 h 1224762"/>
                  <a:gd name="connsiteX6" fmla="*/ 307025 w 3040213"/>
                  <a:gd name="connsiteY6" fmla="*/ 106791 h 1224762"/>
                  <a:gd name="connsiteX7" fmla="*/ 340397 w 3040213"/>
                  <a:gd name="connsiteY7" fmla="*/ 106791 h 1224762"/>
                  <a:gd name="connsiteX8" fmla="*/ 340397 w 3040213"/>
                  <a:gd name="connsiteY8" fmla="*/ 130152 h 1224762"/>
                  <a:gd name="connsiteX9" fmla="*/ 367095 w 3040213"/>
                  <a:gd name="connsiteY9" fmla="*/ 130152 h 1224762"/>
                  <a:gd name="connsiteX10" fmla="*/ 367095 w 3040213"/>
                  <a:gd name="connsiteY10" fmla="*/ 193559 h 1224762"/>
                  <a:gd name="connsiteX11" fmla="*/ 383781 w 3040213"/>
                  <a:gd name="connsiteY11" fmla="*/ 193559 h 1224762"/>
                  <a:gd name="connsiteX12" fmla="*/ 383781 w 3040213"/>
                  <a:gd name="connsiteY12" fmla="*/ 253629 h 1224762"/>
                  <a:gd name="connsiteX13" fmla="*/ 453863 w 3040213"/>
                  <a:gd name="connsiteY13" fmla="*/ 253629 h 1224762"/>
                  <a:gd name="connsiteX14" fmla="*/ 453863 w 3040213"/>
                  <a:gd name="connsiteY14" fmla="*/ 283664 h 1224762"/>
                  <a:gd name="connsiteX15" fmla="*/ 483898 w 3040213"/>
                  <a:gd name="connsiteY15" fmla="*/ 283664 h 1224762"/>
                  <a:gd name="connsiteX16" fmla="*/ 483898 w 3040213"/>
                  <a:gd name="connsiteY16" fmla="*/ 307025 h 1224762"/>
                  <a:gd name="connsiteX17" fmla="*/ 490572 w 3040213"/>
                  <a:gd name="connsiteY17" fmla="*/ 307025 h 1224762"/>
                  <a:gd name="connsiteX18" fmla="*/ 490572 w 3040213"/>
                  <a:gd name="connsiteY18" fmla="*/ 343734 h 1224762"/>
                  <a:gd name="connsiteX19" fmla="*/ 553980 w 3040213"/>
                  <a:gd name="connsiteY19" fmla="*/ 343734 h 1224762"/>
                  <a:gd name="connsiteX20" fmla="*/ 553980 w 3040213"/>
                  <a:gd name="connsiteY20" fmla="*/ 373769 h 1224762"/>
                  <a:gd name="connsiteX21" fmla="*/ 587352 w 3040213"/>
                  <a:gd name="connsiteY21" fmla="*/ 373769 h 1224762"/>
                  <a:gd name="connsiteX22" fmla="*/ 587352 w 3040213"/>
                  <a:gd name="connsiteY22" fmla="*/ 393793 h 1224762"/>
                  <a:gd name="connsiteX23" fmla="*/ 634073 w 3040213"/>
                  <a:gd name="connsiteY23" fmla="*/ 393793 h 1224762"/>
                  <a:gd name="connsiteX24" fmla="*/ 634073 w 3040213"/>
                  <a:gd name="connsiteY24" fmla="*/ 483898 h 1224762"/>
                  <a:gd name="connsiteX25" fmla="*/ 694143 w 3040213"/>
                  <a:gd name="connsiteY25" fmla="*/ 483898 h 1224762"/>
                  <a:gd name="connsiteX26" fmla="*/ 694143 w 3040213"/>
                  <a:gd name="connsiteY26" fmla="*/ 507259 h 1224762"/>
                  <a:gd name="connsiteX27" fmla="*/ 737527 w 3040213"/>
                  <a:gd name="connsiteY27" fmla="*/ 507259 h 1224762"/>
                  <a:gd name="connsiteX28" fmla="*/ 737527 w 3040213"/>
                  <a:gd name="connsiteY28" fmla="*/ 537294 h 1224762"/>
                  <a:gd name="connsiteX29" fmla="*/ 794260 w 3040213"/>
                  <a:gd name="connsiteY29" fmla="*/ 537294 h 1224762"/>
                  <a:gd name="connsiteX30" fmla="*/ 794260 w 3040213"/>
                  <a:gd name="connsiteY30" fmla="*/ 570666 h 1224762"/>
                  <a:gd name="connsiteX31" fmla="*/ 937761 w 3040213"/>
                  <a:gd name="connsiteY31" fmla="*/ 570666 h 1224762"/>
                  <a:gd name="connsiteX32" fmla="*/ 937761 w 3040213"/>
                  <a:gd name="connsiteY32" fmla="*/ 600701 h 1224762"/>
                  <a:gd name="connsiteX33" fmla="*/ 977807 w 3040213"/>
                  <a:gd name="connsiteY33" fmla="*/ 600701 h 1224762"/>
                  <a:gd name="connsiteX34" fmla="*/ 977807 w 3040213"/>
                  <a:gd name="connsiteY34" fmla="*/ 624061 h 1224762"/>
                  <a:gd name="connsiteX35" fmla="*/ 1011180 w 3040213"/>
                  <a:gd name="connsiteY35" fmla="*/ 624061 h 1224762"/>
                  <a:gd name="connsiteX36" fmla="*/ 1011180 w 3040213"/>
                  <a:gd name="connsiteY36" fmla="*/ 654096 h 1224762"/>
                  <a:gd name="connsiteX37" fmla="*/ 1084599 w 3040213"/>
                  <a:gd name="connsiteY37" fmla="*/ 654096 h 1224762"/>
                  <a:gd name="connsiteX38" fmla="*/ 1084599 w 3040213"/>
                  <a:gd name="connsiteY38" fmla="*/ 687469 h 1224762"/>
                  <a:gd name="connsiteX39" fmla="*/ 1131320 w 3040213"/>
                  <a:gd name="connsiteY39" fmla="*/ 687469 h 1224762"/>
                  <a:gd name="connsiteX40" fmla="*/ 1131320 w 3040213"/>
                  <a:gd name="connsiteY40" fmla="*/ 710829 h 1224762"/>
                  <a:gd name="connsiteX41" fmla="*/ 1198064 w 3040213"/>
                  <a:gd name="connsiteY41" fmla="*/ 710829 h 1224762"/>
                  <a:gd name="connsiteX42" fmla="*/ 1198064 w 3040213"/>
                  <a:gd name="connsiteY42" fmla="*/ 740864 h 1224762"/>
                  <a:gd name="connsiteX43" fmla="*/ 1231437 w 3040213"/>
                  <a:gd name="connsiteY43" fmla="*/ 740864 h 1224762"/>
                  <a:gd name="connsiteX44" fmla="*/ 1231437 w 3040213"/>
                  <a:gd name="connsiteY44" fmla="*/ 777574 h 1224762"/>
                  <a:gd name="connsiteX45" fmla="*/ 1238111 w 3040213"/>
                  <a:gd name="connsiteY45" fmla="*/ 777574 h 1224762"/>
                  <a:gd name="connsiteX46" fmla="*/ 1238111 w 3040213"/>
                  <a:gd name="connsiteY46" fmla="*/ 807609 h 1224762"/>
                  <a:gd name="connsiteX47" fmla="*/ 1318204 w 3040213"/>
                  <a:gd name="connsiteY47" fmla="*/ 807609 h 1224762"/>
                  <a:gd name="connsiteX48" fmla="*/ 1318204 w 3040213"/>
                  <a:gd name="connsiteY48" fmla="*/ 807609 h 1224762"/>
                  <a:gd name="connsiteX49" fmla="*/ 1318204 w 3040213"/>
                  <a:gd name="connsiteY49" fmla="*/ 827632 h 1224762"/>
                  <a:gd name="connsiteX50" fmla="*/ 1374937 w 3040213"/>
                  <a:gd name="connsiteY50" fmla="*/ 827632 h 1224762"/>
                  <a:gd name="connsiteX51" fmla="*/ 1374937 w 3040213"/>
                  <a:gd name="connsiteY51" fmla="*/ 857667 h 1224762"/>
                  <a:gd name="connsiteX52" fmla="*/ 1488403 w 3040213"/>
                  <a:gd name="connsiteY52" fmla="*/ 857667 h 1224762"/>
                  <a:gd name="connsiteX53" fmla="*/ 1488403 w 3040213"/>
                  <a:gd name="connsiteY53" fmla="*/ 884365 h 1224762"/>
                  <a:gd name="connsiteX54" fmla="*/ 1518438 w 3040213"/>
                  <a:gd name="connsiteY54" fmla="*/ 884365 h 1224762"/>
                  <a:gd name="connsiteX55" fmla="*/ 1518438 w 3040213"/>
                  <a:gd name="connsiteY55" fmla="*/ 911063 h 1224762"/>
                  <a:gd name="connsiteX56" fmla="*/ 1902219 w 3040213"/>
                  <a:gd name="connsiteY56" fmla="*/ 911063 h 1224762"/>
                  <a:gd name="connsiteX57" fmla="*/ 1902219 w 3040213"/>
                  <a:gd name="connsiteY57" fmla="*/ 984482 h 1224762"/>
                  <a:gd name="connsiteX58" fmla="*/ 1928917 w 3040213"/>
                  <a:gd name="connsiteY58" fmla="*/ 984482 h 1224762"/>
                  <a:gd name="connsiteX59" fmla="*/ 1928917 w 3040213"/>
                  <a:gd name="connsiteY59" fmla="*/ 1011180 h 1224762"/>
                  <a:gd name="connsiteX60" fmla="*/ 2045720 w 3040213"/>
                  <a:gd name="connsiteY60" fmla="*/ 1011180 h 1224762"/>
                  <a:gd name="connsiteX61" fmla="*/ 2045720 w 3040213"/>
                  <a:gd name="connsiteY61" fmla="*/ 1087936 h 1224762"/>
                  <a:gd name="connsiteX62" fmla="*/ 2269314 w 3040213"/>
                  <a:gd name="connsiteY62" fmla="*/ 1087936 h 1224762"/>
                  <a:gd name="connsiteX63" fmla="*/ 2269314 w 3040213"/>
                  <a:gd name="connsiteY63" fmla="*/ 1224762 h 1224762"/>
                  <a:gd name="connsiteX64" fmla="*/ 3040213 w 3040213"/>
                  <a:gd name="connsiteY64" fmla="*/ 1224762 h 122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040213" h="1224762">
                    <a:moveTo>
                      <a:pt x="0" y="0"/>
                    </a:moveTo>
                    <a:lnTo>
                      <a:pt x="100117" y="0"/>
                    </a:lnTo>
                    <a:lnTo>
                      <a:pt x="100117" y="33372"/>
                    </a:lnTo>
                    <a:lnTo>
                      <a:pt x="143501" y="33372"/>
                    </a:lnTo>
                    <a:lnTo>
                      <a:pt x="143501" y="60070"/>
                    </a:lnTo>
                    <a:lnTo>
                      <a:pt x="307025" y="60070"/>
                    </a:lnTo>
                    <a:lnTo>
                      <a:pt x="307025" y="106791"/>
                    </a:lnTo>
                    <a:lnTo>
                      <a:pt x="340397" y="106791"/>
                    </a:lnTo>
                    <a:lnTo>
                      <a:pt x="340397" y="130152"/>
                    </a:lnTo>
                    <a:lnTo>
                      <a:pt x="367095" y="130152"/>
                    </a:lnTo>
                    <a:lnTo>
                      <a:pt x="367095" y="193559"/>
                    </a:lnTo>
                    <a:lnTo>
                      <a:pt x="383781" y="193559"/>
                    </a:lnTo>
                    <a:lnTo>
                      <a:pt x="383781" y="253629"/>
                    </a:lnTo>
                    <a:lnTo>
                      <a:pt x="453863" y="253629"/>
                    </a:lnTo>
                    <a:lnTo>
                      <a:pt x="453863" y="283664"/>
                    </a:lnTo>
                    <a:lnTo>
                      <a:pt x="483898" y="283664"/>
                    </a:lnTo>
                    <a:lnTo>
                      <a:pt x="483898" y="307025"/>
                    </a:lnTo>
                    <a:lnTo>
                      <a:pt x="490572" y="307025"/>
                    </a:lnTo>
                    <a:lnTo>
                      <a:pt x="490572" y="343734"/>
                    </a:lnTo>
                    <a:lnTo>
                      <a:pt x="553980" y="343734"/>
                    </a:lnTo>
                    <a:lnTo>
                      <a:pt x="553980" y="373769"/>
                    </a:lnTo>
                    <a:lnTo>
                      <a:pt x="587352" y="373769"/>
                    </a:lnTo>
                    <a:lnTo>
                      <a:pt x="587352" y="393793"/>
                    </a:lnTo>
                    <a:lnTo>
                      <a:pt x="634073" y="393793"/>
                    </a:lnTo>
                    <a:lnTo>
                      <a:pt x="634073" y="483898"/>
                    </a:lnTo>
                    <a:lnTo>
                      <a:pt x="694143" y="483898"/>
                    </a:lnTo>
                    <a:lnTo>
                      <a:pt x="694143" y="507259"/>
                    </a:lnTo>
                    <a:lnTo>
                      <a:pt x="737527" y="507259"/>
                    </a:lnTo>
                    <a:lnTo>
                      <a:pt x="737527" y="537294"/>
                    </a:lnTo>
                    <a:lnTo>
                      <a:pt x="794260" y="537294"/>
                    </a:lnTo>
                    <a:lnTo>
                      <a:pt x="794260" y="570666"/>
                    </a:lnTo>
                    <a:lnTo>
                      <a:pt x="937761" y="570666"/>
                    </a:lnTo>
                    <a:lnTo>
                      <a:pt x="937761" y="600701"/>
                    </a:lnTo>
                    <a:lnTo>
                      <a:pt x="977807" y="600701"/>
                    </a:lnTo>
                    <a:lnTo>
                      <a:pt x="977807" y="624061"/>
                    </a:lnTo>
                    <a:lnTo>
                      <a:pt x="1011180" y="624061"/>
                    </a:lnTo>
                    <a:lnTo>
                      <a:pt x="1011180" y="654096"/>
                    </a:lnTo>
                    <a:lnTo>
                      <a:pt x="1084599" y="654096"/>
                    </a:lnTo>
                    <a:lnTo>
                      <a:pt x="1084599" y="687469"/>
                    </a:lnTo>
                    <a:lnTo>
                      <a:pt x="1131320" y="687469"/>
                    </a:lnTo>
                    <a:lnTo>
                      <a:pt x="1131320" y="710829"/>
                    </a:lnTo>
                    <a:lnTo>
                      <a:pt x="1198064" y="710829"/>
                    </a:lnTo>
                    <a:lnTo>
                      <a:pt x="1198064" y="740864"/>
                    </a:lnTo>
                    <a:lnTo>
                      <a:pt x="1231437" y="740864"/>
                    </a:lnTo>
                    <a:lnTo>
                      <a:pt x="1231437" y="777574"/>
                    </a:lnTo>
                    <a:lnTo>
                      <a:pt x="1238111" y="777574"/>
                    </a:lnTo>
                    <a:lnTo>
                      <a:pt x="1238111" y="807609"/>
                    </a:lnTo>
                    <a:lnTo>
                      <a:pt x="1318204" y="807609"/>
                    </a:lnTo>
                    <a:lnTo>
                      <a:pt x="1318204" y="807609"/>
                    </a:lnTo>
                    <a:lnTo>
                      <a:pt x="1318204" y="827632"/>
                    </a:lnTo>
                    <a:lnTo>
                      <a:pt x="1374937" y="827632"/>
                    </a:lnTo>
                    <a:lnTo>
                      <a:pt x="1374937" y="857667"/>
                    </a:lnTo>
                    <a:lnTo>
                      <a:pt x="1488403" y="857667"/>
                    </a:lnTo>
                    <a:lnTo>
                      <a:pt x="1488403" y="884365"/>
                    </a:lnTo>
                    <a:lnTo>
                      <a:pt x="1518438" y="884365"/>
                    </a:lnTo>
                    <a:lnTo>
                      <a:pt x="1518438" y="911063"/>
                    </a:lnTo>
                    <a:lnTo>
                      <a:pt x="1902219" y="911063"/>
                    </a:lnTo>
                    <a:lnTo>
                      <a:pt x="1902219" y="984482"/>
                    </a:lnTo>
                    <a:lnTo>
                      <a:pt x="1928917" y="984482"/>
                    </a:lnTo>
                    <a:lnTo>
                      <a:pt x="1928917" y="1011180"/>
                    </a:lnTo>
                    <a:lnTo>
                      <a:pt x="2045720" y="1011180"/>
                    </a:lnTo>
                    <a:lnTo>
                      <a:pt x="2045720" y="1087936"/>
                    </a:lnTo>
                    <a:lnTo>
                      <a:pt x="2269314" y="1087936"/>
                    </a:lnTo>
                    <a:lnTo>
                      <a:pt x="2269314" y="1224762"/>
                    </a:lnTo>
                    <a:lnTo>
                      <a:pt x="3040213" y="1224762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CE3FDCE-4FD6-41B8-85BE-EB269715F463}"/>
                  </a:ext>
                </a:extLst>
              </p:cNvPr>
              <p:cNvSpPr/>
              <p:nvPr/>
            </p:nvSpPr>
            <p:spPr bwMode="auto">
              <a:xfrm>
                <a:off x="2199232" y="1945603"/>
                <a:ext cx="3040213" cy="954447"/>
              </a:xfrm>
              <a:custGeom>
                <a:avLst/>
                <a:gdLst>
                  <a:gd name="connsiteX0" fmla="*/ 0 w 3040213"/>
                  <a:gd name="connsiteY0" fmla="*/ 0 h 954447"/>
                  <a:gd name="connsiteX1" fmla="*/ 293676 w 3040213"/>
                  <a:gd name="connsiteY1" fmla="*/ 0 h 954447"/>
                  <a:gd name="connsiteX2" fmla="*/ 293676 w 3040213"/>
                  <a:gd name="connsiteY2" fmla="*/ 36709 h 954447"/>
                  <a:gd name="connsiteX3" fmla="*/ 360421 w 3040213"/>
                  <a:gd name="connsiteY3" fmla="*/ 36709 h 954447"/>
                  <a:gd name="connsiteX4" fmla="*/ 360421 w 3040213"/>
                  <a:gd name="connsiteY4" fmla="*/ 60070 h 954447"/>
                  <a:gd name="connsiteX5" fmla="*/ 360421 w 3040213"/>
                  <a:gd name="connsiteY5" fmla="*/ 73419 h 954447"/>
                  <a:gd name="connsiteX6" fmla="*/ 574003 w 3040213"/>
                  <a:gd name="connsiteY6" fmla="*/ 73419 h 954447"/>
                  <a:gd name="connsiteX7" fmla="*/ 574003 w 3040213"/>
                  <a:gd name="connsiteY7" fmla="*/ 96779 h 954447"/>
                  <a:gd name="connsiteX8" fmla="*/ 617387 w 3040213"/>
                  <a:gd name="connsiteY8" fmla="*/ 96779 h 954447"/>
                  <a:gd name="connsiteX9" fmla="*/ 617387 w 3040213"/>
                  <a:gd name="connsiteY9" fmla="*/ 176873 h 954447"/>
                  <a:gd name="connsiteX10" fmla="*/ 680794 w 3040213"/>
                  <a:gd name="connsiteY10" fmla="*/ 176873 h 954447"/>
                  <a:gd name="connsiteX11" fmla="*/ 680794 w 3040213"/>
                  <a:gd name="connsiteY11" fmla="*/ 203571 h 954447"/>
                  <a:gd name="connsiteX12" fmla="*/ 727515 w 3040213"/>
                  <a:gd name="connsiteY12" fmla="*/ 203571 h 954447"/>
                  <a:gd name="connsiteX13" fmla="*/ 727515 w 3040213"/>
                  <a:gd name="connsiteY13" fmla="*/ 240280 h 954447"/>
                  <a:gd name="connsiteX14" fmla="*/ 921075 w 3040213"/>
                  <a:gd name="connsiteY14" fmla="*/ 240280 h 954447"/>
                  <a:gd name="connsiteX15" fmla="*/ 921075 w 3040213"/>
                  <a:gd name="connsiteY15" fmla="*/ 280327 h 954447"/>
                  <a:gd name="connsiteX16" fmla="*/ 991156 w 3040213"/>
                  <a:gd name="connsiteY16" fmla="*/ 280327 h 954447"/>
                  <a:gd name="connsiteX17" fmla="*/ 991156 w 3040213"/>
                  <a:gd name="connsiteY17" fmla="*/ 280327 h 954447"/>
                  <a:gd name="connsiteX18" fmla="*/ 991156 w 3040213"/>
                  <a:gd name="connsiteY18" fmla="*/ 313699 h 954447"/>
                  <a:gd name="connsiteX19" fmla="*/ 1067913 w 3040213"/>
                  <a:gd name="connsiteY19" fmla="*/ 313699 h 954447"/>
                  <a:gd name="connsiteX20" fmla="*/ 1067913 w 3040213"/>
                  <a:gd name="connsiteY20" fmla="*/ 340397 h 954447"/>
                  <a:gd name="connsiteX21" fmla="*/ 1131320 w 3040213"/>
                  <a:gd name="connsiteY21" fmla="*/ 340397 h 954447"/>
                  <a:gd name="connsiteX22" fmla="*/ 1131320 w 3040213"/>
                  <a:gd name="connsiteY22" fmla="*/ 380444 h 954447"/>
                  <a:gd name="connsiteX23" fmla="*/ 1191390 w 3040213"/>
                  <a:gd name="connsiteY23" fmla="*/ 380444 h 954447"/>
                  <a:gd name="connsiteX24" fmla="*/ 1191390 w 3040213"/>
                  <a:gd name="connsiteY24" fmla="*/ 410479 h 954447"/>
                  <a:gd name="connsiteX25" fmla="*/ 1214750 w 3040213"/>
                  <a:gd name="connsiteY25" fmla="*/ 410479 h 954447"/>
                  <a:gd name="connsiteX26" fmla="*/ 1214750 w 3040213"/>
                  <a:gd name="connsiteY26" fmla="*/ 440514 h 954447"/>
                  <a:gd name="connsiteX27" fmla="*/ 1241448 w 3040213"/>
                  <a:gd name="connsiteY27" fmla="*/ 440514 h 954447"/>
                  <a:gd name="connsiteX28" fmla="*/ 1241448 w 3040213"/>
                  <a:gd name="connsiteY28" fmla="*/ 487235 h 954447"/>
                  <a:gd name="connsiteX29" fmla="*/ 1298181 w 3040213"/>
                  <a:gd name="connsiteY29" fmla="*/ 487235 h 954447"/>
                  <a:gd name="connsiteX30" fmla="*/ 1298181 w 3040213"/>
                  <a:gd name="connsiteY30" fmla="*/ 513933 h 954447"/>
                  <a:gd name="connsiteX31" fmla="*/ 1361588 w 3040213"/>
                  <a:gd name="connsiteY31" fmla="*/ 513933 h 954447"/>
                  <a:gd name="connsiteX32" fmla="*/ 1361588 w 3040213"/>
                  <a:gd name="connsiteY32" fmla="*/ 553979 h 954447"/>
                  <a:gd name="connsiteX33" fmla="*/ 1491740 w 3040213"/>
                  <a:gd name="connsiteY33" fmla="*/ 553979 h 954447"/>
                  <a:gd name="connsiteX34" fmla="*/ 1491740 w 3040213"/>
                  <a:gd name="connsiteY34" fmla="*/ 590689 h 954447"/>
                  <a:gd name="connsiteX35" fmla="*/ 1872184 w 3040213"/>
                  <a:gd name="connsiteY35" fmla="*/ 590689 h 954447"/>
                  <a:gd name="connsiteX36" fmla="*/ 1872184 w 3040213"/>
                  <a:gd name="connsiteY36" fmla="*/ 657433 h 954447"/>
                  <a:gd name="connsiteX37" fmla="*/ 1908894 w 3040213"/>
                  <a:gd name="connsiteY37" fmla="*/ 657433 h 954447"/>
                  <a:gd name="connsiteX38" fmla="*/ 1908894 w 3040213"/>
                  <a:gd name="connsiteY38" fmla="*/ 697480 h 954447"/>
                  <a:gd name="connsiteX39" fmla="*/ 2032371 w 3040213"/>
                  <a:gd name="connsiteY39" fmla="*/ 697480 h 954447"/>
                  <a:gd name="connsiteX40" fmla="*/ 2032371 w 3040213"/>
                  <a:gd name="connsiteY40" fmla="*/ 797597 h 954447"/>
                  <a:gd name="connsiteX41" fmla="*/ 2235942 w 3040213"/>
                  <a:gd name="connsiteY41" fmla="*/ 797597 h 954447"/>
                  <a:gd name="connsiteX42" fmla="*/ 2235942 w 3040213"/>
                  <a:gd name="connsiteY42" fmla="*/ 954447 h 954447"/>
                  <a:gd name="connsiteX43" fmla="*/ 3040213 w 3040213"/>
                  <a:gd name="connsiteY43" fmla="*/ 954447 h 95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040213" h="954447">
                    <a:moveTo>
                      <a:pt x="0" y="0"/>
                    </a:moveTo>
                    <a:lnTo>
                      <a:pt x="293676" y="0"/>
                    </a:lnTo>
                    <a:lnTo>
                      <a:pt x="293676" y="36709"/>
                    </a:lnTo>
                    <a:lnTo>
                      <a:pt x="360421" y="36709"/>
                    </a:lnTo>
                    <a:lnTo>
                      <a:pt x="360421" y="60070"/>
                    </a:lnTo>
                    <a:lnTo>
                      <a:pt x="360421" y="73419"/>
                    </a:lnTo>
                    <a:lnTo>
                      <a:pt x="574003" y="73419"/>
                    </a:lnTo>
                    <a:lnTo>
                      <a:pt x="574003" y="96779"/>
                    </a:lnTo>
                    <a:lnTo>
                      <a:pt x="617387" y="96779"/>
                    </a:lnTo>
                    <a:lnTo>
                      <a:pt x="617387" y="176873"/>
                    </a:lnTo>
                    <a:lnTo>
                      <a:pt x="680794" y="176873"/>
                    </a:lnTo>
                    <a:lnTo>
                      <a:pt x="680794" y="203571"/>
                    </a:lnTo>
                    <a:lnTo>
                      <a:pt x="727515" y="203571"/>
                    </a:lnTo>
                    <a:lnTo>
                      <a:pt x="727515" y="240280"/>
                    </a:lnTo>
                    <a:lnTo>
                      <a:pt x="921075" y="240280"/>
                    </a:lnTo>
                    <a:lnTo>
                      <a:pt x="921075" y="280327"/>
                    </a:lnTo>
                    <a:lnTo>
                      <a:pt x="991156" y="280327"/>
                    </a:lnTo>
                    <a:lnTo>
                      <a:pt x="991156" y="280327"/>
                    </a:lnTo>
                    <a:lnTo>
                      <a:pt x="991156" y="313699"/>
                    </a:lnTo>
                    <a:lnTo>
                      <a:pt x="1067913" y="313699"/>
                    </a:lnTo>
                    <a:lnTo>
                      <a:pt x="1067913" y="340397"/>
                    </a:lnTo>
                    <a:lnTo>
                      <a:pt x="1131320" y="340397"/>
                    </a:lnTo>
                    <a:lnTo>
                      <a:pt x="1131320" y="380444"/>
                    </a:lnTo>
                    <a:lnTo>
                      <a:pt x="1191390" y="380444"/>
                    </a:lnTo>
                    <a:lnTo>
                      <a:pt x="1191390" y="410479"/>
                    </a:lnTo>
                    <a:lnTo>
                      <a:pt x="1214750" y="410479"/>
                    </a:lnTo>
                    <a:lnTo>
                      <a:pt x="1214750" y="440514"/>
                    </a:lnTo>
                    <a:lnTo>
                      <a:pt x="1241448" y="440514"/>
                    </a:lnTo>
                    <a:lnTo>
                      <a:pt x="1241448" y="487235"/>
                    </a:lnTo>
                    <a:lnTo>
                      <a:pt x="1298181" y="487235"/>
                    </a:lnTo>
                    <a:lnTo>
                      <a:pt x="1298181" y="513933"/>
                    </a:lnTo>
                    <a:lnTo>
                      <a:pt x="1361588" y="513933"/>
                    </a:lnTo>
                    <a:lnTo>
                      <a:pt x="1361588" y="553979"/>
                    </a:lnTo>
                    <a:lnTo>
                      <a:pt x="1491740" y="553979"/>
                    </a:lnTo>
                    <a:lnTo>
                      <a:pt x="1491740" y="590689"/>
                    </a:lnTo>
                    <a:lnTo>
                      <a:pt x="1872184" y="590689"/>
                    </a:lnTo>
                    <a:lnTo>
                      <a:pt x="1872184" y="657433"/>
                    </a:lnTo>
                    <a:lnTo>
                      <a:pt x="1908894" y="657433"/>
                    </a:lnTo>
                    <a:lnTo>
                      <a:pt x="1908894" y="697480"/>
                    </a:lnTo>
                    <a:lnTo>
                      <a:pt x="2032371" y="697480"/>
                    </a:lnTo>
                    <a:lnTo>
                      <a:pt x="2032371" y="797597"/>
                    </a:lnTo>
                    <a:lnTo>
                      <a:pt x="2235942" y="797597"/>
                    </a:lnTo>
                    <a:lnTo>
                      <a:pt x="2235942" y="954447"/>
                    </a:lnTo>
                    <a:lnTo>
                      <a:pt x="3040213" y="954447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0FB2018D-A65A-4B4F-9EF5-3A044104866B}"/>
                  </a:ext>
                </a:extLst>
              </p:cNvPr>
              <p:cNvGrpSpPr/>
              <p:nvPr/>
            </p:nvGrpSpPr>
            <p:grpSpPr>
              <a:xfrm>
                <a:off x="3330553" y="2585498"/>
                <a:ext cx="1908892" cy="652760"/>
                <a:chOff x="3330553" y="2585498"/>
                <a:chExt cx="1908892" cy="652760"/>
              </a:xfrm>
            </p:grpSpPr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DD709B76-DDD4-40A2-965F-A7F8FA664F1E}"/>
                    </a:ext>
                  </a:extLst>
                </p:cNvPr>
                <p:cNvCxnSpPr/>
                <p:nvPr/>
              </p:nvCxnSpPr>
              <p:spPr bwMode="auto">
                <a:xfrm>
                  <a:off x="3330553" y="2585498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18817F59-6295-4A30-A8D3-6C2738076AE9}"/>
                    </a:ext>
                  </a:extLst>
                </p:cNvPr>
                <p:cNvCxnSpPr/>
                <p:nvPr/>
              </p:nvCxnSpPr>
              <p:spPr bwMode="auto">
                <a:xfrm>
                  <a:off x="3639239" y="2746201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390136B0-6266-4270-ADE4-6B85144B17B1}"/>
                    </a:ext>
                  </a:extLst>
                </p:cNvPr>
                <p:cNvCxnSpPr/>
                <p:nvPr/>
              </p:nvCxnSpPr>
              <p:spPr bwMode="auto">
                <a:xfrm>
                  <a:off x="3908809" y="2800194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902687B0-B54C-4DF4-A18B-F2E0E66F4B42}"/>
                    </a:ext>
                  </a:extLst>
                </p:cNvPr>
                <p:cNvCxnSpPr/>
                <p:nvPr/>
              </p:nvCxnSpPr>
              <p:spPr bwMode="auto">
                <a:xfrm>
                  <a:off x="3996698" y="2800194"/>
                  <a:ext cx="0" cy="1224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C42F0B0D-19B2-4F4B-9308-0968B8CDD47B}"/>
                    </a:ext>
                  </a:extLst>
                </p:cNvPr>
                <p:cNvCxnSpPr/>
                <p:nvPr/>
              </p:nvCxnSpPr>
              <p:spPr bwMode="auto">
                <a:xfrm>
                  <a:off x="4052067" y="2800194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3077F489-78FF-4945-9AA7-FC6BD9A59032}"/>
                    </a:ext>
                  </a:extLst>
                </p:cNvPr>
                <p:cNvCxnSpPr/>
                <p:nvPr/>
              </p:nvCxnSpPr>
              <p:spPr bwMode="auto">
                <a:xfrm>
                  <a:off x="4085315" y="2800194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78FF8FE6-5F53-4664-9112-86294F527A66}"/>
                    </a:ext>
                  </a:extLst>
                </p:cNvPr>
                <p:cNvCxnSpPr/>
                <p:nvPr/>
              </p:nvCxnSpPr>
              <p:spPr bwMode="auto">
                <a:xfrm>
                  <a:off x="4129041" y="2900050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80FD06A7-53EE-4595-81DA-5CBE1747A192}"/>
                    </a:ext>
                  </a:extLst>
                </p:cNvPr>
                <p:cNvCxnSpPr/>
                <p:nvPr/>
              </p:nvCxnSpPr>
              <p:spPr bwMode="auto">
                <a:xfrm>
                  <a:off x="4165748" y="2900050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8B588EE6-73CD-4506-8F66-8BC99257B3F7}"/>
                    </a:ext>
                  </a:extLst>
                </p:cNvPr>
                <p:cNvCxnSpPr/>
                <p:nvPr/>
              </p:nvCxnSpPr>
              <p:spPr bwMode="auto">
                <a:xfrm>
                  <a:off x="4239010" y="2900050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1C720F42-92C1-4433-BEBB-B04FE6E5D619}"/>
                    </a:ext>
                  </a:extLst>
                </p:cNvPr>
                <p:cNvCxnSpPr/>
                <p:nvPr/>
              </p:nvCxnSpPr>
              <p:spPr bwMode="auto">
                <a:xfrm>
                  <a:off x="4255133" y="2983371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0414D999-B7AE-46B8-A8F1-DE63D8E456F8}"/>
                    </a:ext>
                  </a:extLst>
                </p:cNvPr>
                <p:cNvCxnSpPr/>
                <p:nvPr/>
              </p:nvCxnSpPr>
              <p:spPr bwMode="auto">
                <a:xfrm>
                  <a:off x="4293517" y="2983371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77EBD5CF-1F81-480E-ACD5-6F478853EF4F}"/>
                    </a:ext>
                  </a:extLst>
                </p:cNvPr>
                <p:cNvCxnSpPr/>
                <p:nvPr/>
              </p:nvCxnSpPr>
              <p:spPr bwMode="auto">
                <a:xfrm>
                  <a:off x="4336095" y="2983371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A2362F71-C8C1-4049-BF38-65A6CCB8F236}"/>
                    </a:ext>
                  </a:extLst>
                </p:cNvPr>
                <p:cNvCxnSpPr/>
                <p:nvPr/>
              </p:nvCxnSpPr>
              <p:spPr bwMode="auto">
                <a:xfrm>
                  <a:off x="4368571" y="2983371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AAAED3D9-F21B-44B5-BC8D-9D75986E4739}"/>
                    </a:ext>
                  </a:extLst>
                </p:cNvPr>
                <p:cNvCxnSpPr/>
                <p:nvPr/>
              </p:nvCxnSpPr>
              <p:spPr bwMode="auto">
                <a:xfrm>
                  <a:off x="4400449" y="2983371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05C2EE42-9B88-4DB9-8F22-A87623866DCE}"/>
                    </a:ext>
                  </a:extLst>
                </p:cNvPr>
                <p:cNvCxnSpPr/>
                <p:nvPr/>
              </p:nvCxnSpPr>
              <p:spPr bwMode="auto">
                <a:xfrm>
                  <a:off x="4469278" y="3112483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D78572D3-24C4-455C-9322-4566101B8799}"/>
                    </a:ext>
                  </a:extLst>
                </p:cNvPr>
                <p:cNvCxnSpPr/>
                <p:nvPr/>
              </p:nvCxnSpPr>
              <p:spPr bwMode="auto">
                <a:xfrm>
                  <a:off x="4488189" y="3112483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0E0566C4-F3E3-4275-8D99-264BF5132E4A}"/>
                    </a:ext>
                  </a:extLst>
                </p:cNvPr>
                <p:cNvCxnSpPr/>
                <p:nvPr/>
              </p:nvCxnSpPr>
              <p:spPr bwMode="auto">
                <a:xfrm>
                  <a:off x="4527215" y="3112483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D4E7944C-B3FD-4A6B-AFA6-94B89446B453}"/>
                    </a:ext>
                  </a:extLst>
                </p:cNvPr>
                <p:cNvCxnSpPr/>
                <p:nvPr/>
              </p:nvCxnSpPr>
              <p:spPr bwMode="auto">
                <a:xfrm>
                  <a:off x="4569640" y="3114708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F66138D-6FD5-4A63-85CC-540980235356}"/>
                    </a:ext>
                  </a:extLst>
                </p:cNvPr>
                <p:cNvCxnSpPr/>
                <p:nvPr/>
              </p:nvCxnSpPr>
              <p:spPr bwMode="auto">
                <a:xfrm>
                  <a:off x="4631714" y="3112483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D4816F91-A543-4FCC-A54E-3E5A9E85A077}"/>
                    </a:ext>
                  </a:extLst>
                </p:cNvPr>
                <p:cNvCxnSpPr/>
                <p:nvPr/>
              </p:nvCxnSpPr>
              <p:spPr bwMode="auto">
                <a:xfrm>
                  <a:off x="4699195" y="3112483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1FAF3FF0-B5EB-43E8-AEC6-2989112EE597}"/>
                    </a:ext>
                  </a:extLst>
                </p:cNvPr>
                <p:cNvCxnSpPr/>
                <p:nvPr/>
              </p:nvCxnSpPr>
              <p:spPr bwMode="auto">
                <a:xfrm>
                  <a:off x="4743022" y="3112483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DECEF9D0-D95E-42EB-96A2-1D4575F1D982}"/>
                    </a:ext>
                  </a:extLst>
                </p:cNvPr>
                <p:cNvCxnSpPr/>
                <p:nvPr/>
              </p:nvCxnSpPr>
              <p:spPr bwMode="auto">
                <a:xfrm>
                  <a:off x="5239445" y="3115820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C796F75-29B1-484D-AC43-9076A210B55B}"/>
                  </a:ext>
                </a:extLst>
              </p:cNvPr>
              <p:cNvSpPr/>
              <p:nvPr/>
            </p:nvSpPr>
            <p:spPr bwMode="auto">
              <a:xfrm>
                <a:off x="3276832" y="2245277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628ABCF-99B8-42CB-9E6E-CCA2059B0577}"/>
                  </a:ext>
                </a:extLst>
              </p:cNvPr>
              <p:cNvSpPr/>
              <p:nvPr/>
            </p:nvSpPr>
            <p:spPr bwMode="auto">
              <a:xfrm>
                <a:off x="3583092" y="2459862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8544DA2-BDE9-4E85-B7DB-5A44F8775FFA}"/>
                  </a:ext>
                </a:extLst>
              </p:cNvPr>
              <p:cNvSpPr/>
              <p:nvPr/>
            </p:nvSpPr>
            <p:spPr bwMode="auto">
              <a:xfrm>
                <a:off x="3861448" y="2494669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02EBD41-8791-49D9-ADA2-38B9FDCB9B1E}"/>
                  </a:ext>
                </a:extLst>
              </p:cNvPr>
              <p:cNvSpPr/>
              <p:nvPr/>
            </p:nvSpPr>
            <p:spPr bwMode="auto">
              <a:xfrm>
                <a:off x="3929710" y="2495645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7F16CFA-2CE1-4C6A-82BB-E125BB7851AB}"/>
                  </a:ext>
                </a:extLst>
              </p:cNvPr>
              <p:cNvSpPr/>
              <p:nvPr/>
            </p:nvSpPr>
            <p:spPr bwMode="auto">
              <a:xfrm>
                <a:off x="3970490" y="2494669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F4E6F37-255F-49EE-82ED-5645D3F4E2AA}"/>
                  </a:ext>
                </a:extLst>
              </p:cNvPr>
              <p:cNvSpPr/>
              <p:nvPr/>
            </p:nvSpPr>
            <p:spPr bwMode="auto">
              <a:xfrm>
                <a:off x="4004104" y="2494779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B1E0714-ACCE-4F6F-B9F6-AF18C386DF5A}"/>
                  </a:ext>
                </a:extLst>
              </p:cNvPr>
              <p:cNvSpPr/>
              <p:nvPr/>
            </p:nvSpPr>
            <p:spPr bwMode="auto">
              <a:xfrm>
                <a:off x="4033461" y="2496998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549E4AA-8813-4443-A69A-0BE2003C4E57}"/>
                  </a:ext>
                </a:extLst>
              </p:cNvPr>
              <p:cNvSpPr/>
              <p:nvPr/>
            </p:nvSpPr>
            <p:spPr bwMode="auto">
              <a:xfrm>
                <a:off x="4079192" y="2612294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93F768F-BBC0-4D09-AD4C-959F3D81533A}"/>
                  </a:ext>
                </a:extLst>
              </p:cNvPr>
              <p:cNvSpPr/>
              <p:nvPr/>
            </p:nvSpPr>
            <p:spPr bwMode="auto">
              <a:xfrm>
                <a:off x="4119728" y="2612294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3EFD2B3-A674-47D8-9522-FCA10B4ADBB2}"/>
                  </a:ext>
                </a:extLst>
              </p:cNvPr>
              <p:cNvSpPr/>
              <p:nvPr/>
            </p:nvSpPr>
            <p:spPr bwMode="auto">
              <a:xfrm>
                <a:off x="4180942" y="2614483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0D8A0A3-1DE7-4D21-9E54-3FDFF12F7FB1}"/>
                  </a:ext>
                </a:extLst>
              </p:cNvPr>
              <p:cNvSpPr/>
              <p:nvPr/>
            </p:nvSpPr>
            <p:spPr bwMode="auto">
              <a:xfrm>
                <a:off x="4220577" y="2705679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784F64F-1850-4D68-84CC-1A4722ED1431}"/>
                  </a:ext>
                </a:extLst>
              </p:cNvPr>
              <p:cNvSpPr/>
              <p:nvPr/>
            </p:nvSpPr>
            <p:spPr bwMode="auto">
              <a:xfrm>
                <a:off x="4263950" y="2705441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ACB393-0AFD-4DBC-86F2-FDC779BE9F1A}"/>
                  </a:ext>
                </a:extLst>
              </p:cNvPr>
              <p:cNvSpPr/>
              <p:nvPr/>
            </p:nvSpPr>
            <p:spPr bwMode="auto">
              <a:xfrm>
                <a:off x="4301322" y="2702562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0FB906F-1F74-467D-B585-3B56314EDED5}"/>
                  </a:ext>
                </a:extLst>
              </p:cNvPr>
              <p:cNvSpPr/>
              <p:nvPr/>
            </p:nvSpPr>
            <p:spPr bwMode="auto">
              <a:xfrm>
                <a:off x="4346768" y="2704116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2E50F3D-D397-4154-AECF-20DAA92998D0}"/>
                  </a:ext>
                </a:extLst>
              </p:cNvPr>
              <p:cNvSpPr/>
              <p:nvPr/>
            </p:nvSpPr>
            <p:spPr bwMode="auto">
              <a:xfrm>
                <a:off x="4415551" y="2861173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98D9F9F-1E25-449B-AAA1-457A3892291B}"/>
                  </a:ext>
                </a:extLst>
              </p:cNvPr>
              <p:cNvSpPr/>
              <p:nvPr/>
            </p:nvSpPr>
            <p:spPr bwMode="auto">
              <a:xfrm>
                <a:off x="4465597" y="2858944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AE5CF9E-23A0-4D52-AAE4-CAC35884F777}"/>
                  </a:ext>
                </a:extLst>
              </p:cNvPr>
              <p:cNvSpPr/>
              <p:nvPr/>
            </p:nvSpPr>
            <p:spPr bwMode="auto">
              <a:xfrm>
                <a:off x="4521285" y="2856715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78A858C-77FB-4491-B08A-7A20A775714D}"/>
                  </a:ext>
                </a:extLst>
              </p:cNvPr>
              <p:cNvSpPr/>
              <p:nvPr/>
            </p:nvSpPr>
            <p:spPr bwMode="auto">
              <a:xfrm>
                <a:off x="4569845" y="2857665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5658288-883F-48A9-BE25-10F8C02EBC2A}"/>
                  </a:ext>
                </a:extLst>
              </p:cNvPr>
              <p:cNvSpPr/>
              <p:nvPr/>
            </p:nvSpPr>
            <p:spPr bwMode="auto">
              <a:xfrm>
                <a:off x="4654341" y="2855308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C1CBC94-B9B1-4FD9-BAD9-65DDF7DB5C96}"/>
                  </a:ext>
                </a:extLst>
              </p:cNvPr>
              <p:cNvSpPr/>
              <p:nvPr/>
            </p:nvSpPr>
            <p:spPr bwMode="auto">
              <a:xfrm>
                <a:off x="4693298" y="2855439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D9E46C1-3129-46F5-943B-3B5D123B5A58}"/>
                  </a:ext>
                </a:extLst>
              </p:cNvPr>
              <p:cNvSpPr/>
              <p:nvPr/>
            </p:nvSpPr>
            <p:spPr bwMode="auto">
              <a:xfrm>
                <a:off x="5185728" y="2858286"/>
                <a:ext cx="86556" cy="86556"/>
              </a:xfrm>
              <a:prstGeom prst="ellipse">
                <a:avLst/>
              </a:prstGeom>
              <a:solidFill>
                <a:schemeClr val="accent2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9219BFD-C728-4837-BC56-C053CAB9A0F6}"/>
                  </a:ext>
                </a:extLst>
              </p:cNvPr>
              <p:cNvSpPr txBox="1"/>
              <p:nvPr/>
            </p:nvSpPr>
            <p:spPr bwMode="auto">
              <a:xfrm rot="16200000">
                <a:off x="5420395" y="3132411"/>
                <a:ext cx="2613991" cy="32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Patients (%)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791AE22-60BF-419C-BA49-0126A1449973}"/>
                  </a:ext>
                </a:extLst>
              </p:cNvPr>
              <p:cNvSpPr txBox="1"/>
              <p:nvPr/>
            </p:nvSpPr>
            <p:spPr bwMode="auto">
              <a:xfrm>
                <a:off x="7686824" y="5006461"/>
                <a:ext cx="2613992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Mo</a:t>
                </a: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BA1BE47-4E97-4C54-810F-85C780C05F57}"/>
                  </a:ext>
                </a:extLst>
              </p:cNvPr>
              <p:cNvSpPr/>
              <p:nvPr/>
            </p:nvSpPr>
            <p:spPr bwMode="auto">
              <a:xfrm>
                <a:off x="7372733" y="1945013"/>
                <a:ext cx="3219796" cy="2759826"/>
              </a:xfrm>
              <a:custGeom>
                <a:avLst/>
                <a:gdLst>
                  <a:gd name="connsiteX0" fmla="*/ 0 w 3219796"/>
                  <a:gd name="connsiteY0" fmla="*/ 0 h 2759826"/>
                  <a:gd name="connsiteX1" fmla="*/ 0 w 3219796"/>
                  <a:gd name="connsiteY1" fmla="*/ 2759826 h 2759826"/>
                  <a:gd name="connsiteX2" fmla="*/ 3219796 w 3219796"/>
                  <a:gd name="connsiteY2" fmla="*/ 2759826 h 275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9796" h="2759826">
                    <a:moveTo>
                      <a:pt x="0" y="0"/>
                    </a:moveTo>
                    <a:lnTo>
                      <a:pt x="0" y="2759826"/>
                    </a:lnTo>
                    <a:lnTo>
                      <a:pt x="3219796" y="275982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D7630A6E-4065-4828-9466-2A479A6EBA13}"/>
                  </a:ext>
                </a:extLst>
              </p:cNvPr>
              <p:cNvGrpSpPr/>
              <p:nvPr/>
            </p:nvGrpSpPr>
            <p:grpSpPr>
              <a:xfrm>
                <a:off x="7313028" y="1953778"/>
                <a:ext cx="60385" cy="2752386"/>
                <a:chOff x="2140397" y="1953943"/>
                <a:chExt cx="60385" cy="2752386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93D38563-F31C-4656-A73C-4402358607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1953943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BFC97EB-C6F5-478E-B7A1-9392D8E3A17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2504420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C4B47DED-D0F3-4A02-9399-8272E3B7E47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3054897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0A148D0F-FC84-46B4-8A00-8AD147F270D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3605373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AB6BADD4-6919-405E-AF82-89A00D8C2C2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4155850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886CCF44-E19C-447F-A8F7-2C6B9DC04DA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140397" y="4706329"/>
                  <a:ext cx="603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9CDC999-9C54-48DC-859F-61BECAECEE59}"/>
                  </a:ext>
                </a:extLst>
              </p:cNvPr>
              <p:cNvSpPr txBox="1"/>
              <p:nvPr/>
            </p:nvSpPr>
            <p:spPr bwMode="auto">
              <a:xfrm>
                <a:off x="6785303" y="1776518"/>
                <a:ext cx="571368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A26C0BC-B485-4B31-8513-D5E86A4D3A68}"/>
                  </a:ext>
                </a:extLst>
              </p:cNvPr>
              <p:cNvSpPr txBox="1"/>
              <p:nvPr/>
            </p:nvSpPr>
            <p:spPr bwMode="auto">
              <a:xfrm>
                <a:off x="6785303" y="2329170"/>
                <a:ext cx="571368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1DF4DA4-8DB5-4DB6-9662-F25C2E34B2D0}"/>
                  </a:ext>
                </a:extLst>
              </p:cNvPr>
              <p:cNvSpPr txBox="1"/>
              <p:nvPr/>
            </p:nvSpPr>
            <p:spPr bwMode="auto">
              <a:xfrm>
                <a:off x="6785303" y="2881822"/>
                <a:ext cx="571368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1F299D1A-0DE6-48DE-9281-8F042638C66E}"/>
                  </a:ext>
                </a:extLst>
              </p:cNvPr>
              <p:cNvSpPr txBox="1"/>
              <p:nvPr/>
            </p:nvSpPr>
            <p:spPr bwMode="auto">
              <a:xfrm>
                <a:off x="6785303" y="3434474"/>
                <a:ext cx="571368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17E195F-E4E9-4272-83C5-31B3CB198B7C}"/>
                  </a:ext>
                </a:extLst>
              </p:cNvPr>
              <p:cNvSpPr txBox="1"/>
              <p:nvPr/>
            </p:nvSpPr>
            <p:spPr bwMode="auto">
              <a:xfrm>
                <a:off x="6785303" y="3987127"/>
                <a:ext cx="571368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0675057-49BF-47D7-92E9-0DB2902DE78D}"/>
                  </a:ext>
                </a:extLst>
              </p:cNvPr>
              <p:cNvSpPr txBox="1"/>
              <p:nvPr/>
            </p:nvSpPr>
            <p:spPr bwMode="auto">
              <a:xfrm>
                <a:off x="6785303" y="4539779"/>
                <a:ext cx="571368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0D0F211-FE37-4B51-9C6C-51B58CD03EE2}"/>
                  </a:ext>
                </a:extLst>
              </p:cNvPr>
              <p:cNvGrpSpPr/>
              <p:nvPr/>
            </p:nvGrpSpPr>
            <p:grpSpPr>
              <a:xfrm>
                <a:off x="7372733" y="4712613"/>
                <a:ext cx="3216784" cy="64204"/>
                <a:chOff x="2200102" y="4712778"/>
                <a:chExt cx="3216784" cy="64204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01052217-D6BA-405C-AB2E-A2E6D7DC9AF2}"/>
                    </a:ext>
                  </a:extLst>
                </p:cNvPr>
                <p:cNvGrpSpPr/>
                <p:nvPr/>
              </p:nvGrpSpPr>
              <p:grpSpPr>
                <a:xfrm rot="5400000">
                  <a:off x="2846060" y="4067814"/>
                  <a:ext cx="62818" cy="1354734"/>
                  <a:chOff x="2140397" y="1953943"/>
                  <a:chExt cx="60385" cy="2752386"/>
                </a:xfrm>
              </p:grpSpPr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D12893F-2CAC-45E2-AB50-83C51A2332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1953943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CEF3FD3A-E21E-42B0-81BF-2D4D1E2DBF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2504420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C4CC412E-D174-41AC-AE53-45CB38290F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3054897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D4C9F64A-2469-4D5F-9103-D9202DEA76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3605373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91B3F2F1-546A-48D5-96A5-4F7CB9757B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4155850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9981378E-7706-4CBF-9796-70678D8C81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4706329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4CC00FA-2134-4EC9-A91D-080D53189AF0}"/>
                    </a:ext>
                  </a:extLst>
                </p:cNvPr>
                <p:cNvGrpSpPr/>
                <p:nvPr/>
              </p:nvGrpSpPr>
              <p:grpSpPr>
                <a:xfrm rot="5400000">
                  <a:off x="4444874" y="4068206"/>
                  <a:ext cx="62818" cy="1354734"/>
                  <a:chOff x="2140397" y="1953943"/>
                  <a:chExt cx="60385" cy="2752386"/>
                </a:xfrm>
              </p:grpSpPr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FCEC633F-A67C-446D-8C95-664DE91A23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1953943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31C80BDA-D8BA-4D8F-9CDC-7F75AA58B1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2504420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96CDF7C7-B9AC-4970-BBA3-4EF355A551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3054897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BB4D9FB4-D9AD-4109-BC33-E86CBB3890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3605373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05D815-78EB-4FAF-9EBB-AC96B34536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4155850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25E76E6B-F4FA-48B4-BB00-B5BEBDC9F4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140397" y="4706329"/>
                    <a:ext cx="60385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90A5856B-BF4D-43FB-BD19-5AD624BF6EC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5385477" y="4744187"/>
                  <a:ext cx="6281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4EE7305-1594-402E-A5D4-016FF7F0ACE7}"/>
                  </a:ext>
                </a:extLst>
              </p:cNvPr>
              <p:cNvSpPr txBox="1"/>
              <p:nvPr/>
            </p:nvSpPr>
            <p:spPr bwMode="auto">
              <a:xfrm>
                <a:off x="7210203" y="4727002"/>
                <a:ext cx="319973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D590A4F-8BE9-4E2C-B6BA-AEDD1A2308A1}"/>
                  </a:ext>
                </a:extLst>
              </p:cNvPr>
              <p:cNvSpPr txBox="1"/>
              <p:nvPr/>
            </p:nvSpPr>
            <p:spPr bwMode="auto">
              <a:xfrm>
                <a:off x="7485337" y="4724830"/>
                <a:ext cx="319973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5DD35E5-1CB1-4F37-AEFB-8D85C2B0D73C}"/>
                  </a:ext>
                </a:extLst>
              </p:cNvPr>
              <p:cNvSpPr txBox="1"/>
              <p:nvPr/>
            </p:nvSpPr>
            <p:spPr bwMode="auto">
              <a:xfrm>
                <a:off x="7760711" y="4724830"/>
                <a:ext cx="319973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D2DC9F6-C215-48D9-98A1-CDA8137A8FBD}"/>
                  </a:ext>
                </a:extLst>
              </p:cNvPr>
              <p:cNvSpPr txBox="1"/>
              <p:nvPr/>
            </p:nvSpPr>
            <p:spPr bwMode="auto">
              <a:xfrm>
                <a:off x="8035844" y="4722658"/>
                <a:ext cx="319973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FDEF389-6E98-4A61-BFCD-991AFBA71A23}"/>
                  </a:ext>
                </a:extLst>
              </p:cNvPr>
              <p:cNvSpPr txBox="1"/>
              <p:nvPr/>
            </p:nvSpPr>
            <p:spPr bwMode="auto">
              <a:xfrm>
                <a:off x="8249545" y="4716498"/>
                <a:ext cx="409851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12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3C128C6-8796-42EF-A447-D5D550C01BAD}"/>
                  </a:ext>
                </a:extLst>
              </p:cNvPr>
              <p:cNvSpPr txBox="1"/>
              <p:nvPr/>
            </p:nvSpPr>
            <p:spPr bwMode="auto">
              <a:xfrm>
                <a:off x="8524680" y="4714326"/>
                <a:ext cx="409851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7C0EAC5-FA77-46CD-843B-5C420AEE80BB}"/>
                  </a:ext>
                </a:extLst>
              </p:cNvPr>
              <p:cNvSpPr txBox="1"/>
              <p:nvPr/>
            </p:nvSpPr>
            <p:spPr bwMode="auto">
              <a:xfrm>
                <a:off x="8777886" y="4714326"/>
                <a:ext cx="409851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18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6F37ACE-C011-4CF6-9DA2-61FDF9421E57}"/>
                  </a:ext>
                </a:extLst>
              </p:cNvPr>
              <p:cNvSpPr txBox="1"/>
              <p:nvPr/>
            </p:nvSpPr>
            <p:spPr bwMode="auto">
              <a:xfrm>
                <a:off x="9053020" y="4712154"/>
                <a:ext cx="409851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21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07FFB34B-798C-4213-8D9C-2C752F54305A}"/>
                  </a:ext>
                </a:extLst>
              </p:cNvPr>
              <p:cNvSpPr txBox="1"/>
              <p:nvPr/>
            </p:nvSpPr>
            <p:spPr bwMode="auto">
              <a:xfrm>
                <a:off x="9316634" y="4720485"/>
                <a:ext cx="409851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3CC75C2-34A6-4ED2-830B-7484CC2B07A3}"/>
                  </a:ext>
                </a:extLst>
              </p:cNvPr>
              <p:cNvSpPr txBox="1"/>
              <p:nvPr/>
            </p:nvSpPr>
            <p:spPr bwMode="auto">
              <a:xfrm>
                <a:off x="9586358" y="4714324"/>
                <a:ext cx="409851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27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CD1220D-51DC-4B12-8C57-C3EC7539973E}"/>
                  </a:ext>
                </a:extLst>
              </p:cNvPr>
              <p:cNvSpPr txBox="1"/>
              <p:nvPr/>
            </p:nvSpPr>
            <p:spPr bwMode="auto">
              <a:xfrm>
                <a:off x="9861492" y="4712152"/>
                <a:ext cx="409851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E237333-965C-4C0E-81C1-572ED5F214D2}"/>
                  </a:ext>
                </a:extLst>
              </p:cNvPr>
              <p:cNvSpPr txBox="1"/>
              <p:nvPr/>
            </p:nvSpPr>
            <p:spPr bwMode="auto">
              <a:xfrm>
                <a:off x="10114698" y="4712152"/>
                <a:ext cx="409851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33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6C7FE81-90DD-405D-BC73-4FD990D43D3D}"/>
                  </a:ext>
                </a:extLst>
              </p:cNvPr>
              <p:cNvSpPr txBox="1"/>
              <p:nvPr/>
            </p:nvSpPr>
            <p:spPr bwMode="auto">
              <a:xfrm>
                <a:off x="10389833" y="4709980"/>
                <a:ext cx="409851" cy="318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36</a:t>
                </a: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B44703D-3C7B-4DAC-88F4-2B97803CC854}"/>
                  </a:ext>
                </a:extLst>
              </p:cNvPr>
              <p:cNvSpPr/>
              <p:nvPr/>
            </p:nvSpPr>
            <p:spPr bwMode="auto">
              <a:xfrm>
                <a:off x="7372350" y="1948815"/>
                <a:ext cx="3046095" cy="1022985"/>
              </a:xfrm>
              <a:custGeom>
                <a:avLst/>
                <a:gdLst>
                  <a:gd name="connsiteX0" fmla="*/ 0 w 3046095"/>
                  <a:gd name="connsiteY0" fmla="*/ 0 h 1022985"/>
                  <a:gd name="connsiteX1" fmla="*/ 140018 w 3046095"/>
                  <a:gd name="connsiteY1" fmla="*/ 0 h 1022985"/>
                  <a:gd name="connsiteX2" fmla="*/ 140018 w 3046095"/>
                  <a:gd name="connsiteY2" fmla="*/ 34290 h 1022985"/>
                  <a:gd name="connsiteX3" fmla="*/ 285750 w 3046095"/>
                  <a:gd name="connsiteY3" fmla="*/ 34290 h 1022985"/>
                  <a:gd name="connsiteX4" fmla="*/ 285750 w 3046095"/>
                  <a:gd name="connsiteY4" fmla="*/ 60008 h 1022985"/>
                  <a:gd name="connsiteX5" fmla="*/ 325755 w 3046095"/>
                  <a:gd name="connsiteY5" fmla="*/ 60008 h 1022985"/>
                  <a:gd name="connsiteX6" fmla="*/ 325755 w 3046095"/>
                  <a:gd name="connsiteY6" fmla="*/ 60008 h 1022985"/>
                  <a:gd name="connsiteX7" fmla="*/ 325755 w 3046095"/>
                  <a:gd name="connsiteY7" fmla="*/ 82868 h 1022985"/>
                  <a:gd name="connsiteX8" fmla="*/ 354330 w 3046095"/>
                  <a:gd name="connsiteY8" fmla="*/ 82868 h 1022985"/>
                  <a:gd name="connsiteX9" fmla="*/ 354330 w 3046095"/>
                  <a:gd name="connsiteY9" fmla="*/ 114300 h 1022985"/>
                  <a:gd name="connsiteX10" fmla="*/ 362903 w 3046095"/>
                  <a:gd name="connsiteY10" fmla="*/ 114300 h 1022985"/>
                  <a:gd name="connsiteX11" fmla="*/ 362903 w 3046095"/>
                  <a:gd name="connsiteY11" fmla="*/ 151448 h 1022985"/>
                  <a:gd name="connsiteX12" fmla="*/ 482918 w 3046095"/>
                  <a:gd name="connsiteY12" fmla="*/ 151448 h 1022985"/>
                  <a:gd name="connsiteX13" fmla="*/ 482918 w 3046095"/>
                  <a:gd name="connsiteY13" fmla="*/ 171450 h 1022985"/>
                  <a:gd name="connsiteX14" fmla="*/ 731520 w 3046095"/>
                  <a:gd name="connsiteY14" fmla="*/ 171450 h 1022985"/>
                  <a:gd name="connsiteX15" fmla="*/ 731520 w 3046095"/>
                  <a:gd name="connsiteY15" fmla="*/ 200025 h 1022985"/>
                  <a:gd name="connsiteX16" fmla="*/ 748665 w 3046095"/>
                  <a:gd name="connsiteY16" fmla="*/ 200025 h 1022985"/>
                  <a:gd name="connsiteX17" fmla="*/ 748665 w 3046095"/>
                  <a:gd name="connsiteY17" fmla="*/ 225743 h 1022985"/>
                  <a:gd name="connsiteX18" fmla="*/ 802958 w 3046095"/>
                  <a:gd name="connsiteY18" fmla="*/ 225743 h 1022985"/>
                  <a:gd name="connsiteX19" fmla="*/ 802958 w 3046095"/>
                  <a:gd name="connsiteY19" fmla="*/ 257175 h 1022985"/>
                  <a:gd name="connsiteX20" fmla="*/ 834390 w 3046095"/>
                  <a:gd name="connsiteY20" fmla="*/ 257175 h 1022985"/>
                  <a:gd name="connsiteX21" fmla="*/ 834390 w 3046095"/>
                  <a:gd name="connsiteY21" fmla="*/ 288608 h 1022985"/>
                  <a:gd name="connsiteX22" fmla="*/ 888683 w 3046095"/>
                  <a:gd name="connsiteY22" fmla="*/ 288608 h 1022985"/>
                  <a:gd name="connsiteX23" fmla="*/ 888683 w 3046095"/>
                  <a:gd name="connsiteY23" fmla="*/ 314325 h 1022985"/>
                  <a:gd name="connsiteX24" fmla="*/ 974408 w 3046095"/>
                  <a:gd name="connsiteY24" fmla="*/ 314325 h 1022985"/>
                  <a:gd name="connsiteX25" fmla="*/ 974408 w 3046095"/>
                  <a:gd name="connsiteY25" fmla="*/ 354330 h 1022985"/>
                  <a:gd name="connsiteX26" fmla="*/ 1088708 w 3046095"/>
                  <a:gd name="connsiteY26" fmla="*/ 354330 h 1022985"/>
                  <a:gd name="connsiteX27" fmla="*/ 1088708 w 3046095"/>
                  <a:gd name="connsiteY27" fmla="*/ 377190 h 1022985"/>
                  <a:gd name="connsiteX28" fmla="*/ 1117283 w 3046095"/>
                  <a:gd name="connsiteY28" fmla="*/ 377190 h 1022985"/>
                  <a:gd name="connsiteX29" fmla="*/ 1117283 w 3046095"/>
                  <a:gd name="connsiteY29" fmla="*/ 405765 h 1022985"/>
                  <a:gd name="connsiteX30" fmla="*/ 1220153 w 3046095"/>
                  <a:gd name="connsiteY30" fmla="*/ 405765 h 1022985"/>
                  <a:gd name="connsiteX31" fmla="*/ 1220153 w 3046095"/>
                  <a:gd name="connsiteY31" fmla="*/ 425768 h 1022985"/>
                  <a:gd name="connsiteX32" fmla="*/ 1305878 w 3046095"/>
                  <a:gd name="connsiteY32" fmla="*/ 425768 h 1022985"/>
                  <a:gd name="connsiteX33" fmla="*/ 1305878 w 3046095"/>
                  <a:gd name="connsiteY33" fmla="*/ 468630 h 1022985"/>
                  <a:gd name="connsiteX34" fmla="*/ 1408748 w 3046095"/>
                  <a:gd name="connsiteY34" fmla="*/ 468630 h 1022985"/>
                  <a:gd name="connsiteX35" fmla="*/ 1408748 w 3046095"/>
                  <a:gd name="connsiteY35" fmla="*/ 497205 h 1022985"/>
                  <a:gd name="connsiteX36" fmla="*/ 1468755 w 3046095"/>
                  <a:gd name="connsiteY36" fmla="*/ 497205 h 1022985"/>
                  <a:gd name="connsiteX37" fmla="*/ 1468755 w 3046095"/>
                  <a:gd name="connsiteY37" fmla="*/ 514350 h 1022985"/>
                  <a:gd name="connsiteX38" fmla="*/ 1725930 w 3046095"/>
                  <a:gd name="connsiteY38" fmla="*/ 514350 h 1022985"/>
                  <a:gd name="connsiteX39" fmla="*/ 1725930 w 3046095"/>
                  <a:gd name="connsiteY39" fmla="*/ 554355 h 1022985"/>
                  <a:gd name="connsiteX40" fmla="*/ 1768793 w 3046095"/>
                  <a:gd name="connsiteY40" fmla="*/ 554355 h 1022985"/>
                  <a:gd name="connsiteX41" fmla="*/ 1768793 w 3046095"/>
                  <a:gd name="connsiteY41" fmla="*/ 574358 h 1022985"/>
                  <a:gd name="connsiteX42" fmla="*/ 2031683 w 3046095"/>
                  <a:gd name="connsiteY42" fmla="*/ 574358 h 1022985"/>
                  <a:gd name="connsiteX43" fmla="*/ 2031683 w 3046095"/>
                  <a:gd name="connsiteY43" fmla="*/ 640080 h 1022985"/>
                  <a:gd name="connsiteX44" fmla="*/ 2103120 w 3046095"/>
                  <a:gd name="connsiteY44" fmla="*/ 640080 h 1022985"/>
                  <a:gd name="connsiteX45" fmla="*/ 2103120 w 3046095"/>
                  <a:gd name="connsiteY45" fmla="*/ 720090 h 1022985"/>
                  <a:gd name="connsiteX46" fmla="*/ 2431733 w 3046095"/>
                  <a:gd name="connsiteY46" fmla="*/ 720090 h 1022985"/>
                  <a:gd name="connsiteX47" fmla="*/ 2431733 w 3046095"/>
                  <a:gd name="connsiteY47" fmla="*/ 1022985 h 1022985"/>
                  <a:gd name="connsiteX48" fmla="*/ 3046095 w 3046095"/>
                  <a:gd name="connsiteY48" fmla="*/ 1022985 h 102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46095" h="1022985">
                    <a:moveTo>
                      <a:pt x="0" y="0"/>
                    </a:moveTo>
                    <a:lnTo>
                      <a:pt x="140018" y="0"/>
                    </a:lnTo>
                    <a:lnTo>
                      <a:pt x="140018" y="34290"/>
                    </a:lnTo>
                    <a:lnTo>
                      <a:pt x="285750" y="34290"/>
                    </a:lnTo>
                    <a:lnTo>
                      <a:pt x="285750" y="60008"/>
                    </a:lnTo>
                    <a:lnTo>
                      <a:pt x="325755" y="60008"/>
                    </a:lnTo>
                    <a:lnTo>
                      <a:pt x="325755" y="60008"/>
                    </a:lnTo>
                    <a:lnTo>
                      <a:pt x="325755" y="82868"/>
                    </a:lnTo>
                    <a:lnTo>
                      <a:pt x="354330" y="82868"/>
                    </a:lnTo>
                    <a:lnTo>
                      <a:pt x="354330" y="114300"/>
                    </a:lnTo>
                    <a:lnTo>
                      <a:pt x="362903" y="114300"/>
                    </a:lnTo>
                    <a:lnTo>
                      <a:pt x="362903" y="151448"/>
                    </a:lnTo>
                    <a:lnTo>
                      <a:pt x="482918" y="151448"/>
                    </a:lnTo>
                    <a:lnTo>
                      <a:pt x="482918" y="171450"/>
                    </a:lnTo>
                    <a:lnTo>
                      <a:pt x="731520" y="171450"/>
                    </a:lnTo>
                    <a:lnTo>
                      <a:pt x="731520" y="200025"/>
                    </a:lnTo>
                    <a:lnTo>
                      <a:pt x="748665" y="200025"/>
                    </a:lnTo>
                    <a:lnTo>
                      <a:pt x="748665" y="225743"/>
                    </a:lnTo>
                    <a:lnTo>
                      <a:pt x="802958" y="225743"/>
                    </a:lnTo>
                    <a:lnTo>
                      <a:pt x="802958" y="257175"/>
                    </a:lnTo>
                    <a:lnTo>
                      <a:pt x="834390" y="257175"/>
                    </a:lnTo>
                    <a:lnTo>
                      <a:pt x="834390" y="288608"/>
                    </a:lnTo>
                    <a:lnTo>
                      <a:pt x="888683" y="288608"/>
                    </a:lnTo>
                    <a:lnTo>
                      <a:pt x="888683" y="314325"/>
                    </a:lnTo>
                    <a:lnTo>
                      <a:pt x="974408" y="314325"/>
                    </a:lnTo>
                    <a:lnTo>
                      <a:pt x="974408" y="354330"/>
                    </a:lnTo>
                    <a:lnTo>
                      <a:pt x="1088708" y="354330"/>
                    </a:lnTo>
                    <a:lnTo>
                      <a:pt x="1088708" y="377190"/>
                    </a:lnTo>
                    <a:lnTo>
                      <a:pt x="1117283" y="377190"/>
                    </a:lnTo>
                    <a:lnTo>
                      <a:pt x="1117283" y="405765"/>
                    </a:lnTo>
                    <a:lnTo>
                      <a:pt x="1220153" y="405765"/>
                    </a:lnTo>
                    <a:lnTo>
                      <a:pt x="1220153" y="425768"/>
                    </a:lnTo>
                    <a:lnTo>
                      <a:pt x="1305878" y="425768"/>
                    </a:lnTo>
                    <a:lnTo>
                      <a:pt x="1305878" y="468630"/>
                    </a:lnTo>
                    <a:lnTo>
                      <a:pt x="1408748" y="468630"/>
                    </a:lnTo>
                    <a:lnTo>
                      <a:pt x="1408748" y="497205"/>
                    </a:lnTo>
                    <a:lnTo>
                      <a:pt x="1468755" y="497205"/>
                    </a:lnTo>
                    <a:lnTo>
                      <a:pt x="1468755" y="514350"/>
                    </a:lnTo>
                    <a:lnTo>
                      <a:pt x="1725930" y="514350"/>
                    </a:lnTo>
                    <a:lnTo>
                      <a:pt x="1725930" y="554355"/>
                    </a:lnTo>
                    <a:lnTo>
                      <a:pt x="1768793" y="554355"/>
                    </a:lnTo>
                    <a:lnTo>
                      <a:pt x="1768793" y="574358"/>
                    </a:lnTo>
                    <a:lnTo>
                      <a:pt x="2031683" y="574358"/>
                    </a:lnTo>
                    <a:lnTo>
                      <a:pt x="2031683" y="640080"/>
                    </a:lnTo>
                    <a:lnTo>
                      <a:pt x="2103120" y="640080"/>
                    </a:lnTo>
                    <a:lnTo>
                      <a:pt x="2103120" y="720090"/>
                    </a:lnTo>
                    <a:lnTo>
                      <a:pt x="2431733" y="720090"/>
                    </a:lnTo>
                    <a:lnTo>
                      <a:pt x="2431733" y="1022985"/>
                    </a:lnTo>
                    <a:lnTo>
                      <a:pt x="3046095" y="1022985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0D9147A-4A24-4A90-BAD0-23B713A5D272}"/>
                  </a:ext>
                </a:extLst>
              </p:cNvPr>
              <p:cNvGrpSpPr/>
              <p:nvPr/>
            </p:nvGrpSpPr>
            <p:grpSpPr>
              <a:xfrm>
                <a:off x="8816847" y="2380702"/>
                <a:ext cx="1595882" cy="654068"/>
                <a:chOff x="8816847" y="2380702"/>
                <a:chExt cx="1595882" cy="654068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AFD90D9-1818-4FEE-B3F7-8E08A205CB14}"/>
                    </a:ext>
                  </a:extLst>
                </p:cNvPr>
                <p:cNvCxnSpPr/>
                <p:nvPr/>
              </p:nvCxnSpPr>
              <p:spPr bwMode="auto">
                <a:xfrm>
                  <a:off x="8816847" y="2380702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EEFBC386-B03B-4C28-9D00-F4FA86A30946}"/>
                    </a:ext>
                  </a:extLst>
                </p:cNvPr>
                <p:cNvCxnSpPr/>
                <p:nvPr/>
              </p:nvCxnSpPr>
              <p:spPr bwMode="auto">
                <a:xfrm>
                  <a:off x="9037564" y="2400706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A79F66E9-232B-47C9-B104-D5D14E8489B1}"/>
                    </a:ext>
                  </a:extLst>
                </p:cNvPr>
                <p:cNvCxnSpPr/>
                <p:nvPr/>
              </p:nvCxnSpPr>
              <p:spPr bwMode="auto">
                <a:xfrm>
                  <a:off x="9061720" y="2400706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5F2B6122-108F-4D81-881D-AE83456DECBC}"/>
                    </a:ext>
                  </a:extLst>
                </p:cNvPr>
                <p:cNvCxnSpPr/>
                <p:nvPr/>
              </p:nvCxnSpPr>
              <p:spPr bwMode="auto">
                <a:xfrm>
                  <a:off x="9366851" y="2456652"/>
                  <a:ext cx="0" cy="1224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1896D033-DEBA-433B-BC21-4788F6C39135}"/>
                    </a:ext>
                  </a:extLst>
                </p:cNvPr>
                <p:cNvCxnSpPr/>
                <p:nvPr/>
              </p:nvCxnSpPr>
              <p:spPr bwMode="auto">
                <a:xfrm>
                  <a:off x="9098966" y="2437096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BCB77E6C-81BA-409E-B595-833163146738}"/>
                    </a:ext>
                  </a:extLst>
                </p:cNvPr>
                <p:cNvCxnSpPr/>
                <p:nvPr/>
              </p:nvCxnSpPr>
              <p:spPr bwMode="auto">
                <a:xfrm>
                  <a:off x="9140952" y="2454486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5BF1A744-5D26-408C-A848-FDAE49AEB6F5}"/>
                    </a:ext>
                  </a:extLst>
                </p:cNvPr>
                <p:cNvCxnSpPr/>
                <p:nvPr/>
              </p:nvCxnSpPr>
              <p:spPr bwMode="auto">
                <a:xfrm>
                  <a:off x="9173624" y="2468154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F1292893-17E2-49BA-9629-CD765780287E}"/>
                    </a:ext>
                  </a:extLst>
                </p:cNvPr>
                <p:cNvCxnSpPr/>
                <p:nvPr/>
              </p:nvCxnSpPr>
              <p:spPr bwMode="auto">
                <a:xfrm>
                  <a:off x="9195501" y="2469507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CF2AD070-87EA-476C-BA20-C18E1890A087}"/>
                    </a:ext>
                  </a:extLst>
                </p:cNvPr>
                <p:cNvCxnSpPr/>
                <p:nvPr/>
              </p:nvCxnSpPr>
              <p:spPr bwMode="auto">
                <a:xfrm>
                  <a:off x="9228205" y="2468154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3901F8FD-531E-4FF7-977D-18E7923989A0}"/>
                    </a:ext>
                  </a:extLst>
                </p:cNvPr>
                <p:cNvCxnSpPr/>
                <p:nvPr/>
              </p:nvCxnSpPr>
              <p:spPr bwMode="auto">
                <a:xfrm>
                  <a:off x="9242495" y="2468825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6D944027-5333-4797-82FB-358E259CA383}"/>
                    </a:ext>
                  </a:extLst>
                </p:cNvPr>
                <p:cNvCxnSpPr/>
                <p:nvPr/>
              </p:nvCxnSpPr>
              <p:spPr bwMode="auto">
                <a:xfrm>
                  <a:off x="9273179" y="2470012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47420E64-4E9F-4CB3-93A9-9DAB16F10604}"/>
                    </a:ext>
                  </a:extLst>
                </p:cNvPr>
                <p:cNvCxnSpPr/>
                <p:nvPr/>
              </p:nvCxnSpPr>
              <p:spPr bwMode="auto">
                <a:xfrm>
                  <a:off x="9419147" y="2532231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7E3808FC-7574-487E-944E-0152A8D46742}"/>
                    </a:ext>
                  </a:extLst>
                </p:cNvPr>
                <p:cNvCxnSpPr/>
                <p:nvPr/>
              </p:nvCxnSpPr>
              <p:spPr bwMode="auto">
                <a:xfrm>
                  <a:off x="9307883" y="2468069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0C63646-4E9C-4293-9CBD-D47060392788}"/>
                    </a:ext>
                  </a:extLst>
                </p:cNvPr>
                <p:cNvCxnSpPr/>
                <p:nvPr/>
              </p:nvCxnSpPr>
              <p:spPr bwMode="auto">
                <a:xfrm>
                  <a:off x="9454474" y="2532231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0AEA90F-BD0F-40E8-8C24-9767B748E874}"/>
                    </a:ext>
                  </a:extLst>
                </p:cNvPr>
                <p:cNvCxnSpPr/>
                <p:nvPr/>
              </p:nvCxnSpPr>
              <p:spPr bwMode="auto">
                <a:xfrm>
                  <a:off x="9527978" y="2612294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A638BC09-825F-4B61-ADD7-7F8AA293205E}"/>
                    </a:ext>
                  </a:extLst>
                </p:cNvPr>
                <p:cNvCxnSpPr/>
                <p:nvPr/>
              </p:nvCxnSpPr>
              <p:spPr bwMode="auto">
                <a:xfrm>
                  <a:off x="9487719" y="2612294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1522B268-E63E-4331-97EE-B6194BA3C04F}"/>
                    </a:ext>
                  </a:extLst>
                </p:cNvPr>
                <p:cNvCxnSpPr/>
                <p:nvPr/>
              </p:nvCxnSpPr>
              <p:spPr bwMode="auto">
                <a:xfrm>
                  <a:off x="9580466" y="2612294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7408F48-8A8D-42AB-AA83-97289EB40D7E}"/>
                    </a:ext>
                  </a:extLst>
                </p:cNvPr>
                <p:cNvCxnSpPr/>
                <p:nvPr/>
              </p:nvCxnSpPr>
              <p:spPr bwMode="auto">
                <a:xfrm>
                  <a:off x="9549034" y="2612294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2E14A17D-2D0C-4010-90A5-9259C39A751F}"/>
                    </a:ext>
                  </a:extLst>
                </p:cNvPr>
                <p:cNvCxnSpPr/>
                <p:nvPr/>
              </p:nvCxnSpPr>
              <p:spPr bwMode="auto">
                <a:xfrm>
                  <a:off x="9644323" y="2612221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94E7B758-30E9-42E7-B000-CBB415138534}"/>
                    </a:ext>
                  </a:extLst>
                </p:cNvPr>
                <p:cNvCxnSpPr/>
                <p:nvPr/>
              </p:nvCxnSpPr>
              <p:spPr bwMode="auto">
                <a:xfrm>
                  <a:off x="9689510" y="2613013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78BE4917-691E-4A10-B717-59DFA1F07FC2}"/>
                    </a:ext>
                  </a:extLst>
                </p:cNvPr>
                <p:cNvCxnSpPr/>
                <p:nvPr/>
              </p:nvCxnSpPr>
              <p:spPr bwMode="auto">
                <a:xfrm>
                  <a:off x="9723928" y="2612221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C4A4BA05-65A2-4D0E-960F-A38E6DC6E783}"/>
                    </a:ext>
                  </a:extLst>
                </p:cNvPr>
                <p:cNvCxnSpPr/>
                <p:nvPr/>
              </p:nvCxnSpPr>
              <p:spPr bwMode="auto">
                <a:xfrm>
                  <a:off x="9734579" y="2612348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6E154A9-E5ED-48C1-96C5-7EDCA06E1CF7}"/>
                    </a:ext>
                  </a:extLst>
                </p:cNvPr>
                <p:cNvCxnSpPr/>
                <p:nvPr/>
              </p:nvCxnSpPr>
              <p:spPr bwMode="auto">
                <a:xfrm>
                  <a:off x="9802742" y="2606505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DFC28AE6-1CF7-4965-84C7-475A82E2D09E}"/>
                    </a:ext>
                  </a:extLst>
                </p:cNvPr>
                <p:cNvCxnSpPr/>
                <p:nvPr/>
              </p:nvCxnSpPr>
              <p:spPr bwMode="auto">
                <a:xfrm>
                  <a:off x="9816802" y="2908624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09F46337-C8CD-481F-B303-4AB4DBB8228B}"/>
                    </a:ext>
                  </a:extLst>
                </p:cNvPr>
                <p:cNvCxnSpPr/>
                <p:nvPr/>
              </p:nvCxnSpPr>
              <p:spPr bwMode="auto">
                <a:xfrm>
                  <a:off x="9888969" y="2910426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164D325-0ACB-4B68-9E32-976D1DC60834}"/>
                    </a:ext>
                  </a:extLst>
                </p:cNvPr>
                <p:cNvCxnSpPr/>
                <p:nvPr/>
              </p:nvCxnSpPr>
              <p:spPr bwMode="auto">
                <a:xfrm>
                  <a:off x="9987812" y="2911482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1A4C98BC-9A75-44E7-BDB1-661E4A63EA56}"/>
                    </a:ext>
                  </a:extLst>
                </p:cNvPr>
                <p:cNvCxnSpPr/>
                <p:nvPr/>
              </p:nvCxnSpPr>
              <p:spPr bwMode="auto">
                <a:xfrm>
                  <a:off x="10076522" y="2912332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7994BF8C-2D5D-466C-9294-3AC85B53EA3D}"/>
                    </a:ext>
                  </a:extLst>
                </p:cNvPr>
                <p:cNvCxnSpPr/>
                <p:nvPr/>
              </p:nvCxnSpPr>
              <p:spPr bwMode="auto">
                <a:xfrm>
                  <a:off x="10412729" y="2911482"/>
                  <a:ext cx="0" cy="1224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049176-35D5-4CF8-A0EB-2988FF61A753}"/>
              </a:ext>
            </a:extLst>
          </p:cNvPr>
          <p:cNvSpPr/>
          <p:nvPr/>
        </p:nvSpPr>
        <p:spPr>
          <a:xfrm>
            <a:off x="6853000" y="1769429"/>
            <a:ext cx="3527109" cy="944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PFS and OS unprecedented in this patient population </a:t>
            </a:r>
          </a:p>
          <a:p>
            <a:pPr algn="ctr"/>
            <a:r>
              <a:rPr lang="en-US" b="1" dirty="0"/>
              <a:t>(median 6 prior lines of therapy)</a:t>
            </a:r>
            <a:endParaRPr lang="el-GR" b="1" dirty="0"/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06379DD-9FCB-46BB-A171-5D8DD9CA9AE5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236" name="Εικόνα 5">
              <a:extLst>
                <a:ext uri="{FF2B5EF4-FFF2-40B4-BE49-F238E27FC236}">
                  <a16:creationId xmlns:a16="http://schemas.microsoft.com/office/drawing/2014/main" id="{AA6F1CE0-B9D1-4B49-BFFF-C93341394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" name="Picture 6" descr="owl1">
              <a:extLst>
                <a:ext uri="{FF2B5EF4-FFF2-40B4-BE49-F238E27FC236}">
                  <a16:creationId xmlns:a16="http://schemas.microsoft.com/office/drawing/2014/main" id="{FB9EDA25-C60C-4851-B4FC-369336DB9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329DCEED-84B9-4EA4-8C5A-8F8AEBA72867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2F3637F7-7247-44DA-B801-DDD201E228AC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88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FAFF-0DA8-45DA-A1E0-F346FA42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Αμφι</a:t>
            </a:r>
            <a:r>
              <a:rPr lang="el-GR" dirty="0"/>
              <a:t>-ειδικά αντισώματα στο ΠΜ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3B188-7E10-4F49-A880-FB620232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5" y="1474975"/>
            <a:ext cx="9421090" cy="52906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BB35070-8B3E-425E-8EE2-5B8E737D31B9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B8D28B5C-9EC3-45DE-9F2B-838C65747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owl1">
              <a:extLst>
                <a:ext uri="{FF2B5EF4-FFF2-40B4-BE49-F238E27FC236}">
                  <a16:creationId xmlns:a16="http://schemas.microsoft.com/office/drawing/2014/main" id="{F7F536D5-2B82-412A-839D-E6E6BC32F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1F51B5-08CB-40CB-8747-673AF9C69D0B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DEBA3E-BAD4-484B-80A0-5B0F151C954A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50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FAFF-0DA8-45DA-A1E0-F346FA42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Αμφι</a:t>
            </a:r>
            <a:r>
              <a:rPr lang="el-GR" dirty="0"/>
              <a:t>-ειδικά αντισώματα στο ΠΜ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3B188-7E10-4F49-A880-FB620232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5" y="1474975"/>
            <a:ext cx="9421090" cy="529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B862D-2BD0-4A18-BAEE-03A8681D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5" y="1388242"/>
            <a:ext cx="9575535" cy="53773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9E72563-E6DE-43E9-ACA8-585CA8A2769D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7" name="Εικόνα 5">
              <a:extLst>
                <a:ext uri="{FF2B5EF4-FFF2-40B4-BE49-F238E27FC236}">
                  <a16:creationId xmlns:a16="http://schemas.microsoft.com/office/drawing/2014/main" id="{FBA350FA-47ED-4862-A69F-A3751060B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owl1">
              <a:extLst>
                <a:ext uri="{FF2B5EF4-FFF2-40B4-BE49-F238E27FC236}">
                  <a16:creationId xmlns:a16="http://schemas.microsoft.com/office/drawing/2014/main" id="{FD71B462-BB5A-4ABB-A6A4-C32D65A8C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74DDF8-EB64-44F0-88B0-22BB1FBD92CF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BC378-461E-4985-8E1D-0472305AF4B7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29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ACDBE-6297-4CFB-BB3A-3D3C2546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/>
              <a:t>1</a:t>
            </a:r>
            <a:r>
              <a:rPr lang="el-GR" sz="4000" baseline="30000" dirty="0" err="1"/>
              <a:t>η</a:t>
            </a:r>
            <a:r>
              <a:rPr lang="el-GR" sz="4000" dirty="0"/>
              <a:t> εγκεκριμένη θεραπεία για την </a:t>
            </a:r>
            <a:r>
              <a:rPr lang="en-US" sz="4000" dirty="0"/>
              <a:t>AL </a:t>
            </a:r>
            <a:r>
              <a:rPr lang="el-GR" sz="4000" dirty="0"/>
              <a:t>αμυλοείδωση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933BAF-204B-4A1E-9198-AA35447B54FC}"/>
              </a:ext>
            </a:extLst>
          </p:cNvPr>
          <p:cNvGrpSpPr/>
          <p:nvPr/>
        </p:nvGrpSpPr>
        <p:grpSpPr>
          <a:xfrm>
            <a:off x="450279" y="2877069"/>
            <a:ext cx="4575040" cy="3202326"/>
            <a:chOff x="945543" y="1827837"/>
            <a:chExt cx="6350076" cy="3202326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A211D6DC-D7A6-4713-8484-1B8840BC21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04461639"/>
                </p:ext>
              </p:extLst>
            </p:nvPr>
          </p:nvGraphicFramePr>
          <p:xfrm>
            <a:off x="945543" y="1827837"/>
            <a:ext cx="6350076" cy="3202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8AB13B-88E3-4D79-8830-60A732F1862C}"/>
                </a:ext>
              </a:extLst>
            </p:cNvPr>
            <p:cNvSpPr txBox="1"/>
            <p:nvPr/>
          </p:nvSpPr>
          <p:spPr>
            <a:xfrm>
              <a:off x="4652523" y="2294340"/>
              <a:ext cx="1936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629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  <a:t>Odds ratio 5.9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  <a:t>95% CI 3.7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panose="020B0604020202020204" pitchFamily="34" charset="0"/>
                </a:rPr>
                <a:t>–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  <a:t>9.4; 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  <a:t>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  <a:t>&lt;0.0001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CC7F5A-1E0F-4A93-B070-7BADAFE23CEF}"/>
                </a:ext>
              </a:extLst>
            </p:cNvPr>
            <p:cNvSpPr txBox="1"/>
            <p:nvPr/>
          </p:nvSpPr>
          <p:spPr>
            <a:xfrm>
              <a:off x="1766780" y="2289692"/>
              <a:ext cx="20353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629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  <a:t>Odds ratio 5.1 </a:t>
              </a:r>
              <a:b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</a:b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  <a:t>95% CI 3.2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cs typeface="Arial" panose="020B0604020202020204" pitchFamily="34" charset="0"/>
                </a:rPr>
                <a:t>–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  <a:t>8.2; </a:t>
              </a:r>
              <a:r>
                <a:rPr kumimoji="0" lang="en-GB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  <a:t>P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ea typeface="Verdana" panose="020B0604030504040204" pitchFamily="34" charset="0"/>
                  <a:cs typeface="Calibri" panose="020F0502020204030204" pitchFamily="34" charset="0"/>
                </a:rPr>
                <a:t>&lt;0.0001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6AAB90-1A4B-4EEA-A35F-3D45445E97EA}"/>
                </a:ext>
              </a:extLst>
            </p:cNvPr>
            <p:cNvSpPr txBox="1"/>
            <p:nvPr/>
          </p:nvSpPr>
          <p:spPr>
            <a:xfrm>
              <a:off x="945544" y="1844331"/>
              <a:ext cx="3030935" cy="4616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ctr" defTabSz="18285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Primary Analysis </a:t>
              </a:r>
              <a:b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(median follow-up 11.4 months)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A216CB-19EC-46A7-8943-3296069B350F}"/>
                </a:ext>
              </a:extLst>
            </p:cNvPr>
            <p:cNvSpPr txBox="1"/>
            <p:nvPr/>
          </p:nvSpPr>
          <p:spPr>
            <a:xfrm>
              <a:off x="3976479" y="1848979"/>
              <a:ext cx="3153079" cy="4616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ctr" defTabSz="18285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Updated Analysis </a:t>
              </a:r>
              <a:b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(median follow-up 20.3 months)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752353-108F-4D29-B14E-23589D8E553A}"/>
              </a:ext>
            </a:extLst>
          </p:cNvPr>
          <p:cNvSpPr txBox="1"/>
          <p:nvPr/>
        </p:nvSpPr>
        <p:spPr>
          <a:xfrm>
            <a:off x="234041" y="6207581"/>
            <a:ext cx="3637204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 defTabSz="1828527">
              <a:defRPr/>
            </a:pPr>
            <a:r>
              <a:rPr lang="en-GB" sz="800" kern="0" baseline="30000" dirty="0">
                <a:solidFill>
                  <a:schemeClr val="tx2"/>
                </a:solidFill>
                <a:cs typeface="Calibri" panose="020F0502020204030204" pitchFamily="34" charset="0"/>
              </a:rPr>
              <a:t>a</a:t>
            </a:r>
            <a:r>
              <a:rPr lang="en-GB" sz="800" kern="0" dirty="0">
                <a:solidFill>
                  <a:schemeClr val="tx2"/>
                </a:solidFill>
                <a:cs typeface="Calibri" panose="020F0502020204030204" pitchFamily="34" charset="0"/>
              </a:rPr>
              <a:t>Among CR responders (D-VCd, n=115; VCd, n=37).</a:t>
            </a:r>
          </a:p>
          <a:p>
            <a:pPr lvl="0" defTabSz="1828527">
              <a:defRPr/>
            </a:pPr>
            <a:r>
              <a:rPr lang="en-GB" sz="800" kern="0" dirty="0">
                <a:solidFill>
                  <a:schemeClr val="tx2"/>
                </a:solidFill>
                <a:cs typeface="Calibri" panose="020F0502020204030204" pitchFamily="34" charset="0"/>
              </a:rPr>
              <a:t>CI, confidence interval; CR, complete response; D-VCd, daratumumab, bortezomib, cyclophosphamide, and dexamethasone; FLC, free light chain; iFLC, involved free light chain; VCd, bortezomib, cyclophosphamide, and dexamethasone.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B96F1-E37A-4289-9BAD-3825CDF9552F}"/>
              </a:ext>
            </a:extLst>
          </p:cNvPr>
          <p:cNvSpPr txBox="1"/>
          <p:nvPr/>
        </p:nvSpPr>
        <p:spPr>
          <a:xfrm>
            <a:off x="9309315" y="6207581"/>
            <a:ext cx="25465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Kastritis E et al N </a:t>
            </a:r>
            <a:r>
              <a:rPr lang="en-US" sz="1350" dirty="0" err="1"/>
              <a:t>Engl</a:t>
            </a:r>
            <a:r>
              <a:rPr lang="en-US" sz="1350" dirty="0"/>
              <a:t> J Med 2021</a:t>
            </a:r>
            <a:endParaRPr lang="el-GR" sz="1350" dirty="0"/>
          </a:p>
          <a:p>
            <a:r>
              <a:rPr lang="en-US" sz="1350" dirty="0"/>
              <a:t>Kastritis E et al ASCO &amp; EHA 2021</a:t>
            </a:r>
            <a:endParaRPr lang="el-GR" sz="13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B7F177-5425-4ED0-B980-3A617CE1191D}"/>
              </a:ext>
            </a:extLst>
          </p:cNvPr>
          <p:cNvGrpSpPr/>
          <p:nvPr/>
        </p:nvGrpSpPr>
        <p:grpSpPr>
          <a:xfrm>
            <a:off x="5184155" y="3102123"/>
            <a:ext cx="6284313" cy="3569211"/>
            <a:chOff x="629595" y="1961653"/>
            <a:chExt cx="10613315" cy="4709681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73C145BD-1504-4CFC-9D26-313251FDB37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70985060"/>
                </p:ext>
              </p:extLst>
            </p:nvPr>
          </p:nvGraphicFramePr>
          <p:xfrm>
            <a:off x="745401" y="2926036"/>
            <a:ext cx="5084883" cy="32477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F6C5E516-53ED-4DF4-94CA-30F637FA19B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6065767"/>
                </p:ext>
              </p:extLst>
            </p:nvPr>
          </p:nvGraphicFramePr>
          <p:xfrm>
            <a:off x="6057419" y="3138854"/>
            <a:ext cx="5185491" cy="30349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B8CA98-32CD-46E5-BDB5-69BF20579BCA}"/>
                </a:ext>
              </a:extLst>
            </p:cNvPr>
            <p:cNvSpPr txBox="1"/>
            <p:nvPr/>
          </p:nvSpPr>
          <p:spPr>
            <a:xfrm>
              <a:off x="8648871" y="3067021"/>
              <a:ext cx="1890187" cy="48734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ctr" defTabSz="4629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Odds ratio 4.1 </a:t>
              </a:r>
              <a:b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</a:b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95% CI 2.3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7.3; </a:t>
              </a:r>
              <a:r>
                <a:rPr kumimoji="0" lang="en-GB" sz="800" b="0" i="1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&lt;0.0001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F19575-562D-4D25-BA1B-5A68F9B88CAB}"/>
                </a:ext>
              </a:extLst>
            </p:cNvPr>
            <p:cNvSpPr txBox="1"/>
            <p:nvPr/>
          </p:nvSpPr>
          <p:spPr>
            <a:xfrm>
              <a:off x="6593924" y="3050479"/>
              <a:ext cx="1841536" cy="48734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ctr" defTabSz="4629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Odds ratio 3.3</a:t>
              </a:r>
              <a:b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</a:b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95% CI 1.9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5.9; </a:t>
              </a:r>
              <a:r>
                <a:rPr kumimoji="0" lang="en-GB" sz="800" b="0" i="1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&lt;0.0001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83250C-EF4C-4D63-B399-EADC403E87AF}"/>
                </a:ext>
              </a:extLst>
            </p:cNvPr>
            <p:cNvSpPr txBox="1"/>
            <p:nvPr/>
          </p:nvSpPr>
          <p:spPr>
            <a:xfrm>
              <a:off x="6612974" y="2611832"/>
              <a:ext cx="1774298" cy="213214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marL="0" marR="0" lvl="0" indent="0" algn="ctr" defTabSz="18285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 Months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9F9154-9613-49C0-8E47-B9FA3B76EBEA}"/>
                </a:ext>
              </a:extLst>
            </p:cNvPr>
            <p:cNvSpPr txBox="1"/>
            <p:nvPr/>
          </p:nvSpPr>
          <p:spPr>
            <a:xfrm>
              <a:off x="8116614" y="2611204"/>
              <a:ext cx="2436168" cy="213214"/>
            </a:xfrm>
            <a:prstGeom prst="rect">
              <a:avLst/>
            </a:prstGeom>
            <a:noFill/>
          </p:spPr>
          <p:txBody>
            <a:bodyPr wrap="square" tIns="0" bIns="0">
              <a:spAutoFit/>
            </a:bodyPr>
            <a:lstStyle/>
            <a:p>
              <a:pPr marL="0" marR="0" lvl="0" indent="0" algn="ctr" defTabSz="18285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12 Months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FFA92E-F70C-4A6B-AD61-E9114A29F31C}"/>
                </a:ext>
              </a:extLst>
            </p:cNvPr>
            <p:cNvSpPr txBox="1"/>
            <p:nvPr/>
          </p:nvSpPr>
          <p:spPr>
            <a:xfrm>
              <a:off x="3936208" y="2994419"/>
              <a:ext cx="2014506" cy="60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62915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Odds ratio 3.5 </a:t>
              </a:r>
              <a:b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</a:b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95% CI 2.0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6.2; </a:t>
              </a:r>
              <a:r>
                <a:rPr kumimoji="0" lang="en-GB" sz="800" b="0" i="1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&lt;0.0001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59BCB0-8A2B-4966-8C6A-3487305F3543}"/>
                </a:ext>
              </a:extLst>
            </p:cNvPr>
            <p:cNvSpPr txBox="1"/>
            <p:nvPr/>
          </p:nvSpPr>
          <p:spPr>
            <a:xfrm>
              <a:off x="1595347" y="3058458"/>
              <a:ext cx="1866819" cy="60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62915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Odds ratio 2.4</a:t>
              </a:r>
              <a:b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</a:b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95% CI 1.4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4.4; </a:t>
              </a:r>
              <a:r>
                <a:rPr kumimoji="0" lang="en-GB" sz="800" b="0" i="1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P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=0.0029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BE1F43-B8D1-4C00-A2E4-93D5AD0CC8D6}"/>
                </a:ext>
              </a:extLst>
            </p:cNvPr>
            <p:cNvSpPr txBox="1"/>
            <p:nvPr/>
          </p:nvSpPr>
          <p:spPr>
            <a:xfrm>
              <a:off x="629595" y="2610565"/>
              <a:ext cx="3770871" cy="345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8285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 Months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42CB95-8645-441A-85EC-2CC513D6DA25}"/>
                </a:ext>
              </a:extLst>
            </p:cNvPr>
            <p:cNvSpPr txBox="1"/>
            <p:nvPr/>
          </p:nvSpPr>
          <p:spPr>
            <a:xfrm>
              <a:off x="2710461" y="2564856"/>
              <a:ext cx="3770871" cy="345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82852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12 Months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85656B-A374-4275-9ACD-0E653AE79FA6}"/>
                </a:ext>
              </a:extLst>
            </p:cNvPr>
            <p:cNvCxnSpPr/>
            <p:nvPr/>
          </p:nvCxnSpPr>
          <p:spPr>
            <a:xfrm>
              <a:off x="5846086" y="2294792"/>
              <a:ext cx="62530" cy="437654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itle 3">
              <a:extLst>
                <a:ext uri="{FF2B5EF4-FFF2-40B4-BE49-F238E27FC236}">
                  <a16:creationId xmlns:a16="http://schemas.microsoft.com/office/drawing/2014/main" id="{83103754-21C7-4A7B-8716-61D43201BC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7378" y="1961653"/>
              <a:ext cx="518290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charset="0"/>
                </a:defRPr>
              </a:lvl9pPr>
            </a:lstStyle>
            <a:p>
              <a:r>
                <a:rPr lang="en-GB" sz="1100">
                  <a:solidFill>
                    <a:srgbClr val="FF0000"/>
                  </a:solidFill>
                </a:rPr>
                <a:t>Cardiac Response Rate at 6 and 12 Months</a:t>
              </a:r>
              <a:endParaRPr lang="en-GB" sz="1100" dirty="0">
                <a:solidFill>
                  <a:srgbClr val="FF0000"/>
                </a:solidFill>
              </a:endParaRPr>
            </a:p>
          </p:txBody>
        </p:sp>
        <p:sp>
          <p:nvSpPr>
            <p:cNvPr id="26" name="Title 3">
              <a:extLst>
                <a:ext uri="{FF2B5EF4-FFF2-40B4-BE49-F238E27FC236}">
                  <a16:creationId xmlns:a16="http://schemas.microsoft.com/office/drawing/2014/main" id="{46CCE714-59A8-4CFA-AAE7-F05453CE31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57419" y="1961653"/>
              <a:ext cx="518290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charset="0"/>
                </a:defRPr>
              </a:lvl9pPr>
            </a:lstStyle>
            <a:p>
              <a:r>
                <a:rPr lang="en-GB" sz="1100" dirty="0">
                  <a:solidFill>
                    <a:srgbClr val="FF0000"/>
                  </a:solidFill>
                </a:rPr>
                <a:t>Renal Response Rate at 6 and 12 Months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52E232-C9D0-4B01-9F35-06AD4BC76C37}"/>
              </a:ext>
            </a:extLst>
          </p:cNvPr>
          <p:cNvGrpSpPr/>
          <p:nvPr/>
        </p:nvGrpSpPr>
        <p:grpSpPr>
          <a:xfrm>
            <a:off x="804637" y="1378926"/>
            <a:ext cx="9702801" cy="1484901"/>
            <a:chOff x="736600" y="1980638"/>
            <a:chExt cx="9702801" cy="2887832"/>
          </a:xfrm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4D26AAD4-79EA-4C10-B993-D43B697AE4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79139" y="4155327"/>
              <a:ext cx="3857637" cy="713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AEDB76"/>
                </a:buClr>
                <a:buSzPct val="125000"/>
                <a:buFont typeface="Wingdings" charset="2"/>
                <a:buChar char="§"/>
                <a:defRPr sz="2400" b="0">
                  <a:solidFill>
                    <a:schemeClr val="bg2"/>
                  </a:solidFill>
                  <a:latin typeface="+mn-lt"/>
                  <a:ea typeface="+mn-ea"/>
                  <a:cs typeface="Calibri"/>
                </a:defRPr>
              </a:lvl1pPr>
              <a:lvl2pPr marL="742950" indent="-285750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AEDB76"/>
                </a:buClr>
                <a:buSzPct val="125000"/>
                <a:buFont typeface="Lucida Grande"/>
                <a:buChar char="–"/>
                <a:defRPr sz="2000" b="0">
                  <a:solidFill>
                    <a:schemeClr val="bg2"/>
                  </a:solidFill>
                  <a:latin typeface="+mn-lt"/>
                  <a:cs typeface="Calibri"/>
                </a:defRPr>
              </a:lvl2pPr>
              <a:lvl3pPr marL="1022350" indent="-215900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AEDB76"/>
                </a:buClr>
                <a:buSzPct val="125000"/>
                <a:buFont typeface="Arial" pitchFamily="34" charset="0"/>
                <a:buChar char="•"/>
                <a:defRPr lang="en-US" sz="1800" b="0" dirty="0">
                  <a:solidFill>
                    <a:schemeClr val="bg2"/>
                  </a:solidFill>
                  <a:latin typeface="Calibri" panose="020F0502020204030204" pitchFamily="34" charset="0"/>
                  <a:cs typeface="Calibri"/>
                </a:defRPr>
              </a:lvl3pPr>
              <a:lvl4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defRPr lang="en-US" sz="20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4pPr>
              <a:lvl5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buChar char="»"/>
                <a:defRPr lang="en-US" sz="2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buChar char="»"/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buChar char="»"/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buChar char="»"/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buChar char="»"/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defRPr>
              </a:lvl9pPr>
            </a:lstStyle>
            <a:p>
              <a:pPr marL="0" indent="0" defTabSz="914378">
                <a:spcAft>
                  <a:spcPts val="0"/>
                </a:spcAft>
                <a:buClr>
                  <a:srgbClr val="336699">
                    <a:lumMod val="75000"/>
                  </a:srgbClr>
                </a:buClr>
                <a:buNone/>
                <a:defRPr/>
              </a:pPr>
              <a:r>
                <a:rPr lang="en-US" altLang="en-US" sz="600" b="1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Stratification criteria:</a:t>
              </a:r>
            </a:p>
            <a:p>
              <a:pPr marL="342892" indent="-342892" defTabSz="914378">
                <a:spcAft>
                  <a:spcPts val="0"/>
                </a:spcAft>
                <a:buClr>
                  <a:srgbClr val="336699">
                    <a:lumMod val="75000"/>
                  </a:srgbClr>
                </a:buClr>
                <a:defRPr/>
              </a:pPr>
              <a:r>
                <a:rPr lang="en-US" altLang="en-US" sz="600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Cardiac stage (I vs II vs IIIA)</a:t>
              </a:r>
            </a:p>
            <a:p>
              <a:pPr marL="342892" indent="-342892" defTabSz="914378">
                <a:spcAft>
                  <a:spcPts val="0"/>
                </a:spcAft>
                <a:buClr>
                  <a:srgbClr val="336699">
                    <a:lumMod val="75000"/>
                  </a:srgbClr>
                </a:buClr>
                <a:defRPr/>
              </a:pPr>
              <a:r>
                <a:rPr lang="en-US" altLang="en-US" sz="600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Transplant typically offered in local country (yes vs no)</a:t>
              </a:r>
            </a:p>
            <a:p>
              <a:pPr marL="342892" indent="-342892" defTabSz="914378">
                <a:spcAft>
                  <a:spcPts val="0"/>
                </a:spcAft>
                <a:buClr>
                  <a:srgbClr val="336699">
                    <a:lumMod val="75000"/>
                  </a:srgbClr>
                </a:buClr>
                <a:defRPr/>
              </a:pPr>
              <a:r>
                <a:rPr lang="en-US" altLang="en-US" sz="600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Creatinine clearance (≥60 mL/min vs &lt;60 mL/min)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A1C1DBB0-7D7B-4DAB-9A8D-B2E603E8ED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83377" y="4155326"/>
              <a:ext cx="4620544" cy="713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AEDB76"/>
                </a:buClr>
                <a:buSzPct val="125000"/>
                <a:buFont typeface="Wingdings" charset="2"/>
                <a:buChar char="§"/>
                <a:defRPr sz="2400" b="0">
                  <a:solidFill>
                    <a:schemeClr val="bg2"/>
                  </a:solidFill>
                  <a:latin typeface="+mn-lt"/>
                  <a:ea typeface="+mn-ea"/>
                  <a:cs typeface="Calibri"/>
                </a:defRPr>
              </a:lvl1pPr>
              <a:lvl2pPr marL="742950" indent="-285750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AEDB76"/>
                </a:buClr>
                <a:buSzPct val="125000"/>
                <a:buFont typeface="Lucida Grande"/>
                <a:buChar char="–"/>
                <a:defRPr sz="2000" b="0">
                  <a:solidFill>
                    <a:schemeClr val="bg2"/>
                  </a:solidFill>
                  <a:latin typeface="+mn-lt"/>
                  <a:cs typeface="Calibri"/>
                </a:defRPr>
              </a:lvl2pPr>
              <a:lvl3pPr marL="1022350" indent="-215900" algn="l" rtl="0" eaLnBrk="1" fontAlgn="base" hangingPunct="1">
                <a:spcBef>
                  <a:spcPts val="0"/>
                </a:spcBef>
                <a:spcAft>
                  <a:spcPts val="600"/>
                </a:spcAft>
                <a:buClr>
                  <a:srgbClr val="AEDB76"/>
                </a:buClr>
                <a:buSzPct val="125000"/>
                <a:buFont typeface="Arial" pitchFamily="34" charset="0"/>
                <a:buChar char="•"/>
                <a:defRPr lang="en-US" sz="1800" b="0" dirty="0">
                  <a:solidFill>
                    <a:schemeClr val="bg2"/>
                  </a:solidFill>
                  <a:latin typeface="Calibri" panose="020F0502020204030204" pitchFamily="34" charset="0"/>
                  <a:cs typeface="Calibri"/>
                </a:defRPr>
              </a:lvl3pPr>
              <a:lvl4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defRPr lang="en-US" sz="20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4pPr>
              <a:lvl5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buChar char="»"/>
                <a:defRPr lang="en-US" sz="2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buChar char="»"/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buChar char="»"/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buChar char="»"/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C5C8A"/>
                </a:buClr>
                <a:buChar char="»"/>
                <a:defRPr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defRPr>
              </a:lvl9pPr>
            </a:lstStyle>
            <a:p>
              <a:pPr marL="0" indent="0" defTabSz="914378">
                <a:buClr>
                  <a:srgbClr val="336699">
                    <a:lumMod val="75000"/>
                  </a:srgbClr>
                </a:buClr>
                <a:buNone/>
                <a:defRPr/>
              </a:pPr>
              <a:r>
                <a:rPr lang="en-US" altLang="en-US" sz="700" b="1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Primary endpoint: </a:t>
              </a:r>
              <a:r>
                <a:rPr lang="en-US" altLang="en-US" sz="700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Overall hematologic CR rate</a:t>
              </a:r>
            </a:p>
            <a:p>
              <a:pPr marL="0" indent="0" defTabSz="914378">
                <a:spcAft>
                  <a:spcPts val="225"/>
                </a:spcAft>
                <a:buClr>
                  <a:srgbClr val="336699">
                    <a:lumMod val="75000"/>
                  </a:srgbClr>
                </a:buClr>
                <a:buNone/>
                <a:defRPr/>
              </a:pPr>
              <a:r>
                <a:rPr lang="en-US" altLang="en-US" sz="700" b="1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Secondary endpoints</a:t>
              </a:r>
              <a:r>
                <a:rPr lang="en-US" altLang="en-US" sz="700" kern="0" dirty="0">
                  <a:solidFill>
                    <a:srgbClr val="000000"/>
                  </a:solidFill>
                  <a:latin typeface="Calibri" panose="020F0502020204030204"/>
                  <a:cs typeface="Calibri" panose="020F0502020204030204" pitchFamily="34" charset="0"/>
                </a:rPr>
                <a:t>: MOD-PFS, organ response rate, time to hematologic response, overall survival, safety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2FA4DDA-CD72-4F8B-949C-57E7D6461F50}"/>
                </a:ext>
              </a:extLst>
            </p:cNvPr>
            <p:cNvGrpSpPr/>
            <p:nvPr/>
          </p:nvGrpSpPr>
          <p:grpSpPr>
            <a:xfrm>
              <a:off x="736600" y="1980638"/>
              <a:ext cx="9702801" cy="2118062"/>
              <a:chOff x="1517630" y="1669958"/>
              <a:chExt cx="10223753" cy="2824083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83F7FF6-CC27-4082-96B3-412182D0AC7E}"/>
                  </a:ext>
                </a:extLst>
              </p:cNvPr>
              <p:cNvCxnSpPr/>
              <p:nvPr/>
            </p:nvCxnSpPr>
            <p:spPr>
              <a:xfrm>
                <a:off x="7395127" y="3921548"/>
                <a:ext cx="2103120" cy="1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3C1E4B9-52BF-4DCB-BCF7-2F138E67256F}"/>
                  </a:ext>
                </a:extLst>
              </p:cNvPr>
              <p:cNvCxnSpPr/>
              <p:nvPr/>
            </p:nvCxnSpPr>
            <p:spPr>
              <a:xfrm>
                <a:off x="9101910" y="2756925"/>
                <a:ext cx="410729" cy="1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FA7314A3-55E2-4950-A310-A1ADD3A340E9}"/>
                  </a:ext>
                </a:extLst>
              </p:cNvPr>
              <p:cNvCxnSpPr/>
              <p:nvPr/>
            </p:nvCxnSpPr>
            <p:spPr>
              <a:xfrm>
                <a:off x="7296872" y="2756924"/>
                <a:ext cx="457200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64EC373-8E36-40A2-9FBB-4585DED15BC0}"/>
                  </a:ext>
                </a:extLst>
              </p:cNvPr>
              <p:cNvCxnSpPr/>
              <p:nvPr/>
            </p:nvCxnSpPr>
            <p:spPr bwMode="auto">
              <a:xfrm>
                <a:off x="5369414" y="3328702"/>
                <a:ext cx="274320" cy="0"/>
              </a:xfrm>
              <a:prstGeom prst="line">
                <a:avLst/>
              </a:prstGeom>
              <a:solidFill>
                <a:srgbClr val="6D2687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0773771-9533-42B9-A2F7-C13BBF09E091}"/>
                  </a:ext>
                </a:extLst>
              </p:cNvPr>
              <p:cNvCxnSpPr/>
              <p:nvPr/>
            </p:nvCxnSpPr>
            <p:spPr>
              <a:xfrm>
                <a:off x="5654667" y="3942062"/>
                <a:ext cx="274320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E47F169-8129-41AE-9725-6FCCEF7E24AA}"/>
                  </a:ext>
                </a:extLst>
              </p:cNvPr>
              <p:cNvCxnSpPr/>
              <p:nvPr/>
            </p:nvCxnSpPr>
            <p:spPr bwMode="auto">
              <a:xfrm flipV="1">
                <a:off x="5658823" y="2764237"/>
                <a:ext cx="0" cy="1188720"/>
              </a:xfrm>
              <a:prstGeom prst="line">
                <a:avLst/>
              </a:prstGeom>
              <a:solidFill>
                <a:srgbClr val="6D2687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46827B0-DBCB-4FB0-A498-3691C34B971C}"/>
                  </a:ext>
                </a:extLst>
              </p:cNvPr>
              <p:cNvCxnSpPr/>
              <p:nvPr/>
            </p:nvCxnSpPr>
            <p:spPr>
              <a:xfrm>
                <a:off x="5648748" y="2774342"/>
                <a:ext cx="274320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89452C4-A8DE-4ABA-B94A-4C4C9211A4C9}"/>
                  </a:ext>
                </a:extLst>
              </p:cNvPr>
              <p:cNvSpPr/>
              <p:nvPr/>
            </p:nvSpPr>
            <p:spPr>
              <a:xfrm>
                <a:off x="5928987" y="2070035"/>
                <a:ext cx="1635044" cy="1373778"/>
              </a:xfrm>
              <a:prstGeom prst="rect">
                <a:avLst/>
              </a:prstGeom>
              <a:solidFill>
                <a:srgbClr val="9436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685749">
                  <a:defRPr/>
                </a:pPr>
                <a:r>
                  <a:rPr lang="en-US" sz="700" b="1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DARA SC 1,800 mg QW Cycles 1-2, Q2W Cycles 3-6 + </a:t>
                </a:r>
                <a:r>
                  <a:rPr lang="en-US" sz="700" b="1" kern="0" dirty="0" err="1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VCd</a:t>
                </a:r>
                <a:r>
                  <a:rPr lang="en-US" sz="700" b="1" kern="0" baseline="30000" dirty="0" err="1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a</a:t>
                </a:r>
                <a:r>
                  <a:rPr lang="en-US" sz="700" b="1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 </a:t>
                </a:r>
              </a:p>
              <a:p>
                <a:pPr algn="ctr" defTabSz="685749">
                  <a:defRPr/>
                </a:pPr>
                <a:r>
                  <a:rPr lang="en-US" sz="700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weekly × 6 cycles</a:t>
                </a:r>
              </a:p>
              <a:p>
                <a:pPr algn="ctr" defTabSz="685749">
                  <a:defRPr/>
                </a:pPr>
                <a:r>
                  <a:rPr lang="en-US" sz="700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n = 195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7B1CE9F-4011-449C-A540-1C41CF9F9274}"/>
                  </a:ext>
                </a:extLst>
              </p:cNvPr>
              <p:cNvSpPr/>
              <p:nvPr/>
            </p:nvSpPr>
            <p:spPr>
              <a:xfrm>
                <a:off x="7751673" y="2070035"/>
                <a:ext cx="1568893" cy="1373778"/>
              </a:xfrm>
              <a:prstGeom prst="rect">
                <a:avLst/>
              </a:prstGeom>
              <a:solidFill>
                <a:srgbClr val="9436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685749">
                  <a:defRPr/>
                </a:pPr>
                <a:r>
                  <a:rPr lang="en-US" sz="700" b="1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DARA SC 1,800 mg Q4W until </a:t>
                </a:r>
                <a:br>
                  <a:rPr lang="en-US" sz="700" b="1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</a:br>
                <a:r>
                  <a:rPr lang="en-US" sz="700" b="1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MOD-PFS or maximum of </a:t>
                </a:r>
                <a:br>
                  <a:rPr lang="en-US" sz="700" b="1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</a:br>
                <a:r>
                  <a:rPr lang="en-US" sz="700" b="1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24 total cycles</a:t>
                </a:r>
                <a:endParaRPr lang="en-US" sz="700" kern="0" dirty="0">
                  <a:solidFill>
                    <a:srgbClr val="FFFFFF"/>
                  </a:solidFill>
                  <a:latin typeface="Calibri" panose="020F0502020204030204"/>
                  <a:ea typeface="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1BC884E-A3B5-4406-8456-E0B04870286D}"/>
                  </a:ext>
                </a:extLst>
              </p:cNvPr>
              <p:cNvSpPr/>
              <p:nvPr/>
            </p:nvSpPr>
            <p:spPr>
              <a:xfrm>
                <a:off x="9510608" y="2070036"/>
                <a:ext cx="2228745" cy="1373778"/>
              </a:xfrm>
              <a:prstGeom prst="rect">
                <a:avLst/>
              </a:prstGeom>
              <a:solidFill>
                <a:srgbClr val="94368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685749">
                  <a:defRPr/>
                </a:pPr>
                <a:r>
                  <a:rPr lang="en-US" sz="700" b="1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Observation until MOD-PFS </a:t>
                </a:r>
                <a:br>
                  <a:rPr lang="en-US" sz="700" b="1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</a:br>
                <a:r>
                  <a:rPr lang="en-US" sz="700" b="1" kern="0" dirty="0">
                    <a:solidFill>
                      <a:srgbClr val="FFFFFF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(if DARA SC discontinued prior to MOD-PFS)</a:t>
                </a:r>
                <a:endParaRPr lang="en-US" sz="700" kern="0" dirty="0">
                  <a:solidFill>
                    <a:srgbClr val="FFFFFF"/>
                  </a:solidFill>
                  <a:latin typeface="Calibri" panose="020F0502020204030204"/>
                  <a:ea typeface="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E33D33-2154-4CC0-BD39-D29A3EBAA040}"/>
                  </a:ext>
                </a:extLst>
              </p:cNvPr>
              <p:cNvSpPr/>
              <p:nvPr/>
            </p:nvSpPr>
            <p:spPr>
              <a:xfrm>
                <a:off x="9508577" y="3546260"/>
                <a:ext cx="2232806" cy="805624"/>
              </a:xfrm>
              <a:prstGeom prst="rect">
                <a:avLst/>
              </a:prstGeom>
              <a:solidFill>
                <a:srgbClr val="F68D2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685749">
                  <a:defRPr/>
                </a:pPr>
                <a:r>
                  <a:rPr lang="en-US" sz="700" b="1" kern="0" dirty="0">
                    <a:solidFill>
                      <a:srgbClr val="000000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Observation until MOD-PFS</a:t>
                </a:r>
                <a:endParaRPr lang="en-US" sz="700" kern="0" dirty="0">
                  <a:solidFill>
                    <a:srgbClr val="000000"/>
                  </a:solidFill>
                  <a:latin typeface="Calibri" panose="020F0502020204030204"/>
                  <a:ea typeface="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FD4ED81-0E4F-4CED-9C50-4D7B1F886E01}"/>
                  </a:ext>
                </a:extLst>
              </p:cNvPr>
              <p:cNvSpPr/>
              <p:nvPr/>
            </p:nvSpPr>
            <p:spPr>
              <a:xfrm>
                <a:off x="7155071" y="1669958"/>
                <a:ext cx="865142" cy="65054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 defTabSz="685749">
                  <a:defRPr/>
                </a:pPr>
                <a:r>
                  <a:rPr lang="en-US" sz="700" b="1" kern="0" dirty="0">
                    <a:solidFill>
                      <a:srgbClr val="000000"/>
                    </a:solidFill>
                    <a:latin typeface="Calibri" panose="020F0502020204030204"/>
                    <a:ea typeface="ＭＳ Ｐゴシック" pitchFamily="-105" charset="-128"/>
                    <a:cs typeface="Calibri" panose="020F0502020204030204" pitchFamily="34" charset="0"/>
                  </a:rPr>
                  <a:t>Treatment Phase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1B97DCA-5020-4BA6-9FFE-8DDB4F6D7A41}"/>
                  </a:ext>
                </a:extLst>
              </p:cNvPr>
              <p:cNvSpPr/>
              <p:nvPr/>
            </p:nvSpPr>
            <p:spPr>
              <a:xfrm>
                <a:off x="9531072" y="1669958"/>
                <a:ext cx="2187816" cy="65054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685749">
                  <a:defRPr/>
                </a:pPr>
                <a:r>
                  <a:rPr lang="en-US" sz="700" b="1" kern="0" dirty="0">
                    <a:solidFill>
                      <a:srgbClr val="000000"/>
                    </a:solidFill>
                    <a:latin typeface="Calibri" panose="020F0502020204030204"/>
                    <a:ea typeface="ＭＳ Ｐゴシック" pitchFamily="-105" charset="-128"/>
                    <a:cs typeface="Calibri" panose="020F0502020204030204" pitchFamily="34" charset="0"/>
                  </a:rPr>
                  <a:t>Post-treatment Phase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A21B44B-215F-417B-8332-ED192314A2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928987" y="1985988"/>
                <a:ext cx="3391579" cy="0"/>
              </a:xfrm>
              <a:prstGeom prst="line">
                <a:avLst/>
              </a:prstGeom>
              <a:solidFill>
                <a:srgbClr val="6D2687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1B1819E-1C58-4F72-96B3-00873FCB60DA}"/>
                  </a:ext>
                </a:extLst>
              </p:cNvPr>
              <p:cNvCxnSpPr/>
              <p:nvPr/>
            </p:nvCxnSpPr>
            <p:spPr bwMode="auto">
              <a:xfrm>
                <a:off x="9508577" y="1985988"/>
                <a:ext cx="2232806" cy="0"/>
              </a:xfrm>
              <a:prstGeom prst="line">
                <a:avLst/>
              </a:prstGeom>
              <a:solidFill>
                <a:srgbClr val="6D2687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B997E1B-1270-4B51-BC3A-16AF7235AF4D}"/>
                  </a:ext>
                </a:extLst>
              </p:cNvPr>
              <p:cNvSpPr/>
              <p:nvPr/>
            </p:nvSpPr>
            <p:spPr>
              <a:xfrm>
                <a:off x="5936909" y="3546260"/>
                <a:ext cx="1627121" cy="825238"/>
              </a:xfrm>
              <a:prstGeom prst="rect">
                <a:avLst/>
              </a:prstGeom>
              <a:solidFill>
                <a:srgbClr val="F68D2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685749">
                  <a:defRPr/>
                </a:pPr>
                <a:r>
                  <a:rPr lang="en-US" sz="700" b="1" kern="0" dirty="0" err="1">
                    <a:solidFill>
                      <a:srgbClr val="000000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VCd</a:t>
                </a:r>
                <a:r>
                  <a:rPr lang="en-US" sz="700" b="1" kern="0" baseline="30000" dirty="0" err="1">
                    <a:solidFill>
                      <a:srgbClr val="000000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a</a:t>
                </a:r>
                <a:endParaRPr lang="en-US" sz="700" b="1" kern="0" dirty="0">
                  <a:solidFill>
                    <a:srgbClr val="000000"/>
                  </a:solidFill>
                  <a:latin typeface="Calibri" panose="020F0502020204030204"/>
                  <a:ea typeface=""/>
                  <a:cs typeface="Calibri" panose="020F0502020204030204" pitchFamily="34" charset="0"/>
                </a:endParaRPr>
              </a:p>
              <a:p>
                <a:pPr algn="ctr" defTabSz="685749">
                  <a:defRPr/>
                </a:pPr>
                <a:r>
                  <a:rPr lang="en-US" sz="700" kern="0" dirty="0">
                    <a:solidFill>
                      <a:srgbClr val="000000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weekly × 6 cycles</a:t>
                </a:r>
              </a:p>
              <a:p>
                <a:pPr algn="ctr" defTabSz="685749">
                  <a:defRPr/>
                </a:pPr>
                <a:r>
                  <a:rPr lang="en-US" sz="700" kern="0" dirty="0">
                    <a:solidFill>
                      <a:srgbClr val="000000"/>
                    </a:solidFill>
                    <a:latin typeface="Calibri" panose="020F0502020204030204"/>
                    <a:ea typeface=""/>
                    <a:cs typeface="Calibri" panose="020F0502020204030204" pitchFamily="34" charset="0"/>
                  </a:rPr>
                  <a:t>n = 193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CD1217E-6B35-4BCF-A02B-300089728FBF}"/>
                  </a:ext>
                </a:extLst>
              </p:cNvPr>
              <p:cNvCxnSpPr/>
              <p:nvPr/>
            </p:nvCxnSpPr>
            <p:spPr>
              <a:xfrm>
                <a:off x="4758678" y="3328702"/>
                <a:ext cx="274320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37B75F-1AB4-4A60-A765-84AD0F53FF65}"/>
                  </a:ext>
                </a:extLst>
              </p:cNvPr>
              <p:cNvSpPr txBox="1"/>
              <p:nvPr/>
            </p:nvSpPr>
            <p:spPr>
              <a:xfrm rot="16200000">
                <a:off x="3760436" y="3177006"/>
                <a:ext cx="1828801" cy="32430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rgbClr val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>
                <a:spAutoFit/>
              </a:bodyPr>
              <a:lstStyle/>
              <a:p>
                <a:pPr algn="ctr" defTabSz="914333">
                  <a:defRPr/>
                </a:pPr>
                <a:r>
                  <a:rPr lang="en-US" sz="700" b="1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ea typeface="Arial" charset="0"/>
                    <a:cs typeface="Calibri" panose="020F0502020204030204" pitchFamily="34" charset="0"/>
                  </a:rPr>
                  <a:t>Screening (Day −28)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21DE9DE-4891-46D5-AAB8-E1C85AD1B1E4}"/>
                  </a:ext>
                </a:extLst>
              </p:cNvPr>
              <p:cNvSpPr txBox="1"/>
              <p:nvPr/>
            </p:nvSpPr>
            <p:spPr>
              <a:xfrm rot="16200000">
                <a:off x="4301054" y="3040548"/>
                <a:ext cx="1933930" cy="5513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rgbClr val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>
                <a:spAutoFit/>
              </a:bodyPr>
              <a:lstStyle/>
              <a:p>
                <a:pPr algn="ctr" defTabSz="914333">
                  <a:defRPr/>
                </a:pPr>
                <a:r>
                  <a:rPr lang="en-US" sz="700" b="1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ea typeface="Arial" charset="0"/>
                    <a:cs typeface="Calibri" panose="020F0502020204030204" pitchFamily="34" charset="0"/>
                  </a:rPr>
                  <a:t>1:1 RANDOMISATION</a:t>
                </a:r>
                <a:br>
                  <a:rPr lang="en-US" sz="700" b="1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ea typeface="Arial" charset="0"/>
                    <a:cs typeface="Calibri" panose="020F0502020204030204" pitchFamily="34" charset="0"/>
                  </a:rPr>
                </a:br>
                <a:r>
                  <a:rPr lang="en-US" sz="700" b="1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ea typeface="Arial" charset="0"/>
                    <a:cs typeface="Calibri" panose="020F0502020204030204" pitchFamily="34" charset="0"/>
                  </a:rPr>
                  <a:t>(N = 388)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D75EC3-24EC-49A8-8936-A1CC1BC1290E}"/>
                  </a:ext>
                </a:extLst>
              </p:cNvPr>
              <p:cNvSpPr/>
              <p:nvPr/>
            </p:nvSpPr>
            <p:spPr>
              <a:xfrm>
                <a:off x="1517630" y="1985988"/>
                <a:ext cx="2803576" cy="2508053"/>
              </a:xfrm>
              <a:prstGeom prst="rect">
                <a:avLst/>
              </a:prstGeom>
              <a:solidFill>
                <a:srgbClr val="CBCBCB"/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defTabSz="514325">
                  <a:spcAft>
                    <a:spcPts val="450"/>
                  </a:spcAft>
                  <a:defRPr/>
                </a:pPr>
                <a:r>
                  <a:rPr lang="en-US" sz="700" b="1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ea typeface="ＭＳ Ｐゴシック" pitchFamily="-105" charset="-128"/>
                    <a:cs typeface="Calibri" panose="020F0502020204030204" pitchFamily="34" charset="0"/>
                  </a:rPr>
                  <a:t>Key eligibility criteria:</a:t>
                </a:r>
              </a:p>
              <a:p>
                <a:pPr marL="96437" indent="-96437" defTabSz="514325">
                  <a:spcAft>
                    <a:spcPts val="450"/>
                  </a:spcAft>
                  <a:buFont typeface="Arial" charset="0"/>
                  <a:buChar char="•"/>
                  <a:defRPr/>
                </a:pPr>
                <a:r>
                  <a:rPr lang="en-US" sz="700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ea typeface="ＭＳ Ｐゴシック" pitchFamily="-105" charset="-128"/>
                    <a:cs typeface="Calibri" panose="020F0502020204030204" pitchFamily="34" charset="0"/>
                  </a:rPr>
                  <a:t>AL amyloidosis with </a:t>
                </a:r>
                <a:r>
                  <a:rPr lang="en-US" sz="700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ea typeface="ＭＳ Ｐゴシック" pitchFamily="-105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1 organ impacted</a:t>
                </a:r>
                <a:endParaRPr lang="en-US" sz="700" kern="0" dirty="0">
                  <a:solidFill>
                    <a:srgbClr val="EEECE1">
                      <a:lumMod val="10000"/>
                    </a:srgbClr>
                  </a:solidFill>
                  <a:latin typeface="Calibri" panose="020F0502020204030204"/>
                  <a:ea typeface="ＭＳ Ｐゴシック" pitchFamily="-105" charset="-128"/>
                  <a:cs typeface="Calibri" panose="020F0502020204030204" pitchFamily="34" charset="0"/>
                </a:endParaRPr>
              </a:p>
              <a:p>
                <a:pPr marL="96437" indent="-96437" defTabSz="514325">
                  <a:spcAft>
                    <a:spcPts val="450"/>
                  </a:spcAft>
                  <a:buFont typeface="Arial" charset="0"/>
                  <a:buChar char="•"/>
                  <a:defRPr/>
                </a:pPr>
                <a:r>
                  <a:rPr lang="en-US" sz="700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ea typeface="ＭＳ Ｐゴシック" pitchFamily="-105" charset="-128"/>
                    <a:cs typeface="Calibri" panose="020F0502020204030204" pitchFamily="34" charset="0"/>
                  </a:rPr>
                  <a:t>No prior therapy for AL amyloidosis or MM</a:t>
                </a:r>
              </a:p>
              <a:p>
                <a:pPr marL="96437" indent="-96437" defTabSz="514325">
                  <a:spcAft>
                    <a:spcPts val="450"/>
                  </a:spcAft>
                  <a:buFont typeface="Arial" charset="0"/>
                  <a:buChar char="•"/>
                  <a:defRPr/>
                </a:pPr>
                <a:r>
                  <a:rPr lang="en-US" altLang="en-US" sz="700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cs typeface="Calibri" panose="020F0502020204030204" pitchFamily="34" charset="0"/>
                  </a:rPr>
                  <a:t>Cardiac stage I-IIIA (Mayo 2004)</a:t>
                </a:r>
              </a:p>
              <a:p>
                <a:pPr marL="96437" indent="-96437" defTabSz="514325">
                  <a:spcAft>
                    <a:spcPts val="450"/>
                  </a:spcAft>
                  <a:buFont typeface="Arial" charset="0"/>
                  <a:buChar char="•"/>
                  <a:defRPr/>
                </a:pPr>
                <a:r>
                  <a:rPr lang="en-US" altLang="en-US" sz="700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cs typeface="Calibri" panose="020F0502020204030204" pitchFamily="34" charset="0"/>
                  </a:rPr>
                  <a:t>eGFR </a:t>
                </a:r>
                <a:r>
                  <a:rPr lang="en-US" sz="700" kern="0" dirty="0">
                    <a:solidFill>
                      <a:srgbClr val="EEECE1">
                        <a:lumMod val="10000"/>
                      </a:srgbClr>
                    </a:solidFill>
                    <a:latin typeface="Calibri" panose="020F0502020204030204"/>
                    <a:ea typeface="ＭＳ Ｐゴシック" pitchFamily="-105" charset="-128"/>
                    <a:cs typeface="Calibri" panose="020F0502020204030204" pitchFamily="34" charset="0"/>
                    <a:sym typeface="Symbol" panose="05050102010706020507" pitchFamily="18" charset="2"/>
                  </a:rPr>
                  <a:t>20 mL/min</a:t>
                </a:r>
                <a:endParaRPr lang="en-US" altLang="en-US" sz="700" kern="0" dirty="0">
                  <a:solidFill>
                    <a:srgbClr val="EEECE1">
                      <a:lumMod val="10000"/>
                    </a:srgbClr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B0692C7-B2A1-4670-AE79-0165E63E5C4E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53" name="Εικόνα 5">
              <a:extLst>
                <a:ext uri="{FF2B5EF4-FFF2-40B4-BE49-F238E27FC236}">
                  <a16:creationId xmlns:a16="http://schemas.microsoft.com/office/drawing/2014/main" id="{A7911D50-896F-4CE4-B4FA-B2621C844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 descr="owl1">
              <a:extLst>
                <a:ext uri="{FF2B5EF4-FFF2-40B4-BE49-F238E27FC236}">
                  <a16:creationId xmlns:a16="http://schemas.microsoft.com/office/drawing/2014/main" id="{F4AEDD93-D8F0-4F45-84CF-884C06478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02F5FF8-B04D-4BF0-ADDA-C500B7F49E46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85EA35-972D-4CBC-9B68-79A2D3EDCECF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CF8E-F946-4111-989F-B727B893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Σύνοψη των εξελίξεων (2021)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F0A5-7025-475C-9822-CC18E1C3F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Θεραπείες με βάση μικρά μόρια αποτελούν πλέον βασική θεραπευτική επιλογή σε ασθενείς με λεμφώματα χαμηλής κακοήθειας</a:t>
            </a:r>
            <a:r>
              <a:rPr lang="en-US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1800" b="1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Νέα μικρά μόρια </a:t>
            </a:r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1800" b="1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συνδυασμοί</a:t>
            </a:r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δίνουν την δυνατότητα καλύτερης ανοχής και περιορισμένης διάρκειας θεραπείας </a:t>
            </a:r>
          </a:p>
          <a:p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Νέα </a:t>
            </a:r>
            <a:r>
              <a:rPr lang="el-GR" sz="1800" b="1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συζευγμένα μονοκλωνικά αντισώματα</a:t>
            </a:r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και </a:t>
            </a:r>
            <a:r>
              <a:rPr lang="el-GR" sz="1800" b="1" kern="1800" spc="-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αμφιειδικά</a:t>
            </a:r>
            <a:r>
              <a:rPr lang="el-GR" sz="1800" b="1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specifics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l-GR" sz="1800" b="1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αντισώματα </a:t>
            </a:r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μπαίνουν στην θεραπεία σε </a:t>
            </a:r>
            <a:r>
              <a:rPr lang="el-GR" sz="1800" kern="1800" spc="-5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πρωϊμότερες</a:t>
            </a:r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γραμμές θεραπείας </a:t>
            </a:r>
          </a:p>
          <a:p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n-US" sz="1800" b="1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l-GR" sz="1800" b="1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αποτελούν </a:t>
            </a:r>
            <a:r>
              <a:rPr lang="el-GR" sz="1800" kern="1800" spc="-5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πιθανά την καλύτερη </a:t>
            </a:r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θεραπευτική επιλογή για ασθενείς με Β λεμφώματα σε υποτροπή</a:t>
            </a:r>
          </a:p>
          <a:p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θεραπεία του πολλαπλού μυελώματος, η προσθήκη νέων παραγόντων (όπως μονοκλωνικά αντισώματα) ή νεότερης γενιάς φαρμάκων (αναστολέων πρωτεασώματος δεύτερης γενιάς), βελτιώνει την αποτελεσματικότητα της θεραπείας</a:t>
            </a:r>
            <a:r>
              <a:rPr lang="el-GR" sz="1800" kern="1800" spc="-5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l-GR" sz="1800" b="1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πολύ υψηλά ποσοστά πλήρων ανταποκρίσεων</a:t>
            </a:r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μη ανιχνεύσιμη ελάχιστη υπολειμματική νόσο και πολύ μακρές υφέσεις και επιβιώσεις </a:t>
            </a:r>
          </a:p>
          <a:p>
            <a:r>
              <a:rPr lang="el-GR" sz="1800" kern="1800" spc="-5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θεραπεία της υποτροπιάζουσας ή ανθεκτικής νόσου, νέοι συνδυασμοί βελτιώνουν σημαντικά την έκβαση των ασθενών, </a:t>
            </a:r>
          </a:p>
          <a:p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 T</a:t>
            </a:r>
            <a:r>
              <a:rPr lang="el-G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cells</a:t>
            </a:r>
            <a:r>
              <a:rPr lang="el-G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αποτελούν και στο μυέλωμα μια εντυπωσιακά αποτελεσματική επιλογή αλλά με ιδιαίτερες </a:t>
            </a: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απαιτήσεις σε 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πόρους </a:t>
            </a:r>
          </a:p>
          <a:p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 </a:t>
            </a:r>
            <a:r>
              <a:rPr lang="el-GR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αμφι</a:t>
            </a:r>
            <a:r>
              <a:rPr lang="el-G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-ειδικά αντισώματα 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specifics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φαίνεται να αποτελούν μια σημαντική εξέλιξη  στις ανοσοθεραπείες, με υψηλά ποσοστά ανταπόκρισης αλλά και ειδική τοξικότητα</a:t>
            </a:r>
            <a:endParaRPr lang="el-G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0153FA-A753-4F0C-9EF4-1E774D591B90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5" name="Εικόνα 5">
              <a:extLst>
                <a:ext uri="{FF2B5EF4-FFF2-40B4-BE49-F238E27FC236}">
                  <a16:creationId xmlns:a16="http://schemas.microsoft.com/office/drawing/2014/main" id="{09C595CE-8429-429B-9878-1817B6F67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owl1">
              <a:extLst>
                <a:ext uri="{FF2B5EF4-FFF2-40B4-BE49-F238E27FC236}">
                  <a16:creationId xmlns:a16="http://schemas.microsoft.com/office/drawing/2014/main" id="{DD18BDF7-00D5-4212-8B43-DF338AD97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3943D3-C94C-401E-BE48-11DC0EEAD3A3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E5CE72-DDA1-4852-8E2C-35AD28C5775F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70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BA46-A38E-467B-A874-497E2FFF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Θεραπεία 1</a:t>
            </a:r>
            <a:r>
              <a:rPr lang="el-GR" sz="4000" baseline="30000" dirty="0"/>
              <a:t>ης</a:t>
            </a:r>
            <a:r>
              <a:rPr lang="el-GR" sz="4000" dirty="0"/>
              <a:t> γραμμής με αναστολείς της </a:t>
            </a:r>
            <a:r>
              <a:rPr lang="en-US" sz="4000" dirty="0"/>
              <a:t>BTK+/- </a:t>
            </a:r>
            <a:r>
              <a:rPr lang="el-GR" sz="4000" dirty="0"/>
              <a:t>αναστολείς της </a:t>
            </a:r>
            <a:r>
              <a:rPr lang="en-US" sz="4000" dirty="0"/>
              <a:t>BCL2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1F770-6E8D-4D07-8A32-4049DBF4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096" y="1690688"/>
            <a:ext cx="5368399" cy="501964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965C3FB-154F-431E-AB24-8E418EAE6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513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50784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C30E87-F875-40C6-A090-8ED7B11C70FA}"/>
              </a:ext>
            </a:extLst>
          </p:cNvPr>
          <p:cNvSpPr txBox="1"/>
          <p:nvPr/>
        </p:nvSpPr>
        <p:spPr>
          <a:xfrm>
            <a:off x="6847808" y="6064000"/>
            <a:ext cx="3911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Jeff P. Sharman, et al Leukemia  (2022)</a:t>
            </a:r>
          </a:p>
          <a:p>
            <a:r>
              <a:rPr lang="en-US" b="0" i="0" dirty="0">
                <a:effectLst/>
                <a:latin typeface="AkzidenzGroteskStd"/>
              </a:rPr>
              <a:t>Munir T. et al ASH 2021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598A06-DC03-47F3-BF20-11667EDFA6D2}"/>
              </a:ext>
            </a:extLst>
          </p:cNvPr>
          <p:cNvSpPr txBox="1"/>
          <p:nvPr/>
        </p:nvSpPr>
        <p:spPr>
          <a:xfrm>
            <a:off x="6823600" y="4679005"/>
            <a:ext cx="46704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404040"/>
                </a:solidFill>
                <a:effectLst/>
                <a:latin typeface="AkzidenzGroteskStd"/>
              </a:rPr>
              <a:t>GLOW Results:</a:t>
            </a:r>
            <a:br>
              <a:rPr lang="en-US" sz="1400" b="0" i="0" dirty="0">
                <a:solidFill>
                  <a:srgbClr val="404040"/>
                </a:solidFill>
                <a:effectLst/>
                <a:latin typeface="AkzidenzGroteskStd"/>
              </a:rPr>
            </a:br>
            <a:r>
              <a:rPr lang="en-US" sz="1400" b="0" i="0" dirty="0">
                <a:solidFill>
                  <a:srgbClr val="404040"/>
                </a:solidFill>
                <a:effectLst/>
                <a:latin typeface="AkzidenzGroteskStd"/>
              </a:rPr>
              <a:t>· 30-month PFS : 80.5% vs with I+V vs. 35.8% for </a:t>
            </a:r>
            <a:r>
              <a:rPr lang="en-US" sz="1400" b="0" i="0" dirty="0" err="1">
                <a:solidFill>
                  <a:srgbClr val="404040"/>
                </a:solidFill>
                <a:effectLst/>
                <a:latin typeface="AkzidenzGroteskStd"/>
              </a:rPr>
              <a:t>Clb+O</a:t>
            </a:r>
            <a:r>
              <a:rPr lang="en-US" sz="1400" b="0" i="0" dirty="0">
                <a:solidFill>
                  <a:srgbClr val="404040"/>
                </a:solidFill>
                <a:effectLst/>
                <a:latin typeface="AkzidenzGroteskStd"/>
              </a:rPr>
              <a:t>.</a:t>
            </a:r>
            <a:br>
              <a:rPr lang="en-US" sz="1400" b="0" i="0" dirty="0">
                <a:solidFill>
                  <a:srgbClr val="404040"/>
                </a:solidFill>
                <a:effectLst/>
                <a:latin typeface="AkzidenzGroteskStd"/>
              </a:rPr>
            </a:br>
            <a:r>
              <a:rPr lang="en-US" sz="1400" b="0" i="0" dirty="0">
                <a:solidFill>
                  <a:srgbClr val="404040"/>
                </a:solidFill>
                <a:effectLst/>
                <a:latin typeface="AkzidenzGroteskStd"/>
              </a:rPr>
              <a:t>· Rates of </a:t>
            </a:r>
            <a:r>
              <a:rPr lang="en-US" sz="1400" b="0" i="0" dirty="0" err="1">
                <a:solidFill>
                  <a:srgbClr val="404040"/>
                </a:solidFill>
                <a:effectLst/>
                <a:latin typeface="AkzidenzGroteskStd"/>
              </a:rPr>
              <a:t>uMRD</a:t>
            </a:r>
            <a:r>
              <a:rPr lang="en-US" sz="1400" b="0" i="0" dirty="0">
                <a:solidFill>
                  <a:srgbClr val="404040"/>
                </a:solidFill>
                <a:effectLst/>
                <a:latin typeface="AkzidenzGroteskStd"/>
              </a:rPr>
              <a:t> &lt; 10</a:t>
            </a:r>
            <a:r>
              <a:rPr lang="en-US" sz="1400" b="0" i="0" baseline="30000" dirty="0">
                <a:solidFill>
                  <a:srgbClr val="404040"/>
                </a:solidFill>
                <a:effectLst/>
                <a:latin typeface="AkzidenzGroteskStd"/>
              </a:rPr>
              <a:t>-5 </a:t>
            </a:r>
            <a:r>
              <a:rPr lang="en-US" sz="1400" b="0" i="0" dirty="0">
                <a:solidFill>
                  <a:srgbClr val="404040"/>
                </a:solidFill>
                <a:effectLst/>
                <a:latin typeface="AkzidenzGroteskStd"/>
              </a:rPr>
              <a:t>: I+V 40.6% vs </a:t>
            </a:r>
            <a:r>
              <a:rPr lang="en-US" sz="1400" b="0" i="0" dirty="0" err="1">
                <a:solidFill>
                  <a:srgbClr val="404040"/>
                </a:solidFill>
                <a:effectLst/>
                <a:latin typeface="AkzidenzGroteskStd"/>
              </a:rPr>
              <a:t>Clb+O</a:t>
            </a:r>
            <a:r>
              <a:rPr lang="en-US" sz="1400" b="0" i="0" dirty="0">
                <a:solidFill>
                  <a:srgbClr val="404040"/>
                </a:solidFill>
                <a:effectLst/>
                <a:latin typeface="AkzidenzGroteskStd"/>
              </a:rPr>
              <a:t>: 7.6%  in BM and in PB :43.4% vs 18.1%</a:t>
            </a:r>
            <a:br>
              <a:rPr lang="en-US" sz="1400" b="0" i="0" dirty="0">
                <a:solidFill>
                  <a:srgbClr val="404040"/>
                </a:solidFill>
                <a:effectLst/>
                <a:latin typeface="AkzidenzGroteskStd"/>
              </a:rPr>
            </a:br>
            <a:endParaRPr lang="en-US" sz="1400" b="0" i="0" dirty="0">
              <a:solidFill>
                <a:srgbClr val="404040"/>
              </a:solidFill>
              <a:effectLst/>
              <a:latin typeface="AkzidenzGroteskSt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0947AA-0CE0-4055-920F-7194867C0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638" y="1623701"/>
            <a:ext cx="3786295" cy="291292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3A704E-30AB-4AAD-9D4B-3E2BD9D11179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8" name="Εικόνα 5">
              <a:extLst>
                <a:ext uri="{FF2B5EF4-FFF2-40B4-BE49-F238E27FC236}">
                  <a16:creationId xmlns:a16="http://schemas.microsoft.com/office/drawing/2014/main" id="{E5BECB60-5EBE-4C30-883F-CA40CFAA3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owl1">
              <a:extLst>
                <a:ext uri="{FF2B5EF4-FFF2-40B4-BE49-F238E27FC236}">
                  <a16:creationId xmlns:a16="http://schemas.microsoft.com/office/drawing/2014/main" id="{B068CBB3-B73A-4B5F-8196-45D3287EE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7FD388-7CA6-4500-A0A8-2E50A1B33FD8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5367DC-2D27-4A12-8A7C-79FEAD17553C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61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DB26-7264-43BF-9954-45F80ECD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μικρά μόρια</a:t>
            </a:r>
            <a:r>
              <a:rPr lang="en-US" dirty="0"/>
              <a:t> </a:t>
            </a:r>
            <a:r>
              <a:rPr lang="el-GR" dirty="0"/>
              <a:t>για ασθενείς με αντοχή – κακή ανοχή σε αναστολείς </a:t>
            </a:r>
            <a:r>
              <a:rPr lang="en-US" dirty="0"/>
              <a:t>BTK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ABD10-4C60-4E22-A5C4-1E89BBBD1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904"/>
            <a:ext cx="4827662" cy="4583720"/>
          </a:xfrm>
        </p:spPr>
        <p:txBody>
          <a:bodyPr>
            <a:normAutofit/>
          </a:bodyPr>
          <a:lstStyle/>
          <a:p>
            <a:r>
              <a:rPr lang="en-US" sz="1600" b="1" i="0" dirty="0" err="1">
                <a:solidFill>
                  <a:srgbClr val="7030A0"/>
                </a:solidFill>
                <a:effectLst/>
              </a:rPr>
              <a:t>Umbralisib</a:t>
            </a:r>
            <a:r>
              <a:rPr lang="el-GR" sz="1600" b="1" dirty="0">
                <a:solidFill>
                  <a:srgbClr val="7030A0"/>
                </a:solidFill>
              </a:rPr>
              <a:t>: </a:t>
            </a:r>
            <a:r>
              <a:rPr lang="el-GR" sz="1600" b="1" i="0" dirty="0">
                <a:solidFill>
                  <a:srgbClr val="7030A0"/>
                </a:solidFill>
                <a:effectLst/>
              </a:rPr>
              <a:t>εκλεκτικός αναστολέας της </a:t>
            </a:r>
            <a:r>
              <a:rPr lang="en-US" sz="1600" b="1" i="0" dirty="0">
                <a:solidFill>
                  <a:srgbClr val="7030A0"/>
                </a:solidFill>
                <a:effectLst/>
              </a:rPr>
              <a:t>PI3K</a:t>
            </a:r>
            <a:r>
              <a:rPr lang="el-GR" sz="1600" b="1" i="0" dirty="0">
                <a:solidFill>
                  <a:srgbClr val="7030A0"/>
                </a:solidFill>
                <a:effectLst/>
              </a:rPr>
              <a:t>δ/</a:t>
            </a:r>
            <a:r>
              <a:rPr lang="en-US" sz="1600" b="1" i="0" dirty="0">
                <a:solidFill>
                  <a:srgbClr val="7030A0"/>
                </a:solidFill>
                <a:effectLst/>
              </a:rPr>
              <a:t>CK1</a:t>
            </a:r>
            <a:r>
              <a:rPr lang="el-GR" sz="1600" b="1" i="0" dirty="0">
                <a:solidFill>
                  <a:srgbClr val="7030A0"/>
                </a:solidFill>
                <a:effectLst/>
              </a:rPr>
              <a:t>ε </a:t>
            </a:r>
          </a:p>
          <a:p>
            <a:r>
              <a:rPr lang="el-GR" sz="1600" dirty="0">
                <a:solidFill>
                  <a:srgbClr val="1A1A1A"/>
                </a:solidFill>
              </a:rPr>
              <a:t>Μελέτη φάσης 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2 (NCT02742090) </a:t>
            </a:r>
            <a:endParaRPr lang="el-GR" sz="1600" b="0" i="0" dirty="0">
              <a:solidFill>
                <a:srgbClr val="1A1A1A"/>
              </a:solidFill>
              <a:effectLst/>
            </a:endParaRPr>
          </a:p>
          <a:p>
            <a:r>
              <a:rPr lang="el-GR" sz="1600" dirty="0">
                <a:solidFill>
                  <a:srgbClr val="1A1A1A"/>
                </a:solidFill>
              </a:rPr>
              <a:t>Ν=51 ασθενείς 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με ΧΛΛ </a:t>
            </a:r>
            <a:r>
              <a:rPr lang="el-GR" sz="1600" dirty="0">
                <a:solidFill>
                  <a:srgbClr val="1A1A1A"/>
                </a:solidFill>
              </a:rPr>
              <a:t>με </a:t>
            </a:r>
            <a:r>
              <a:rPr lang="el-GR" sz="1600" i="1" u="sng" dirty="0">
                <a:solidFill>
                  <a:srgbClr val="1A1A1A"/>
                </a:solidFill>
              </a:rPr>
              <a:t>κακή ανοχή </a:t>
            </a:r>
            <a:r>
              <a:rPr lang="el-GR" sz="1600" b="0" i="1" u="sng" dirty="0">
                <a:solidFill>
                  <a:srgbClr val="1A1A1A"/>
                </a:solidFill>
                <a:effectLst/>
              </a:rPr>
              <a:t>σε αναστολείς </a:t>
            </a:r>
            <a:r>
              <a:rPr lang="en-US" sz="1600" b="0" i="1" u="sng" dirty="0">
                <a:solidFill>
                  <a:srgbClr val="1A1A1A"/>
                </a:solidFill>
                <a:effectLst/>
              </a:rPr>
              <a:t> BTK inhibitor (BTKi) </a:t>
            </a:r>
            <a:r>
              <a:rPr lang="el-GR" sz="1600" b="0" i="1" u="sng" dirty="0">
                <a:solidFill>
                  <a:srgbClr val="1A1A1A"/>
                </a:solidFill>
                <a:effectLst/>
              </a:rPr>
              <a:t>(Ν=44) ή αναστολείς της </a:t>
            </a:r>
            <a:r>
              <a:rPr lang="en-US" sz="1600" b="0" i="1" u="sng" dirty="0">
                <a:solidFill>
                  <a:srgbClr val="1A1A1A"/>
                </a:solidFill>
                <a:effectLst/>
              </a:rPr>
              <a:t> PI3K (PI3Ki) </a:t>
            </a:r>
            <a:r>
              <a:rPr lang="el-GR" sz="1600" b="0" i="1" u="sng" dirty="0">
                <a:solidFill>
                  <a:srgbClr val="1A1A1A"/>
                </a:solidFill>
                <a:effectLst/>
              </a:rPr>
              <a:t>(Ν=7) </a:t>
            </a:r>
          </a:p>
          <a:p>
            <a:r>
              <a:rPr lang="el-GR" sz="1600" dirty="0">
                <a:solidFill>
                  <a:srgbClr val="1A1A1A"/>
                </a:solidFill>
              </a:rPr>
              <a:t>Οι περισσότεροι ασθενείς είχαν διακόψει την προηγούμενη θεραπεία λόγω εξανθήματος 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(27%), 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αρθραλγιών 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(18%), 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και κολπικής μαρμαρυγής 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(16%). </a:t>
            </a:r>
            <a:endParaRPr lang="el-GR" sz="1600" b="0" i="0" dirty="0">
              <a:solidFill>
                <a:srgbClr val="1A1A1A"/>
              </a:solidFill>
              <a:effectLst/>
            </a:endParaRPr>
          </a:p>
          <a:p>
            <a:r>
              <a:rPr lang="el-GR" sz="1600" b="0" i="1" u="sng" dirty="0">
                <a:solidFill>
                  <a:srgbClr val="1A1A1A"/>
                </a:solidFill>
                <a:effectLst/>
              </a:rPr>
              <a:t>Διάμεσο</a:t>
            </a:r>
            <a:r>
              <a:rPr lang="en-US" sz="1600" b="0" i="1" u="sng" dirty="0">
                <a:solidFill>
                  <a:srgbClr val="1A1A1A"/>
                </a:solidFill>
                <a:effectLst/>
              </a:rPr>
              <a:t> PFS </a:t>
            </a:r>
            <a:r>
              <a:rPr lang="el-GR" sz="1600" i="1" u="sng" dirty="0">
                <a:solidFill>
                  <a:srgbClr val="1A1A1A"/>
                </a:solidFill>
              </a:rPr>
              <a:t>: </a:t>
            </a:r>
            <a:r>
              <a:rPr lang="en-US" sz="1600" b="0" i="1" u="sng" dirty="0">
                <a:solidFill>
                  <a:srgbClr val="1A1A1A"/>
                </a:solidFill>
                <a:effectLst/>
              </a:rPr>
              <a:t>23.5 </a:t>
            </a:r>
            <a:r>
              <a:rPr lang="el-GR" sz="1600" b="0" i="1" u="sng" dirty="0">
                <a:solidFill>
                  <a:srgbClr val="1A1A1A"/>
                </a:solidFill>
                <a:effectLst/>
              </a:rPr>
              <a:t>μήνες</a:t>
            </a:r>
          </a:p>
          <a:p>
            <a:r>
              <a:rPr lang="en-US" sz="1600" b="0" i="1" dirty="0">
                <a:solidFill>
                  <a:srgbClr val="1A1A1A"/>
                </a:solidFill>
                <a:effectLst/>
              </a:rPr>
              <a:t>58% </a:t>
            </a:r>
            <a:r>
              <a:rPr lang="el-GR" sz="1600" b="0" i="1" dirty="0">
                <a:solidFill>
                  <a:srgbClr val="1A1A1A"/>
                </a:solidFill>
                <a:effectLst/>
              </a:rPr>
              <a:t>των ασθενών έλαβαν </a:t>
            </a:r>
            <a:r>
              <a:rPr lang="en-US" sz="1600" b="0" i="1" dirty="0" err="1">
                <a:solidFill>
                  <a:srgbClr val="1A1A1A"/>
                </a:solidFill>
                <a:effectLst/>
              </a:rPr>
              <a:t>umbralisib</a:t>
            </a:r>
            <a:r>
              <a:rPr lang="en-US" sz="1600" b="0" i="1" dirty="0">
                <a:solidFill>
                  <a:srgbClr val="1A1A1A"/>
                </a:solidFill>
                <a:effectLst/>
              </a:rPr>
              <a:t> </a:t>
            </a:r>
            <a:r>
              <a:rPr lang="el-GR" sz="1600" b="0" i="1" dirty="0">
                <a:solidFill>
                  <a:srgbClr val="1A1A1A"/>
                </a:solidFill>
                <a:effectLst/>
              </a:rPr>
              <a:t> για μεγαλύτερο χρονικό διάστημα από την προηγούμενη θεραπεία με </a:t>
            </a:r>
            <a:r>
              <a:rPr lang="en-US" sz="1600" b="0" i="1" dirty="0">
                <a:solidFill>
                  <a:srgbClr val="1A1A1A"/>
                </a:solidFill>
                <a:effectLst/>
              </a:rPr>
              <a:t>BTKi </a:t>
            </a:r>
            <a:r>
              <a:rPr lang="el-GR" sz="1600" b="0" i="1" dirty="0">
                <a:solidFill>
                  <a:srgbClr val="1A1A1A"/>
                </a:solidFill>
                <a:effectLst/>
              </a:rPr>
              <a:t>ή </a:t>
            </a:r>
            <a:r>
              <a:rPr lang="en-US" sz="1600" b="0" i="1" dirty="0">
                <a:solidFill>
                  <a:srgbClr val="1A1A1A"/>
                </a:solidFill>
                <a:effectLst/>
              </a:rPr>
              <a:t>PI3Ki. </a:t>
            </a:r>
            <a:endParaRPr lang="el-GR" sz="1600" b="0" i="1" dirty="0">
              <a:solidFill>
                <a:srgbClr val="1A1A1A"/>
              </a:solidFill>
              <a:effectLst/>
            </a:endParaRPr>
          </a:p>
          <a:p>
            <a:r>
              <a:rPr lang="en-US" sz="1600" b="0" i="0" dirty="0">
                <a:solidFill>
                  <a:srgbClr val="1A1A1A"/>
                </a:solidFill>
                <a:effectLst/>
              </a:rPr>
              <a:t>AE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(≥5%) grade ≥3 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του </a:t>
            </a:r>
            <a:r>
              <a:rPr lang="en-US" sz="1600" b="0" i="0" dirty="0" err="1">
                <a:solidFill>
                  <a:srgbClr val="1A1A1A"/>
                </a:solidFill>
                <a:effectLst/>
              </a:rPr>
              <a:t>umbralisib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 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: ουδετεροπενία 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(18%), </a:t>
            </a:r>
            <a:r>
              <a:rPr lang="el-GR" sz="1600" b="0" i="0" dirty="0" err="1">
                <a:solidFill>
                  <a:srgbClr val="1A1A1A"/>
                </a:solidFill>
                <a:effectLst/>
              </a:rPr>
              <a:t>λευκοκυττάρωση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 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(14%), 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θρομβοπενία 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(12%), 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πνευμονία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 (12%)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 και διάρροια 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(8%). </a:t>
            </a:r>
            <a:endParaRPr lang="el-GR" sz="1600" b="0" i="0" dirty="0">
              <a:solidFill>
                <a:srgbClr val="1A1A1A"/>
              </a:solidFill>
              <a:effectLst/>
            </a:endParaRPr>
          </a:p>
          <a:p>
            <a:r>
              <a:rPr lang="el-GR" sz="1600" dirty="0">
                <a:solidFill>
                  <a:srgbClr val="1A1A1A"/>
                </a:solidFill>
              </a:rPr>
              <a:t>Ν=6 ασθενείς </a:t>
            </a:r>
            <a:r>
              <a:rPr lang="en-US" sz="1600" b="0" i="0" dirty="0">
                <a:solidFill>
                  <a:srgbClr val="1A1A1A"/>
                </a:solidFill>
                <a:effectLst/>
              </a:rPr>
              <a:t>(12%) </a:t>
            </a:r>
            <a:r>
              <a:rPr lang="el-GR" sz="1600" b="0" i="0" dirty="0">
                <a:solidFill>
                  <a:srgbClr val="1A1A1A"/>
                </a:solidFill>
                <a:effectLst/>
              </a:rPr>
              <a:t>διέκοψαν την θεραπεία λόγω ΑΕ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03DA0-3B5A-49ED-8BA3-905C09C25CE7}"/>
              </a:ext>
            </a:extLst>
          </p:cNvPr>
          <p:cNvSpPr txBox="1"/>
          <p:nvPr/>
        </p:nvSpPr>
        <p:spPr>
          <a:xfrm>
            <a:off x="8912303" y="6262236"/>
            <a:ext cx="28906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ea typeface="Calibri" panose="020F0502020204030204" pitchFamily="34" charset="0"/>
              </a:rPr>
              <a:t>Mato AR, </a:t>
            </a:r>
            <a:r>
              <a:rPr lang="en-US" sz="1600" dirty="0">
                <a:ea typeface="Calibri" panose="020F0502020204030204" pitchFamily="34" charset="0"/>
              </a:rPr>
              <a:t>et al </a:t>
            </a:r>
            <a:r>
              <a:rPr lang="en-US" sz="1600" dirty="0">
                <a:effectLst/>
                <a:ea typeface="Calibri" panose="020F0502020204030204" pitchFamily="34" charset="0"/>
              </a:rPr>
              <a:t>Blood. 2021</a:t>
            </a:r>
          </a:p>
          <a:p>
            <a:r>
              <a:rPr lang="en-US" sz="1600" dirty="0">
                <a:effectLst/>
                <a:ea typeface="Calibri" panose="020F0502020204030204" pitchFamily="34" charset="0"/>
              </a:rPr>
              <a:t>Mato AR, </a:t>
            </a:r>
            <a:r>
              <a:rPr lang="en-US" sz="1600" dirty="0">
                <a:ea typeface="Calibri" panose="020F0502020204030204" pitchFamily="34" charset="0"/>
              </a:rPr>
              <a:t>et al </a:t>
            </a:r>
            <a:r>
              <a:rPr lang="en-US" sz="1600" dirty="0">
                <a:effectLst/>
                <a:ea typeface="Calibri" panose="020F0502020204030204" pitchFamily="34" charset="0"/>
              </a:rPr>
              <a:t>Lancet. 2021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626BFA-6CE6-4123-BF78-3821EEC7B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839" y="3214999"/>
            <a:ext cx="4240961" cy="3065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BFC485-6165-4C4C-BE00-8E0D409DA35C}"/>
              </a:ext>
            </a:extLst>
          </p:cNvPr>
          <p:cNvSpPr txBox="1"/>
          <p:nvPr/>
        </p:nvSpPr>
        <p:spPr>
          <a:xfrm>
            <a:off x="5922236" y="1970904"/>
            <a:ext cx="60931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7030A0"/>
                </a:solidFill>
              </a:rPr>
              <a:t>pirtobrutinib</a:t>
            </a:r>
            <a:r>
              <a:rPr lang="en-US" sz="1600" b="1" dirty="0">
                <a:solidFill>
                  <a:srgbClr val="7030A0"/>
                </a:solidFill>
              </a:rPr>
              <a:t> (LOXO-305</a:t>
            </a:r>
            <a:r>
              <a:rPr lang="el-GR" sz="1600" b="1" dirty="0">
                <a:solidFill>
                  <a:srgbClr val="7030A0"/>
                </a:solidFill>
              </a:rPr>
              <a:t>): </a:t>
            </a:r>
            <a:r>
              <a:rPr lang="el-GR" sz="1600" b="1" i="0" dirty="0">
                <a:solidFill>
                  <a:srgbClr val="FF0000"/>
                </a:solidFill>
                <a:effectLst/>
              </a:rPr>
              <a:t>Μη – ομοιοπολικός αναστολέας</a:t>
            </a:r>
            <a:r>
              <a:rPr lang="el-GR" sz="1600" b="1" i="0" dirty="0">
                <a:solidFill>
                  <a:srgbClr val="7030A0"/>
                </a:solidFill>
                <a:effectLst/>
              </a:rPr>
              <a:t> της </a:t>
            </a:r>
            <a:r>
              <a:rPr lang="en-US" sz="1600" b="1" i="0" dirty="0">
                <a:solidFill>
                  <a:srgbClr val="7030A0"/>
                </a:solidFill>
                <a:effectLst/>
              </a:rPr>
              <a:t>BTK</a:t>
            </a:r>
            <a:endParaRPr lang="el-GR" sz="1600" b="1" i="0" dirty="0">
              <a:solidFill>
                <a:srgbClr val="7030A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rgbClr val="505050"/>
                </a:solidFill>
              </a:rPr>
              <a:t>Μελέτη φάσης 1/2 - 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Ν= 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323 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ασθενείς με 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B- </a:t>
            </a:r>
            <a:r>
              <a:rPr lang="en-US" sz="1200" dirty="0">
                <a:solidFill>
                  <a:srgbClr val="505050"/>
                </a:solidFill>
              </a:rPr>
              <a:t>NHL</a:t>
            </a:r>
            <a:r>
              <a:rPr lang="el-GR" sz="1200" dirty="0">
                <a:solidFill>
                  <a:srgbClr val="505050"/>
                </a:solidFill>
              </a:rPr>
              <a:t> </a:t>
            </a:r>
            <a:endParaRPr lang="en-US" sz="1200" b="0" i="0" dirty="0">
              <a:solidFill>
                <a:srgbClr val="50505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rgbClr val="505050"/>
                </a:solidFill>
              </a:rPr>
              <a:t>Κύριες </a:t>
            </a:r>
            <a:r>
              <a:rPr lang="en-US" sz="1200" dirty="0">
                <a:solidFill>
                  <a:srgbClr val="505050"/>
                </a:solidFill>
              </a:rPr>
              <a:t> AE </a:t>
            </a:r>
            <a:r>
              <a:rPr lang="el-GR" sz="1200" dirty="0">
                <a:solidFill>
                  <a:srgbClr val="505050"/>
                </a:solidFill>
              </a:rPr>
              <a:t>(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&gt;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10%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)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 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καταβολή (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20%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) , διάρροια (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17%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) 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]),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 εκχυμώσεις 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 ([13%])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 – όχι </a:t>
            </a:r>
            <a:r>
              <a:rPr lang="en-US" sz="1200" dirty="0">
                <a:solidFill>
                  <a:srgbClr val="505050"/>
                </a:solidFill>
              </a:rPr>
              <a:t>Grade 3 </a:t>
            </a:r>
            <a:r>
              <a:rPr lang="el-GR" sz="1200" dirty="0">
                <a:solidFill>
                  <a:srgbClr val="505050"/>
                </a:solidFill>
              </a:rPr>
              <a:t>ΚΜ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200" b="0" i="0" dirty="0">
                <a:solidFill>
                  <a:srgbClr val="505050"/>
                </a:solidFill>
                <a:effectLst/>
              </a:rPr>
              <a:t>ΧΛΛ: </a:t>
            </a:r>
            <a:r>
              <a:rPr lang="el-GR" sz="1200" dirty="0">
                <a:solidFill>
                  <a:srgbClr val="505050"/>
                </a:solidFill>
              </a:rPr>
              <a:t>Ανταποκρίσεις σε ανθεκτικούς σε 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BTKi </a:t>
            </a:r>
            <a:r>
              <a:rPr lang="el-GR" sz="1200" dirty="0">
                <a:solidFill>
                  <a:srgbClr val="505050"/>
                </a:solidFill>
              </a:rPr>
              <a:t>: 67%  / σε </a:t>
            </a:r>
            <a:r>
              <a:rPr lang="en-US" sz="1200" b="0" i="1" dirty="0">
                <a:solidFill>
                  <a:srgbClr val="505050"/>
                </a:solidFill>
                <a:effectLst/>
              </a:rPr>
              <a:t>BTK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 C481</a:t>
            </a:r>
            <a:r>
              <a:rPr lang="el-GR" sz="1200" dirty="0">
                <a:solidFill>
                  <a:srgbClr val="505050"/>
                </a:solidFill>
              </a:rPr>
              <a:t>: 71% 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 </a:t>
            </a:r>
            <a:endParaRPr lang="el-GR" sz="1200" dirty="0">
              <a:solidFill>
                <a:srgbClr val="505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rgbClr val="505050"/>
                </a:solidFill>
              </a:rPr>
              <a:t>Μανδύας: 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Σε </a:t>
            </a:r>
            <a:r>
              <a:rPr lang="el-GR" sz="1200" b="0" i="0" dirty="0" err="1">
                <a:solidFill>
                  <a:srgbClr val="505050"/>
                </a:solidFill>
                <a:effectLst/>
              </a:rPr>
              <a:t>προθεραπευμένους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 αρρώστους με 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BTKi</a:t>
            </a:r>
            <a:r>
              <a:rPr lang="el-GR" sz="1200" dirty="0">
                <a:solidFill>
                  <a:srgbClr val="505050"/>
                </a:solidFill>
              </a:rPr>
              <a:t>: </a:t>
            </a:r>
            <a:r>
              <a:rPr lang="el-GR" sz="1200" b="0" i="0" dirty="0">
                <a:solidFill>
                  <a:srgbClr val="505050"/>
                </a:solidFill>
                <a:effectLst/>
              </a:rPr>
              <a:t>ανταποκρίσεις 5</a:t>
            </a:r>
            <a:r>
              <a:rPr lang="en-US" sz="1200" b="0" i="0" dirty="0">
                <a:solidFill>
                  <a:srgbClr val="505050"/>
                </a:solidFill>
                <a:effectLst/>
              </a:rPr>
              <a:t>2%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BFC861-3D64-48C1-8E42-0999CBC2BB35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9" name="Εικόνα 5">
              <a:extLst>
                <a:ext uri="{FF2B5EF4-FFF2-40B4-BE49-F238E27FC236}">
                  <a16:creationId xmlns:a16="http://schemas.microsoft.com/office/drawing/2014/main" id="{4565075B-E09D-418F-B98D-5FD29C05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owl1">
              <a:extLst>
                <a:ext uri="{FF2B5EF4-FFF2-40B4-BE49-F238E27FC236}">
                  <a16:creationId xmlns:a16="http://schemas.microsoft.com/office/drawing/2014/main" id="{B228B2BB-C8D4-4345-8E72-C688924AE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57B05A-0EB2-4EB7-9F54-6C078DD37C08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2F3305-825E-4C78-9EB8-9B240D65447F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29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269519-AE9E-497E-AA60-6078423B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Polatuzumab</a:t>
            </a:r>
            <a:r>
              <a:rPr lang="en-US" sz="3600" dirty="0"/>
              <a:t> </a:t>
            </a:r>
            <a:r>
              <a:rPr lang="en-US" sz="3600" dirty="0" err="1"/>
              <a:t>vedotin</a:t>
            </a:r>
            <a:r>
              <a:rPr lang="en-US" sz="3600" dirty="0"/>
              <a:t> + Rituximab+ </a:t>
            </a:r>
            <a:r>
              <a:rPr lang="el-GR" sz="3600" dirty="0"/>
              <a:t>χημειοθεραπεία έναντι </a:t>
            </a:r>
            <a:r>
              <a:rPr lang="en-US" sz="3600" dirty="0"/>
              <a:t>R-CHOP </a:t>
            </a:r>
            <a:r>
              <a:rPr lang="el-GR" sz="3600" dirty="0"/>
              <a:t>σε </a:t>
            </a:r>
            <a:r>
              <a:rPr lang="el-GR" sz="3600" dirty="0" err="1"/>
              <a:t>νεοδιαγνωσμένους</a:t>
            </a:r>
            <a:r>
              <a:rPr lang="el-GR" sz="3600" dirty="0"/>
              <a:t> ασθενείς με </a:t>
            </a:r>
            <a:r>
              <a:rPr lang="en-US" sz="3600" dirty="0"/>
              <a:t>DLBCL </a:t>
            </a:r>
            <a:endParaRPr lang="el-GR" sz="3600" dirty="0"/>
          </a:p>
        </p:txBody>
      </p:sp>
      <p:pic>
        <p:nvPicPr>
          <p:cNvPr id="3074" name="Picture 2" descr="Roche's Polivy may change 1st-line standard of care for DLBCL in 20 years &lt;  Pharma &lt; 기사본문 - KBR">
            <a:extLst>
              <a:ext uri="{FF2B5EF4-FFF2-40B4-BE49-F238E27FC236}">
                <a16:creationId xmlns:a16="http://schemas.microsoft.com/office/drawing/2014/main" id="{3F1C5C16-CF15-46B5-B983-121B2481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77" y="1516837"/>
            <a:ext cx="8624247" cy="485832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DE164-80A1-43E2-9DF4-6211465490FF}"/>
              </a:ext>
            </a:extLst>
          </p:cNvPr>
          <p:cNvSpPr txBox="1"/>
          <p:nvPr/>
        </p:nvSpPr>
        <p:spPr>
          <a:xfrm>
            <a:off x="9784934" y="6492875"/>
            <a:ext cx="232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Tilly H et al NEJM 2022</a:t>
            </a:r>
            <a:endParaRPr lang="el-GR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EC2EF9-5C73-40D1-BD57-347C6DE9BBE1}"/>
              </a:ext>
            </a:extLst>
          </p:cNvPr>
          <p:cNvSpPr/>
          <p:nvPr/>
        </p:nvSpPr>
        <p:spPr>
          <a:xfrm>
            <a:off x="214357" y="1516837"/>
            <a:ext cx="216992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Polatuzumab</a:t>
            </a:r>
            <a:r>
              <a:rPr lang="en-US" sz="1600" dirty="0"/>
              <a:t> </a:t>
            </a:r>
            <a:r>
              <a:rPr lang="en-US" sz="1600" dirty="0" err="1"/>
              <a:t>vedotin</a:t>
            </a:r>
            <a:r>
              <a:rPr lang="en-US" sz="1600" dirty="0"/>
              <a:t> </a:t>
            </a:r>
            <a:r>
              <a:rPr lang="el-GR" sz="1600" dirty="0"/>
              <a:t>: μονοκλωνικό αντίσωμα έναντι του </a:t>
            </a:r>
            <a:r>
              <a:rPr lang="en-US" sz="1600" dirty="0" err="1"/>
              <a:t>CD79b</a:t>
            </a:r>
            <a:r>
              <a:rPr lang="el-GR" sz="1600" dirty="0"/>
              <a:t>, συζευγμένο με τοξίνη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D0DCC9-3E9D-4DD7-8FD3-A0EDC194CB9E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9" name="Εικόνα 5">
              <a:extLst>
                <a:ext uri="{FF2B5EF4-FFF2-40B4-BE49-F238E27FC236}">
                  <a16:creationId xmlns:a16="http://schemas.microsoft.com/office/drawing/2014/main" id="{EC827977-7803-4298-9004-E1C518574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owl1">
              <a:extLst>
                <a:ext uri="{FF2B5EF4-FFF2-40B4-BE49-F238E27FC236}">
                  <a16:creationId xmlns:a16="http://schemas.microsoft.com/office/drawing/2014/main" id="{B3C226B7-D51D-46A4-B9FD-C189DCFFE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9D656A-6CA5-4322-B3BC-82C1C96A303E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616EF2-A49E-4BF8-9FB0-A4D2B4ADCDDC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71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60D7-61A3-41C7-BE1A-11F6F48D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/>
              <a:t>Αμφι</a:t>
            </a:r>
            <a:r>
              <a:rPr lang="el-GR" sz="3600" dirty="0"/>
              <a:t>-ειδικά αντισώματα στην θεραπεία των Β-</a:t>
            </a:r>
            <a:r>
              <a:rPr lang="en-US" sz="3600" dirty="0"/>
              <a:t>NHL: </a:t>
            </a:r>
            <a:br>
              <a:rPr lang="en-US" sz="3600" dirty="0"/>
            </a:br>
            <a:r>
              <a:rPr lang="en-US" sz="3600" dirty="0" err="1"/>
              <a:t>Glofitamab</a:t>
            </a:r>
            <a:r>
              <a:rPr lang="en-US" sz="3600" dirty="0"/>
              <a:t> antiCD20xCD3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A2BE9-3843-4117-B5CD-F808C268A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2" y="2593730"/>
            <a:ext cx="4226216" cy="3683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BDD61-6F6A-4BB5-9E21-B4AB835CC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18" y="2580613"/>
            <a:ext cx="4791808" cy="369588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6467C05-9309-4701-A632-A0044424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645ED-2B96-4AD4-82C2-7DB4850BDD9B}"/>
              </a:ext>
            </a:extLst>
          </p:cNvPr>
          <p:cNvSpPr txBox="1"/>
          <p:nvPr/>
        </p:nvSpPr>
        <p:spPr>
          <a:xfrm>
            <a:off x="8264768" y="6369931"/>
            <a:ext cx="3677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Hutchings M et al J Clin Oncol 2021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981E4D-A15B-49CF-BAC5-9C7FB2C593F6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8" name="Εικόνα 5">
              <a:extLst>
                <a:ext uri="{FF2B5EF4-FFF2-40B4-BE49-F238E27FC236}">
                  <a16:creationId xmlns:a16="http://schemas.microsoft.com/office/drawing/2014/main" id="{E598E98D-9D15-4042-95DE-7C5F3F621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owl1">
              <a:extLst>
                <a:ext uri="{FF2B5EF4-FFF2-40B4-BE49-F238E27FC236}">
                  <a16:creationId xmlns:a16="http://schemas.microsoft.com/office/drawing/2014/main" id="{E4BDF37A-FDC3-4361-897A-A89FD4408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BF4B80-B27D-4D40-953C-31309BF10FD9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A1A4E6-D0AA-42FF-8D3B-D13A96E938DC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11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01B43EB-A017-427A-BD85-1C65E102CC5F}"/>
              </a:ext>
            </a:extLst>
          </p:cNvPr>
          <p:cNvSpPr/>
          <p:nvPr/>
        </p:nvSpPr>
        <p:spPr>
          <a:xfrm>
            <a:off x="6127334" y="1537324"/>
            <a:ext cx="5392393" cy="52183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34C4FF-1603-4F5B-9D17-E3730FEBE3F3}"/>
              </a:ext>
            </a:extLst>
          </p:cNvPr>
          <p:cNvSpPr/>
          <p:nvPr/>
        </p:nvSpPr>
        <p:spPr>
          <a:xfrm>
            <a:off x="538386" y="1545646"/>
            <a:ext cx="5392393" cy="52183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3936D-0E98-4FB0-9BF3-41704C89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Κυτταρικές θεραπείες με γενετικά τροποποιημένα </a:t>
            </a:r>
            <a:r>
              <a:rPr lang="el-GR" sz="3600" dirty="0" err="1"/>
              <a:t>αυτόλογα</a:t>
            </a:r>
            <a:r>
              <a:rPr lang="el-GR" sz="3600" dirty="0"/>
              <a:t> Τ λεμφοκύτταρα (</a:t>
            </a:r>
            <a:r>
              <a:rPr lang="en-US" sz="3600" dirty="0"/>
              <a:t>CAR-T</a:t>
            </a:r>
            <a:r>
              <a:rPr lang="el-GR" sz="3600" dirty="0"/>
              <a:t> </a:t>
            </a:r>
            <a:r>
              <a:rPr lang="en-US" sz="3600" dirty="0"/>
              <a:t>cells)  </a:t>
            </a:r>
            <a:endParaRPr lang="el-GR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597AD0-37B0-4565-B6DC-DC0C61EBC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132"/>
          <a:stretch/>
        </p:blipFill>
        <p:spPr bwMode="auto">
          <a:xfrm>
            <a:off x="1385453" y="2569631"/>
            <a:ext cx="3548202" cy="41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91D42-2CB8-4946-94CD-910BB68E5739}"/>
              </a:ext>
            </a:extLst>
          </p:cNvPr>
          <p:cNvSpPr txBox="1"/>
          <p:nvPr/>
        </p:nvSpPr>
        <p:spPr>
          <a:xfrm>
            <a:off x="538386" y="1545646"/>
            <a:ext cx="5273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0" i="0" dirty="0">
                <a:solidFill>
                  <a:srgbClr val="505050"/>
                </a:solidFill>
                <a:effectLst/>
              </a:rPr>
              <a:t>Τ</a:t>
            </a:r>
            <a:r>
              <a:rPr lang="en-US" b="0" i="0" dirty="0" err="1">
                <a:solidFill>
                  <a:srgbClr val="505050"/>
                </a:solidFill>
                <a:effectLst/>
              </a:rPr>
              <a:t>isagenlecleucel</a:t>
            </a:r>
            <a:r>
              <a:rPr lang="en-US" b="0" i="0" dirty="0">
                <a:solidFill>
                  <a:srgbClr val="505050"/>
                </a:solidFill>
                <a:effectLst/>
              </a:rPr>
              <a:t> in patients with relapsed or refractory aggressive B-cell lymphomas (</a:t>
            </a:r>
            <a:r>
              <a:rPr lang="el-GR" dirty="0">
                <a:solidFill>
                  <a:srgbClr val="505050"/>
                </a:solidFill>
              </a:rPr>
              <a:t>μελέτη </a:t>
            </a:r>
            <a:r>
              <a:rPr lang="en-US" b="0" i="0" dirty="0">
                <a:solidFill>
                  <a:srgbClr val="505050"/>
                </a:solidFill>
                <a:effectLst/>
              </a:rPr>
              <a:t>JULIET</a:t>
            </a:r>
            <a:r>
              <a:rPr lang="el-GR" b="0" i="0" dirty="0">
                <a:solidFill>
                  <a:srgbClr val="505050"/>
                </a:solidFill>
                <a:effectLst/>
              </a:rPr>
              <a:t>)</a:t>
            </a:r>
            <a:endParaRPr lang="en-US" b="0" i="0" dirty="0">
              <a:solidFill>
                <a:srgbClr val="50505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05E2C1-210A-44BA-A5AB-BB370EEA71F1}"/>
              </a:ext>
            </a:extLst>
          </p:cNvPr>
          <p:cNvSpPr txBox="1"/>
          <p:nvPr/>
        </p:nvSpPr>
        <p:spPr>
          <a:xfrm>
            <a:off x="1210518" y="2191977"/>
            <a:ext cx="3500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Schuster</a:t>
            </a:r>
            <a:r>
              <a:rPr lang="el-GR" dirty="0"/>
              <a:t> </a:t>
            </a:r>
            <a:r>
              <a:rPr lang="en-US" dirty="0"/>
              <a:t>SJ et al Lancet Oncol 2021</a:t>
            </a:r>
            <a:endParaRPr lang="el-GR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BBF5CE3-F838-4282-875F-6B3CC76D2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73" y="2518579"/>
            <a:ext cx="3854542" cy="41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97A67C-81CC-4262-883F-A6EF49C2D362}"/>
              </a:ext>
            </a:extLst>
          </p:cNvPr>
          <p:cNvSpPr txBox="1"/>
          <p:nvPr/>
        </p:nvSpPr>
        <p:spPr>
          <a:xfrm>
            <a:off x="6588807" y="1545646"/>
            <a:ext cx="498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 err="1">
                <a:solidFill>
                  <a:srgbClr val="505050"/>
                </a:solidFill>
                <a:effectLst/>
                <a:latin typeface="NexusSerif"/>
              </a:rPr>
              <a:t>Axicabtagene</a:t>
            </a:r>
            <a:r>
              <a:rPr lang="en-US" b="0" i="0" dirty="0">
                <a:solidFill>
                  <a:srgbClr val="505050"/>
                </a:solidFill>
                <a:effectLst/>
                <a:latin typeface="NexusSerif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NexusSerif"/>
              </a:rPr>
              <a:t>ciloleucel</a:t>
            </a:r>
            <a:r>
              <a:rPr lang="en-US" b="0" i="0" dirty="0">
                <a:solidFill>
                  <a:srgbClr val="505050"/>
                </a:solidFill>
                <a:effectLst/>
                <a:latin typeface="NexusSerif"/>
              </a:rPr>
              <a:t> in relapsed or refractory indolent non-Hodgkin lymphoma (</a:t>
            </a:r>
            <a:r>
              <a:rPr lang="el-GR" b="0" i="0" dirty="0">
                <a:solidFill>
                  <a:srgbClr val="505050"/>
                </a:solidFill>
                <a:effectLst/>
                <a:latin typeface="NexusSerif"/>
              </a:rPr>
              <a:t>μελέτη </a:t>
            </a:r>
            <a:r>
              <a:rPr lang="en-US" b="0" i="0" dirty="0">
                <a:solidFill>
                  <a:srgbClr val="505050"/>
                </a:solidFill>
                <a:effectLst/>
                <a:latin typeface="NexusSerif"/>
              </a:rPr>
              <a:t>ZUMA-5)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3690DD-4206-4D6A-81C7-BD9E527E44C8}"/>
              </a:ext>
            </a:extLst>
          </p:cNvPr>
          <p:cNvSpPr txBox="1"/>
          <p:nvPr/>
        </p:nvSpPr>
        <p:spPr>
          <a:xfrm>
            <a:off x="7155745" y="2191977"/>
            <a:ext cx="3757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Jacobson CA et al Lancet Oncol 2021</a:t>
            </a:r>
            <a:endParaRPr lang="el-GR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5DDCE7-78DF-4893-85DF-68B6E83F5466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12" name="Εικόνα 5">
              <a:extLst>
                <a:ext uri="{FF2B5EF4-FFF2-40B4-BE49-F238E27FC236}">
                  <a16:creationId xmlns:a16="http://schemas.microsoft.com/office/drawing/2014/main" id="{26632647-D7B2-4E8E-8A67-90883DE46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owl1">
              <a:extLst>
                <a:ext uri="{FF2B5EF4-FFF2-40B4-BE49-F238E27FC236}">
                  <a16:creationId xmlns:a16="http://schemas.microsoft.com/office/drawing/2014/main" id="{F80083EA-2E20-40B3-BAA1-555B9EF67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012D20-6714-4D33-9372-3A7C3A5F7843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369F56-6DFD-4C74-AA89-4C2D477C0E47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56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DA5D-D444-4C3E-874D-D2067061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412"/>
            <a:ext cx="10515600" cy="1325563"/>
          </a:xfrm>
        </p:spPr>
        <p:txBody>
          <a:bodyPr>
            <a:noAutofit/>
          </a:bodyPr>
          <a:lstStyle/>
          <a:p>
            <a:r>
              <a:rPr lang="el-GR" sz="3200" dirty="0"/>
              <a:t>Κυτταρικές θεραπείες με γενετικά τροποποιημένα </a:t>
            </a:r>
            <a:r>
              <a:rPr lang="el-GR" sz="3200" dirty="0" err="1"/>
              <a:t>αυτόλογα</a:t>
            </a:r>
            <a:r>
              <a:rPr lang="el-GR" sz="3200" dirty="0"/>
              <a:t> Τ λεμφοκύτταρα (</a:t>
            </a:r>
            <a:r>
              <a:rPr lang="en-US" sz="3200" dirty="0"/>
              <a:t>CAR-T</a:t>
            </a:r>
            <a:r>
              <a:rPr lang="el-GR" sz="3200" dirty="0"/>
              <a:t> </a:t>
            </a:r>
            <a:r>
              <a:rPr lang="en-US" sz="3200" dirty="0"/>
              <a:t>cells) </a:t>
            </a:r>
            <a:r>
              <a:rPr lang="el-GR" sz="3200" dirty="0"/>
              <a:t>στην </a:t>
            </a:r>
            <a:r>
              <a:rPr lang="el-GR" sz="3200" dirty="0" err="1"/>
              <a:t>2</a:t>
            </a:r>
            <a:r>
              <a:rPr lang="el-GR" sz="3200" baseline="30000" dirty="0" err="1"/>
              <a:t>η</a:t>
            </a:r>
            <a:r>
              <a:rPr lang="el-GR" sz="3200" dirty="0"/>
              <a:t> γραμμή θεραπείας ασθενών με </a:t>
            </a:r>
            <a:r>
              <a:rPr lang="en-US" sz="3200" dirty="0"/>
              <a:t>DLBCL </a:t>
            </a:r>
            <a:r>
              <a:rPr lang="el-GR" sz="32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69A97-A2EB-45E2-A5B6-343BA46610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19801-C97C-4194-A45E-4C6AF6878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45" y="3980011"/>
            <a:ext cx="5257800" cy="2326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214765-C8DA-4F8D-B0AD-6E17F7970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1825625"/>
            <a:ext cx="5447979" cy="4480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C70BCF-E024-4E29-97CB-3FDAAAF4809E}"/>
              </a:ext>
            </a:extLst>
          </p:cNvPr>
          <p:cNvSpPr txBox="1"/>
          <p:nvPr/>
        </p:nvSpPr>
        <p:spPr>
          <a:xfrm>
            <a:off x="693345" y="2172832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randomized studies in early relapsed or refractory large B-cell lymphoma after of first-line CI</a:t>
            </a:r>
          </a:p>
          <a:p>
            <a:endParaRPr lang="en-US" dirty="0"/>
          </a:p>
          <a:p>
            <a:r>
              <a:rPr lang="en-US" dirty="0" err="1"/>
              <a:t>Tisagenleucel</a:t>
            </a:r>
            <a:r>
              <a:rPr lang="en-US" dirty="0"/>
              <a:t> vs SoC (BELINDA): negative study </a:t>
            </a:r>
          </a:p>
          <a:p>
            <a:r>
              <a:rPr lang="en-US" dirty="0" err="1"/>
              <a:t>Axi-cel</a:t>
            </a:r>
            <a:r>
              <a:rPr lang="en-US" dirty="0"/>
              <a:t> vs SoC (ZUMA-7): positive study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6C12B-AD98-499B-93E5-AFDFC6D59CC6}"/>
              </a:ext>
            </a:extLst>
          </p:cNvPr>
          <p:cNvSpPr txBox="1"/>
          <p:nvPr/>
        </p:nvSpPr>
        <p:spPr>
          <a:xfrm>
            <a:off x="8209231" y="1825625"/>
            <a:ext cx="99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ZUMA-7</a:t>
            </a:r>
            <a:endParaRPr lang="el-G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C791B-E0D3-4847-8E56-343039A25AE4}"/>
              </a:ext>
            </a:extLst>
          </p:cNvPr>
          <p:cNvSpPr txBox="1"/>
          <p:nvPr/>
        </p:nvSpPr>
        <p:spPr>
          <a:xfrm>
            <a:off x="8209231" y="4095776"/>
            <a:ext cx="99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ZUMA-7</a:t>
            </a:r>
            <a:endParaRPr lang="el-GR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E1D3A-C748-4FA9-9A3C-7BBBE18AA1E4}"/>
              </a:ext>
            </a:extLst>
          </p:cNvPr>
          <p:cNvSpPr txBox="1"/>
          <p:nvPr/>
        </p:nvSpPr>
        <p:spPr>
          <a:xfrm>
            <a:off x="2541761" y="4001294"/>
            <a:ext cx="1106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BELINDA</a:t>
            </a:r>
            <a:endParaRPr lang="el-G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DBA2C-35F8-4BCC-BD7E-98EEA573F530}"/>
              </a:ext>
            </a:extLst>
          </p:cNvPr>
          <p:cNvSpPr txBox="1"/>
          <p:nvPr/>
        </p:nvSpPr>
        <p:spPr>
          <a:xfrm>
            <a:off x="995504" y="6414858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Bishop MR et al N </a:t>
            </a:r>
            <a:r>
              <a:rPr lang="en-US" dirty="0" err="1"/>
              <a:t>Engl</a:t>
            </a:r>
            <a:r>
              <a:rPr lang="en-US" dirty="0"/>
              <a:t> J Med 2022; 386:629-639</a:t>
            </a:r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9FA33-14E8-4273-807E-AC10CA7EB45D}"/>
              </a:ext>
            </a:extLst>
          </p:cNvPr>
          <p:cNvSpPr txBox="1"/>
          <p:nvPr/>
        </p:nvSpPr>
        <p:spPr>
          <a:xfrm>
            <a:off x="6096000" y="638141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Locke FL et al N </a:t>
            </a:r>
            <a:r>
              <a:rPr lang="en-US" dirty="0" err="1"/>
              <a:t>Engl</a:t>
            </a:r>
            <a:r>
              <a:rPr lang="en-US" dirty="0"/>
              <a:t> J Med 2022; 386:640-654</a:t>
            </a:r>
            <a:endParaRPr lang="el-GR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41D05-3216-4A69-A330-B8CA5B20018A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14" name="Εικόνα 5">
              <a:extLst>
                <a:ext uri="{FF2B5EF4-FFF2-40B4-BE49-F238E27FC236}">
                  <a16:creationId xmlns:a16="http://schemas.microsoft.com/office/drawing/2014/main" id="{F6C4D69E-01EC-4796-B9F2-CF0368FFD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owl1">
              <a:extLst>
                <a:ext uri="{FF2B5EF4-FFF2-40B4-BE49-F238E27FC236}">
                  <a16:creationId xmlns:a16="http://schemas.microsoft.com/office/drawing/2014/main" id="{1EAEA228-AC86-45C6-A514-5380FA7AB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838E82-DB8F-493C-9A59-402389E6195F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E24CB2-8681-40A1-98A0-FFE49C52E049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4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B4AC-1B3F-4AC3-B6B3-A92B7571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/>
              <a:t>Λέμφωμα </a:t>
            </a:r>
            <a:r>
              <a:rPr lang="en-US" sz="4400" dirty="0"/>
              <a:t>Hodgkin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72C4-7A1B-4B40-BFA1-20BB50014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ασθενείς με </a:t>
            </a:r>
            <a:r>
              <a:rPr lang="el-G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νεοδιαγνωσθέν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λέμφωμα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Hodgkin 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πρώιμο στάδιο με δυσμενείς προγνωστικούς παράγοντες, μετά 2+2 κύκλους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eBEACOPP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ABVD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αρνητικό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μετά τον </a:t>
            </a:r>
            <a:r>
              <a:rPr lang="el-G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1800" i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κύκλο, μπορεί να παραληφθεί η ακτινοθεραπεία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</a:t>
            </a:r>
            <a:r>
              <a:rPr lang="el-G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επικαιροποιημένα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αποτελέσματα της μελέτης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AHL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 επιβεβαιώνουν ότι </a:t>
            </a:r>
            <a:r>
              <a:rPr lang="el-G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ασθενείς με </a:t>
            </a:r>
            <a:r>
              <a:rPr lang="el-GR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νεοδιαγνωσθέν</a:t>
            </a:r>
            <a:r>
              <a:rPr lang="el-G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λέμφωμα 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Hodgkin</a:t>
            </a:r>
            <a:r>
              <a:rPr lang="el-G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προχωρημένου σταδίου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αποκλιμάκωση της θεραπείας</a:t>
            </a:r>
            <a:r>
              <a:rPr lang="el-G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από 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BEACOPP</a:t>
            </a:r>
            <a:r>
              <a:rPr lang="el-G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ABVD</a:t>
            </a:r>
            <a:r>
              <a:rPr lang="el-G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μετά αρνητικό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μετά τον </a:t>
            </a:r>
            <a:r>
              <a:rPr lang="el-G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800" i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κύκλο, έχει τα ίδια αποτελέσματα σε ότι αφορά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PFS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σε σχέση με την συνέχιση της θεραπείας με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BEACOPP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9BF7A-688E-4E3F-8FFE-476C20146757}"/>
              </a:ext>
            </a:extLst>
          </p:cNvPr>
          <p:cNvSpPr txBox="1"/>
          <p:nvPr/>
        </p:nvSpPr>
        <p:spPr>
          <a:xfrm>
            <a:off x="5817549" y="6007358"/>
            <a:ext cx="6097424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Borchmann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P, et al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Lancet Oncol.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 2021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Casasnovas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RO, et al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Clin Oncol.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 6 2022.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F63DE1-B11F-4A23-820F-EB850B14717C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7" name="Εικόνα 5">
              <a:extLst>
                <a:ext uri="{FF2B5EF4-FFF2-40B4-BE49-F238E27FC236}">
                  <a16:creationId xmlns:a16="http://schemas.microsoft.com/office/drawing/2014/main" id="{8D5F46D9-10F7-406A-A143-762857F0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owl1">
              <a:extLst>
                <a:ext uri="{FF2B5EF4-FFF2-40B4-BE49-F238E27FC236}">
                  <a16:creationId xmlns:a16="http://schemas.microsoft.com/office/drawing/2014/main" id="{1A94791A-AE2F-4EC0-8497-E1CE1E2D3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6A5017-1846-46B6-894A-584D76F9CAD7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E3EB4A-0CD9-4382-ADCD-A0E085E5C586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88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9934-CF6D-4BB3-99CF-104CA828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Λέμφωμα </a:t>
            </a:r>
            <a:r>
              <a:rPr lang="en-US" sz="3200" dirty="0"/>
              <a:t>Hodgkin: </a:t>
            </a:r>
            <a:r>
              <a:rPr lang="en-US" sz="3200" b="1" i="1" dirty="0"/>
              <a:t>Brentuximab </a:t>
            </a:r>
            <a:r>
              <a:rPr lang="en-US" sz="3200" b="1" i="1" dirty="0" err="1"/>
              <a:t>vedotin</a:t>
            </a:r>
            <a:r>
              <a:rPr lang="en-US" sz="3200" b="1" i="1" dirty="0"/>
              <a:t> vs Pembrolizumab </a:t>
            </a:r>
            <a:r>
              <a:rPr lang="el-GR" sz="3200" dirty="0"/>
              <a:t>σε ασθενείς με ανθεκτική ή υποτροπιάζουσα νόσο </a:t>
            </a:r>
            <a:r>
              <a:rPr lang="en-US" sz="3200" dirty="0"/>
              <a:t> </a:t>
            </a:r>
            <a:endParaRPr lang="el-GR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39B7B3-CEDA-41F5-AA0E-E65FC236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68" y="1773674"/>
            <a:ext cx="5017717" cy="49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55E68C-6126-4580-A3AC-F04F0AF3D6B0}"/>
              </a:ext>
            </a:extLst>
          </p:cNvPr>
          <p:cNvSpPr txBox="1"/>
          <p:nvPr/>
        </p:nvSpPr>
        <p:spPr>
          <a:xfrm>
            <a:off x="8124914" y="6352194"/>
            <a:ext cx="3933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Kuruvilla J, et al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Lancet Oncol.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 2021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8257D-3622-4826-919A-5E366D848F17}"/>
              </a:ext>
            </a:extLst>
          </p:cNvPr>
          <p:cNvSpPr txBox="1"/>
          <p:nvPr/>
        </p:nvSpPr>
        <p:spPr>
          <a:xfrm>
            <a:off x="7699761" y="2840372"/>
            <a:ext cx="4025023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πεμπρολιζουμάβη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θα μπορούσε να είναι η θεραπεία εκλογής σε ασθενείς με ανθεκτικό υποτροπιάζον λέμφωμα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Hodgkin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που είναι ακατάλληλοι για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HSCT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ή εμφανίζουν υποτροπή μετά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HSCT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AFDD49-E1BA-49C8-8E98-4549051E4AC4}"/>
              </a:ext>
            </a:extLst>
          </p:cNvPr>
          <p:cNvGrpSpPr/>
          <p:nvPr/>
        </p:nvGrpSpPr>
        <p:grpSpPr>
          <a:xfrm>
            <a:off x="0" y="0"/>
            <a:ext cx="12083753" cy="523220"/>
            <a:chOff x="0" y="0"/>
            <a:chExt cx="12083753" cy="523220"/>
          </a:xfrm>
        </p:grpSpPr>
        <p:pic>
          <p:nvPicPr>
            <p:cNvPr id="9" name="Εικόνα 5">
              <a:extLst>
                <a:ext uri="{FF2B5EF4-FFF2-40B4-BE49-F238E27FC236}">
                  <a16:creationId xmlns:a16="http://schemas.microsoft.com/office/drawing/2014/main" id="{D9CE44B3-4CBD-4991-9EA0-E37BA7E77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7" t="4640" r="48328" b="52661"/>
            <a:stretch>
              <a:fillRect/>
            </a:stretch>
          </p:blipFill>
          <p:spPr bwMode="auto">
            <a:xfrm>
              <a:off x="0" y="0"/>
              <a:ext cx="367399" cy="44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owl1">
              <a:extLst>
                <a:ext uri="{FF2B5EF4-FFF2-40B4-BE49-F238E27FC236}">
                  <a16:creationId xmlns:a16="http://schemas.microsoft.com/office/drawing/2014/main" id="{C9BE5999-AFAA-432A-BFEA-22B01374E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432" y="57783"/>
              <a:ext cx="486321" cy="42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B6E184-355A-42DF-B0AE-D7F49CE27F25}"/>
                </a:ext>
              </a:extLst>
            </p:cNvPr>
            <p:cNvSpPr txBox="1"/>
            <p:nvPr/>
          </p:nvSpPr>
          <p:spPr>
            <a:xfrm>
              <a:off x="342606" y="0"/>
              <a:ext cx="1527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Εθνικό και Καποδιστριακό Πανεπιστήμιο  Αθηνών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National and Kapodistrian University of Athens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40EE6F-C58C-438C-8E42-C6E320497BD4}"/>
                </a:ext>
              </a:extLst>
            </p:cNvPr>
            <p:cNvSpPr txBox="1"/>
            <p:nvPr/>
          </p:nvSpPr>
          <p:spPr>
            <a:xfrm>
              <a:off x="10477679" y="60126"/>
              <a:ext cx="12063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700" dirty="0">
                  <a:latin typeface="Book Antiqua" panose="02040602050305030304" pitchFamily="18" charset="0"/>
                </a:rPr>
                <a:t>Θεραπευτική Κλινική </a:t>
              </a:r>
            </a:p>
            <a:p>
              <a:r>
                <a:rPr lang="en-US" sz="700" dirty="0">
                  <a:latin typeface="Book Antiqua" panose="02040602050305030304" pitchFamily="18" charset="0"/>
                </a:rPr>
                <a:t>Department of </a:t>
              </a:r>
              <a:r>
                <a:rPr lang="el-GR" sz="700" dirty="0">
                  <a:latin typeface="Book Antiqua" panose="02040602050305030304" pitchFamily="18" charset="0"/>
                </a:rPr>
                <a:t> </a:t>
              </a:r>
              <a:r>
                <a:rPr lang="en-US" sz="700" dirty="0">
                  <a:latin typeface="Book Antiqua" panose="02040602050305030304" pitchFamily="18" charset="0"/>
                </a:rPr>
                <a:t>Clinical Therapeutics </a:t>
              </a:r>
              <a:endParaRPr lang="el-GR" sz="700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74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CO AM">
    <a:dk1>
      <a:srgbClr val="002457"/>
    </a:dk1>
    <a:lt1>
      <a:srgbClr val="FFFFFF"/>
    </a:lt1>
    <a:dk2>
      <a:srgbClr val="0076A9"/>
    </a:dk2>
    <a:lt2>
      <a:srgbClr val="E7E6E6"/>
    </a:lt2>
    <a:accent1>
      <a:srgbClr val="59CBE8"/>
    </a:accent1>
    <a:accent2>
      <a:srgbClr val="008764"/>
    </a:accent2>
    <a:accent3>
      <a:srgbClr val="F6CF3F"/>
    </a:accent3>
    <a:accent4>
      <a:srgbClr val="59AADE"/>
    </a:accent4>
    <a:accent5>
      <a:srgbClr val="096F76"/>
    </a:accent5>
    <a:accent6>
      <a:srgbClr val="002457"/>
    </a:accent6>
    <a:hlink>
      <a:srgbClr val="59AADE"/>
    </a:hlink>
    <a:folHlink>
      <a:srgbClr val="39B0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SCO AM">
    <a:dk1>
      <a:srgbClr val="002457"/>
    </a:dk1>
    <a:lt1>
      <a:srgbClr val="FFFFFF"/>
    </a:lt1>
    <a:dk2>
      <a:srgbClr val="0076A9"/>
    </a:dk2>
    <a:lt2>
      <a:srgbClr val="E7E6E6"/>
    </a:lt2>
    <a:accent1>
      <a:srgbClr val="59CBE8"/>
    </a:accent1>
    <a:accent2>
      <a:srgbClr val="008764"/>
    </a:accent2>
    <a:accent3>
      <a:srgbClr val="F6CF3F"/>
    </a:accent3>
    <a:accent4>
      <a:srgbClr val="59AADE"/>
    </a:accent4>
    <a:accent5>
      <a:srgbClr val="096F76"/>
    </a:accent5>
    <a:accent6>
      <a:srgbClr val="002457"/>
    </a:accent6>
    <a:hlink>
      <a:srgbClr val="59AADE"/>
    </a:hlink>
    <a:folHlink>
      <a:srgbClr val="39B0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SCO AM">
    <a:dk1>
      <a:srgbClr val="002457"/>
    </a:dk1>
    <a:lt1>
      <a:srgbClr val="FFFFFF"/>
    </a:lt1>
    <a:dk2>
      <a:srgbClr val="0076A9"/>
    </a:dk2>
    <a:lt2>
      <a:srgbClr val="E7E6E6"/>
    </a:lt2>
    <a:accent1>
      <a:srgbClr val="59CBE8"/>
    </a:accent1>
    <a:accent2>
      <a:srgbClr val="008764"/>
    </a:accent2>
    <a:accent3>
      <a:srgbClr val="F6CF3F"/>
    </a:accent3>
    <a:accent4>
      <a:srgbClr val="59AADE"/>
    </a:accent4>
    <a:accent5>
      <a:srgbClr val="096F76"/>
    </a:accent5>
    <a:accent6>
      <a:srgbClr val="002457"/>
    </a:accent6>
    <a:hlink>
      <a:srgbClr val="59AADE"/>
    </a:hlink>
    <a:folHlink>
      <a:srgbClr val="39B0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2295</Words>
  <Application>Microsoft Office PowerPoint</Application>
  <PresentationFormat>Widescreen</PresentationFormat>
  <Paragraphs>464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AkzidenzGroteskStd</vt:lpstr>
      <vt:lpstr>Arial</vt:lpstr>
      <vt:lpstr>BlinkMacSystemFont</vt:lpstr>
      <vt:lpstr>Book Antiqua</vt:lpstr>
      <vt:lpstr>Calibri</vt:lpstr>
      <vt:lpstr>Calibri Light</vt:lpstr>
      <vt:lpstr>Helvetica Neue</vt:lpstr>
      <vt:lpstr>NexusSerif</vt:lpstr>
      <vt:lpstr>Symbol</vt:lpstr>
      <vt:lpstr>Times New Roman</vt:lpstr>
      <vt:lpstr>Wingdings</vt:lpstr>
      <vt:lpstr>Office Theme</vt:lpstr>
      <vt:lpstr>Θεραπευτικές εξελίξεις στα Λεμφοϋπερπλαστικά νεοπλάσματα και τις  πλασματοκυτταρικές δυσκρασίες</vt:lpstr>
      <vt:lpstr>Θεραπεία 1ης γραμμής με αναστολείς της BTK+/- αναστολείς της BCL2</vt:lpstr>
      <vt:lpstr>Νέα μικρά μόρια για ασθενείς με αντοχή – κακή ανοχή σε αναστολείς BTK</vt:lpstr>
      <vt:lpstr>Polatuzumab vedotin + Rituximab+ χημειοθεραπεία έναντι R-CHOP σε νεοδιαγνωσμένους ασθενείς με DLBCL </vt:lpstr>
      <vt:lpstr>Αμφι-ειδικά αντισώματα στην θεραπεία των Β-NHL:  Glofitamab antiCD20xCD3 </vt:lpstr>
      <vt:lpstr>Κυτταρικές θεραπείες με γενετικά τροποποιημένα αυτόλογα Τ λεμφοκύτταρα (CAR-T cells)  </vt:lpstr>
      <vt:lpstr>Κυτταρικές θεραπείες με γενετικά τροποποιημένα αυτόλογα Τ λεμφοκύτταρα (CAR-T cells) στην 2η γραμμή θεραπείας ασθενών με DLBCL  </vt:lpstr>
      <vt:lpstr>Λέμφωμα Hodgkin</vt:lpstr>
      <vt:lpstr>Λέμφωμα Hodgkin: Brentuximab vedotin vs Pembrolizumab σε ασθενείς με ανθεκτική ή υποτροπιάζουσα νόσο  </vt:lpstr>
      <vt:lpstr>Daratumumab+lenalidomide/dexamethasone vs lenalidomide/dexamethasone σε ασθενείς με νεοδιαγνωσμένο ΠΜ που δεν είναι επιλέξιμοι για ΑΜΑΑΚ </vt:lpstr>
      <vt:lpstr>Προσθήκη daratumumab (anti-CD38 MoAb) στην αρχική θεραπεία ασθενών που είναι επιλέξιμοι για ΑΜΑΑΚ</vt:lpstr>
      <vt:lpstr>Προσθήκη daratumumab (anti-CD38 MoAb) στην αρχική θεραπεία ασθενών που είναι επιλέξιμοι για ΑΜΑΑΚ</vt:lpstr>
      <vt:lpstr>PowerPoint Presentation</vt:lpstr>
      <vt:lpstr>Κυτταρικές θεραπείες με γενετικά τροποποιημένα αυτόλογα Τ λεμφοκύτταρα (CAR-T cells)  Idecabtagene Vicleucel in Relapsed and Refractory Multiple Myeloma</vt:lpstr>
      <vt:lpstr>Κυτταρικές θεραπείες με γενετικά τροποποιημένα αυτόλογα Τ λεμφοκύτταρα (CAR-T cells) Ciltacabtagene autoleucel  in RRMM</vt:lpstr>
      <vt:lpstr>Αμφι-ειδικά αντισώματα στο ΠΜ </vt:lpstr>
      <vt:lpstr>Αμφι-ειδικά αντισώματα στο ΠΜ </vt:lpstr>
      <vt:lpstr>1η εγκεκριμένη θεραπεία για την AL αμυλοείδωση </vt:lpstr>
      <vt:lpstr>Σύνοψη των εξελίξεων (2021)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Stathis</dc:creator>
  <cp:lastModifiedBy>Stathis</cp:lastModifiedBy>
  <cp:revision>20</cp:revision>
  <dcterms:created xsi:type="dcterms:W3CDTF">2022-04-10T18:46:54Z</dcterms:created>
  <dcterms:modified xsi:type="dcterms:W3CDTF">2022-04-14T17:42:55Z</dcterms:modified>
</cp:coreProperties>
</file>