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8" r:id="rId1"/>
  </p:sldMasterIdLst>
  <p:notesMasterIdLst>
    <p:notesMasterId r:id="rId16"/>
  </p:notesMasterIdLst>
  <p:sldIdLst>
    <p:sldId id="256" r:id="rId2"/>
    <p:sldId id="257" r:id="rId3"/>
    <p:sldId id="259" r:id="rId4"/>
    <p:sldId id="258" r:id="rId5"/>
    <p:sldId id="260" r:id="rId6"/>
    <p:sldId id="261" r:id="rId7"/>
    <p:sldId id="262" r:id="rId8"/>
    <p:sldId id="263" r:id="rId9"/>
    <p:sldId id="271" r:id="rId10"/>
    <p:sldId id="264" r:id="rId11"/>
    <p:sldId id="267" r:id="rId12"/>
    <p:sldId id="265" r:id="rId13"/>
    <p:sldId id="266"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is.matsouka@gmail.com" initials="c" lastIdx="2" clrIdx="0">
    <p:extLst>
      <p:ext uri="{19B8F6BF-5375-455C-9EA6-DF929625EA0E}">
        <p15:presenceInfo xmlns="" xmlns:p15="http://schemas.microsoft.com/office/powerpoint/2012/main" userId="3134a82a280133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8" autoAdjust="0"/>
    <p:restoredTop sz="93969" autoAdjust="0"/>
  </p:normalViewPr>
  <p:slideViewPr>
    <p:cSldViewPr snapToGrid="0">
      <p:cViewPr>
        <p:scale>
          <a:sx n="56" d="100"/>
          <a:sy n="56" d="100"/>
        </p:scale>
        <p:origin x="-102"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7724F-C8A6-3243-81E6-5F88C7461153}" type="datetimeFigureOut">
              <a:rPr lang="x-none" smtClean="0"/>
              <a:t>13-Apr-22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2A3B3-7122-FB41-8412-4C1A87BB8A6D}" type="slidenum">
              <a:rPr lang="x-none" smtClean="0"/>
              <a:t>‹#›</a:t>
            </a:fld>
            <a:endParaRPr lang="x-none"/>
          </a:p>
        </p:txBody>
      </p:sp>
    </p:spTree>
    <p:extLst>
      <p:ext uri="{BB962C8B-B14F-4D97-AF65-F5344CB8AC3E}">
        <p14:creationId xmlns:p14="http://schemas.microsoft.com/office/powerpoint/2010/main" val="120248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5C2A3B3-7122-FB41-8412-4C1A87BB8A6D}" type="slidenum">
              <a:rPr lang="x-none" smtClean="0"/>
              <a:t>14</a:t>
            </a:fld>
            <a:endParaRPr lang="x-none"/>
          </a:p>
        </p:txBody>
      </p:sp>
    </p:spTree>
    <p:extLst>
      <p:ext uri="{BB962C8B-B14F-4D97-AF65-F5344CB8AC3E}">
        <p14:creationId xmlns:p14="http://schemas.microsoft.com/office/powerpoint/2010/main" val="273386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13-Apr-22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914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13-Apr-22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767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3343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8512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3834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13-Apr-22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852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13-Apr-22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2322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C6B4A9-1611-4792-9094-5F34BCA07E0B}" type="datetimeFigureOut">
              <a:rPr lang="en-US" smtClean="0"/>
              <a:t>13-Apr-22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268547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13-Apr-22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904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98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092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13-Apr-22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72834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13-Apr-22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13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13-Apr-22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741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13-Apr-22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671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13-Apr-22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70764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13-Apr-22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644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13-Apr-22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03871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60963-A77F-4F3E-A5BF-76B82B8AF6E0}"/>
              </a:ext>
            </a:extLst>
          </p:cNvPr>
          <p:cNvSpPr>
            <a:spLocks noGrp="1"/>
          </p:cNvSpPr>
          <p:nvPr>
            <p:ph type="ctrTitle"/>
          </p:nvPr>
        </p:nvSpPr>
        <p:spPr>
          <a:xfrm>
            <a:off x="1033670" y="249382"/>
            <a:ext cx="9398803" cy="3517723"/>
          </a:xfrm>
        </p:spPr>
        <p:txBody>
          <a:bodyPr>
            <a:normAutofit fontScale="90000"/>
          </a:bodyPr>
          <a:lstStyle/>
          <a:p>
            <a:pPr marL="571500" indent="-571500" algn="l">
              <a:lnSpc>
                <a:spcPct val="150000"/>
              </a:lnSpc>
              <a:buFont typeface="Wingdings" panose="05000000000000000000" pitchFamily="2" charset="2"/>
              <a:buChar char="Ø"/>
            </a:pPr>
            <a:r>
              <a:rPr lang="el-GR" sz="4400" b="1" i="1" dirty="0"/>
              <a:t/>
            </a:r>
            <a:br>
              <a:rPr lang="el-GR" sz="4400" b="1" i="1" dirty="0"/>
            </a:br>
            <a:r>
              <a:rPr lang="el-GR" sz="4400" b="1" i="1" dirty="0"/>
              <a:t/>
            </a:r>
            <a:br>
              <a:rPr lang="el-GR" sz="4400" b="1" i="1" dirty="0"/>
            </a:br>
            <a:r>
              <a:rPr lang="el-GR" sz="4400" b="1" i="1" dirty="0"/>
              <a:t/>
            </a:r>
            <a:br>
              <a:rPr lang="el-GR" sz="4400" b="1" i="1" dirty="0"/>
            </a:br>
            <a:r>
              <a:rPr lang="el-GR" sz="4400" b="1" i="1" dirty="0"/>
              <a:t/>
            </a:r>
            <a:br>
              <a:rPr lang="el-GR" sz="4400" b="1" i="1" dirty="0"/>
            </a:br>
            <a:r>
              <a:rPr lang="el-GR" sz="4400" b="1" i="1" dirty="0"/>
              <a:t/>
            </a:r>
            <a:br>
              <a:rPr lang="el-GR" sz="4400" b="1" i="1" dirty="0"/>
            </a:br>
            <a:r>
              <a:rPr lang="el-GR" sz="4400" b="1" i="1" dirty="0"/>
              <a:t/>
            </a:r>
            <a:br>
              <a:rPr lang="el-GR" sz="4400" b="1" i="1" dirty="0"/>
            </a:br>
            <a:r>
              <a:rPr lang="el-GR" sz="4400" b="1" i="1" dirty="0"/>
              <a:t/>
            </a:r>
            <a:br>
              <a:rPr lang="el-GR" sz="4400" b="1" i="1" dirty="0"/>
            </a:br>
            <a:r>
              <a:rPr lang="el-GR" sz="4400" b="1" i="1" dirty="0"/>
              <a:t/>
            </a:r>
            <a:br>
              <a:rPr lang="el-GR" sz="4400" b="1" i="1" dirty="0"/>
            </a:br>
            <a:r>
              <a:rPr lang="el-GR" sz="4400" b="1" i="1" dirty="0"/>
              <a:t>ΑΙΜΑΤΟΛΟΓΙΚΕΣ ΚΑΚΟΗΘΕΙΕΣ</a:t>
            </a:r>
            <a:br>
              <a:rPr lang="el-GR" sz="4400" b="1" i="1" dirty="0"/>
            </a:br>
            <a:r>
              <a:rPr lang="el-GR" sz="3200" b="1" i="1" dirty="0"/>
              <a:t>Μυελοδυπλαστικά Σύνδρομα</a:t>
            </a:r>
            <a:br>
              <a:rPr lang="el-GR" sz="3200" b="1" i="1" dirty="0"/>
            </a:br>
            <a:r>
              <a:rPr lang="el-GR" sz="3200" b="1" i="1" dirty="0"/>
              <a:t>Μυελοϋπερπλαστικά Νεοπλάσματα</a:t>
            </a:r>
            <a:br>
              <a:rPr lang="el-GR" sz="3200" b="1" i="1" dirty="0"/>
            </a:br>
            <a:r>
              <a:rPr lang="el-GR" sz="3200" b="1" i="1" dirty="0"/>
              <a:t>Οξείες Λευχαιμίες</a:t>
            </a:r>
          </a:p>
        </p:txBody>
      </p:sp>
      <p:sp>
        <p:nvSpPr>
          <p:cNvPr id="3" name="Subtitle 2">
            <a:extLst>
              <a:ext uri="{FF2B5EF4-FFF2-40B4-BE49-F238E27FC236}">
                <a16:creationId xmlns="" xmlns:a16="http://schemas.microsoft.com/office/drawing/2014/main" id="{0C8980CE-5E9B-4306-8A13-342EC917F139}"/>
              </a:ext>
            </a:extLst>
          </p:cNvPr>
          <p:cNvSpPr>
            <a:spLocks noGrp="1"/>
          </p:cNvSpPr>
          <p:nvPr>
            <p:ph type="subTitle" idx="1"/>
          </p:nvPr>
        </p:nvSpPr>
        <p:spPr>
          <a:xfrm>
            <a:off x="1033670" y="4454241"/>
            <a:ext cx="8240333" cy="685799"/>
          </a:xfrm>
        </p:spPr>
        <p:txBody>
          <a:bodyPr>
            <a:noAutofit/>
          </a:bodyPr>
          <a:lstStyle/>
          <a:p>
            <a:pPr algn="ctr"/>
            <a:r>
              <a:rPr lang="el-GR" sz="2800" b="1" i="1" dirty="0">
                <a:effectLst>
                  <a:outerShdw blurRad="38100" dist="38100" dir="2700000" algn="tl">
                    <a:srgbClr val="000000">
                      <a:alpha val="43137"/>
                    </a:srgbClr>
                  </a:outerShdw>
                </a:effectLst>
              </a:rPr>
              <a:t>ΧΑΡΙΣ Ι. ΜΑΤΣΟΥΚΑ</a:t>
            </a:r>
            <a:endParaRPr lang="el-GR"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7091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1882DC-CA82-4D6E-B4BB-E535C999A4F3}"/>
              </a:ext>
            </a:extLst>
          </p:cNvPr>
          <p:cNvSpPr>
            <a:spLocks noGrp="1"/>
          </p:cNvSpPr>
          <p:nvPr>
            <p:ph type="title"/>
          </p:nvPr>
        </p:nvSpPr>
        <p:spPr/>
        <p:txBody>
          <a:bodyPr/>
          <a:lstStyle/>
          <a:p>
            <a:r>
              <a:rPr lang="el-GR" sz="2000" b="1" dirty="0"/>
              <a:t>Η </a:t>
            </a:r>
            <a:r>
              <a:rPr lang="en-US" sz="2000" b="1" dirty="0"/>
              <a:t>RUSFERTIDE</a:t>
            </a:r>
            <a:r>
              <a:rPr lang="el-GR" sz="2000" b="1" dirty="0"/>
              <a:t> ΕΛΕΓΧΕΙ ΤΟΝ ΑΙΜΑΤΟΚΡΙΤΗ ΑΣΘΕΝΩΝ ΜΕ ΑΛΗΘΗ ΠΟΛΥΚΥΤΤΑΡΑΙΜΙΑ ΚΑΙ ΤΟΥΣ ΑΠΑΛΛΑΣΣΕΙ ΑΠΟ ΑΦΑΙΜΑΞΕΙΣ</a:t>
            </a:r>
          </a:p>
        </p:txBody>
      </p:sp>
      <p:sp>
        <p:nvSpPr>
          <p:cNvPr id="4" name="PlaceHolder 2">
            <a:extLst>
              <a:ext uri="{FF2B5EF4-FFF2-40B4-BE49-F238E27FC236}">
                <a16:creationId xmlns="" xmlns:a16="http://schemas.microsoft.com/office/drawing/2014/main" id="{A3AFC0A0-49D1-4E6D-8003-8670F8F61B74}"/>
              </a:ext>
            </a:extLst>
          </p:cNvPr>
          <p:cNvSpPr txBox="1">
            <a:spLocks/>
          </p:cNvSpPr>
          <p:nvPr/>
        </p:nvSpPr>
        <p:spPr bwMode="gray">
          <a:xfrm>
            <a:off x="377379" y="2603259"/>
            <a:ext cx="5109022" cy="3416301"/>
          </a:xfrm>
          <a:prstGeom prst="rect">
            <a:avLst/>
          </a:prstGeom>
          <a:noFill/>
          <a:ln w="0">
            <a:noFill/>
          </a:ln>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3080" indent="-343080">
              <a:spcBef>
                <a:spcPts val="1001"/>
              </a:spcBef>
              <a:buClr>
                <a:srgbClr val="B31166"/>
              </a:buClr>
              <a:buSzPct val="80000"/>
              <a:buFont typeface="Wingdings 3" charset="2"/>
              <a:buChar char=""/>
            </a:pPr>
            <a:r>
              <a:rPr lang="en-US" sz="1800" spc="-1" dirty="0" err="1">
                <a:solidFill>
                  <a:srgbClr val="404040"/>
                </a:solidFill>
                <a:latin typeface="Century Gothic"/>
              </a:rPr>
              <a:t>Έν</a:t>
            </a:r>
            <a:r>
              <a:rPr lang="en-US" sz="1800" spc="-1" dirty="0">
                <a:solidFill>
                  <a:srgbClr val="404040"/>
                </a:solidFill>
                <a:latin typeface="Century Gothic"/>
              </a:rPr>
              <a:t>α νέο φάρμακο η Rusfertide έλαβε έγκριση από τον FDA το 2021για τη θεραπεία ασθενών με αληθή πολυκυτταραιμία (PV), με στόχο τη μείωση του αιματοκρίτη και τη μείωση των αναγκών για αφαιμάξεις</a:t>
            </a:r>
          </a:p>
          <a:p>
            <a:pPr marL="343080" indent="-343080">
              <a:spcBef>
                <a:spcPts val="1001"/>
              </a:spcBef>
              <a:buClr>
                <a:srgbClr val="B31166"/>
              </a:buClr>
              <a:buSzPct val="80000"/>
              <a:buFont typeface="Wingdings 3" charset="2"/>
              <a:buChar char=""/>
            </a:pPr>
            <a:r>
              <a:rPr lang="en-US" sz="1800" spc="-1" dirty="0">
                <a:solidFill>
                  <a:srgbClr val="404040"/>
                </a:solidFill>
                <a:latin typeface="Century Gothic"/>
                <a:ea typeface="Microsoft YaHei"/>
              </a:rPr>
              <a:t>Η </a:t>
            </a:r>
            <a:r>
              <a:rPr lang="en-US" sz="1800" spc="-1" dirty="0" err="1">
                <a:solidFill>
                  <a:srgbClr val="404040"/>
                </a:solidFill>
                <a:latin typeface="Century Gothic"/>
              </a:rPr>
              <a:t>Rusfertide</a:t>
            </a:r>
            <a:r>
              <a:rPr lang="en-US" sz="1800" spc="-1" dirty="0">
                <a:solidFill>
                  <a:srgbClr val="404040"/>
                </a:solidFill>
                <a:latin typeface="Century Gothic"/>
              </a:rPr>
              <a:t> </a:t>
            </a:r>
            <a:r>
              <a:rPr lang="en-US" sz="1800" spc="-1" dirty="0" err="1">
                <a:solidFill>
                  <a:srgbClr val="404040"/>
                </a:solidFill>
                <a:latin typeface="Century Gothic"/>
              </a:rPr>
              <a:t>είν</a:t>
            </a:r>
            <a:r>
              <a:rPr lang="en-US" sz="1800" spc="-1" dirty="0">
                <a:solidFill>
                  <a:srgbClr val="404040"/>
                </a:solidFill>
                <a:latin typeface="Century Gothic"/>
              </a:rPr>
              <a:t>αι μιμητής της εψιδίνης, της πρωτεΐνης που μειώνει τη διαθεσιμότητα του σιδήρου και έτσι την ερυθροποίηση</a:t>
            </a:r>
          </a:p>
        </p:txBody>
      </p:sp>
      <p:pic>
        <p:nvPicPr>
          <p:cNvPr id="5" name="Picture 4">
            <a:extLst>
              <a:ext uri="{FF2B5EF4-FFF2-40B4-BE49-F238E27FC236}">
                <a16:creationId xmlns="" xmlns:a16="http://schemas.microsoft.com/office/drawing/2014/main" id="{53A673FF-5229-4462-A522-C60AF2B7060E}"/>
              </a:ext>
            </a:extLst>
          </p:cNvPr>
          <p:cNvPicPr/>
          <p:nvPr/>
        </p:nvPicPr>
        <p:blipFill>
          <a:blip r:embed="rId2"/>
          <a:stretch/>
        </p:blipFill>
        <p:spPr>
          <a:xfrm>
            <a:off x="5486401" y="2380344"/>
            <a:ext cx="6276361" cy="3933372"/>
          </a:xfrm>
          <a:prstGeom prst="rect">
            <a:avLst/>
          </a:prstGeom>
          <a:ln w="0">
            <a:noFill/>
          </a:ln>
        </p:spPr>
      </p:pic>
    </p:spTree>
    <p:extLst>
      <p:ext uri="{BB962C8B-B14F-4D97-AF65-F5344CB8AC3E}">
        <p14:creationId xmlns:p14="http://schemas.microsoft.com/office/powerpoint/2010/main" val="2659904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E58EE48-B2EE-4D12-AA38-F96CE9B7D909}"/>
              </a:ext>
            </a:extLst>
          </p:cNvPr>
          <p:cNvSpPr txBox="1"/>
          <p:nvPr/>
        </p:nvSpPr>
        <p:spPr>
          <a:xfrm>
            <a:off x="886690" y="2001170"/>
            <a:ext cx="9795824" cy="3780522"/>
          </a:xfrm>
          <a:prstGeom prst="rect">
            <a:avLst/>
          </a:prstGeom>
          <a:noFill/>
        </p:spPr>
        <p:txBody>
          <a:bodyPr wrap="square">
            <a:spAutoFit/>
          </a:bodyPr>
          <a:lstStyle/>
          <a:p>
            <a:pPr marL="343080" marR="0" lvl="0" indent="-343080" algn="l" defTabSz="457200" rtl="0" eaLnBrk="1" fontAlgn="auto" latinLnBrk="0" hangingPunct="1">
              <a:lnSpc>
                <a:spcPct val="100000"/>
              </a:lnSpc>
              <a:spcBef>
                <a:spcPts val="1001"/>
              </a:spcBef>
              <a:spcAft>
                <a:spcPts val="0"/>
              </a:spcAft>
              <a:buClr>
                <a:srgbClr val="B31166"/>
              </a:buClr>
              <a:buSzPct val="80000"/>
              <a:buFont typeface="Wingdings 3" charset="2"/>
              <a:buChar char=""/>
              <a:tabLst/>
              <a:defRPr/>
            </a:pPr>
            <a:r>
              <a:rPr kumimoji="0" lang="en-US" sz="1800" b="0" i="0" u="none" strike="noStrike" kern="1200" cap="none" spc="-1" normalizeH="0" baseline="0" noProof="0" dirty="0" err="1">
                <a:ln>
                  <a:noFill/>
                </a:ln>
                <a:solidFill>
                  <a:srgbClr val="404040"/>
                </a:solidFill>
                <a:effectLst/>
                <a:uLnTx/>
                <a:uFillTx/>
                <a:latin typeface="Century Gothic"/>
                <a:ea typeface="Microsoft YaHei"/>
                <a:cs typeface="+mn-cs"/>
              </a:rPr>
              <a:t>Σε</a:t>
            </a: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 </a:t>
            </a:r>
            <a:r>
              <a:rPr kumimoji="0" lang="en-US" sz="1800" b="0" i="0" u="none" strike="noStrike" kern="1200" cap="none" spc="-1" normalizeH="0" baseline="0" noProof="0" dirty="0" err="1">
                <a:ln>
                  <a:noFill/>
                </a:ln>
                <a:solidFill>
                  <a:srgbClr val="404040"/>
                </a:solidFill>
                <a:effectLst/>
                <a:uLnTx/>
                <a:uFillTx/>
                <a:latin typeface="Century Gothic"/>
                <a:ea typeface="Microsoft YaHei"/>
                <a:cs typeface="+mn-cs"/>
              </a:rPr>
              <a:t>μελέτη</a:t>
            </a: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 </a:t>
            </a:r>
            <a:r>
              <a:rPr kumimoji="0" lang="en-US" sz="1800" b="0" i="0" u="none" strike="noStrike" kern="1200" cap="none" spc="-1" normalizeH="0" baseline="0" noProof="0" dirty="0" err="1">
                <a:ln>
                  <a:noFill/>
                </a:ln>
                <a:solidFill>
                  <a:srgbClr val="404040"/>
                </a:solidFill>
                <a:effectLst/>
                <a:uLnTx/>
                <a:uFillTx/>
                <a:latin typeface="Century Gothic"/>
                <a:ea typeface="Microsoft YaHei"/>
                <a:cs typeface="+mn-cs"/>
              </a:rPr>
              <a:t>φάσης</a:t>
            </a: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 ΙΙ η </a:t>
            </a:r>
            <a:r>
              <a:rPr kumimoji="0" lang="en-US" sz="1800" b="0" i="0" u="none" strike="noStrike" kern="1200" cap="none" spc="-1" normalizeH="0" baseline="0" noProof="0" dirty="0" err="1">
                <a:ln>
                  <a:noFill/>
                </a:ln>
                <a:solidFill>
                  <a:srgbClr val="404040"/>
                </a:solidFill>
                <a:effectLst/>
                <a:uLnTx/>
                <a:uFillTx/>
                <a:latin typeface="Century Gothic"/>
                <a:ea typeface="Microsoft YaHei"/>
                <a:cs typeface="+mn-cs"/>
              </a:rPr>
              <a:t>Rusfertide</a:t>
            </a: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 </a:t>
            </a:r>
            <a:r>
              <a:rPr kumimoji="0" lang="en-US" sz="1800" b="0" i="0" u="none" strike="noStrike" kern="1200" cap="none" spc="-1" normalizeH="0" baseline="0" noProof="0" dirty="0" err="1">
                <a:ln>
                  <a:noFill/>
                </a:ln>
                <a:solidFill>
                  <a:srgbClr val="404040"/>
                </a:solidFill>
                <a:effectLst/>
                <a:uLnTx/>
                <a:uFillTx/>
                <a:latin typeface="Century Gothic"/>
                <a:ea typeface="Microsoft YaHei"/>
                <a:cs typeface="+mn-cs"/>
              </a:rPr>
              <a:t>χορηγήθηκε</a:t>
            </a: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 </a:t>
            </a:r>
            <a:r>
              <a:rPr kumimoji="0" lang="en-US" sz="1800" b="0" i="0" u="none" strike="noStrike" kern="1200" cap="none" spc="-1" normalizeH="0" baseline="0" noProof="0" dirty="0" err="1">
                <a:ln>
                  <a:noFill/>
                </a:ln>
                <a:solidFill>
                  <a:srgbClr val="404040"/>
                </a:solidFill>
                <a:effectLst/>
                <a:uLnTx/>
                <a:uFillTx/>
                <a:latin typeface="Century Gothic"/>
                <a:ea typeface="Microsoft YaHei"/>
                <a:cs typeface="+mn-cs"/>
              </a:rPr>
              <a:t>σε</a:t>
            </a: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 </a:t>
            </a:r>
            <a:r>
              <a:rPr kumimoji="0" lang="en-US" sz="1800" b="0" i="0" u="none" strike="noStrike" kern="1200" cap="none" spc="-1" normalizeH="0" baseline="0" noProof="0" dirty="0" err="1">
                <a:ln>
                  <a:noFill/>
                </a:ln>
                <a:solidFill>
                  <a:srgbClr val="404040"/>
                </a:solidFill>
                <a:effectLst/>
                <a:uLnTx/>
                <a:uFillTx/>
                <a:latin typeface="Century Gothic"/>
                <a:ea typeface="Microsoft YaHei"/>
                <a:cs typeface="+mn-cs"/>
              </a:rPr>
              <a:t>δόση</a:t>
            </a: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 10-120 mg, </a:t>
            </a:r>
            <a:r>
              <a:rPr kumimoji="0" lang="en-US" sz="1800" b="0" i="0" u="none" strike="noStrike" kern="1200" cap="none" spc="-1" normalizeH="0" baseline="0" noProof="0" dirty="0" err="1">
                <a:ln>
                  <a:noFill/>
                </a:ln>
                <a:solidFill>
                  <a:srgbClr val="404040"/>
                </a:solidFill>
                <a:effectLst/>
                <a:uLnTx/>
                <a:uFillTx/>
                <a:latin typeface="Century Gothic"/>
                <a:ea typeface="Microsoft YaHei"/>
                <a:cs typeface="+mn-cs"/>
              </a:rPr>
              <a:t>σε</a:t>
            </a: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 63 α</a:t>
            </a:r>
            <a:r>
              <a:rPr kumimoji="0" lang="en-US" sz="1800" b="0" i="0" u="none" strike="noStrike" kern="1200" cap="none" spc="-1" normalizeH="0" baseline="0" noProof="0" dirty="0" err="1">
                <a:ln>
                  <a:noFill/>
                </a:ln>
                <a:solidFill>
                  <a:srgbClr val="404040"/>
                </a:solidFill>
                <a:effectLst/>
                <a:uLnTx/>
                <a:uFillTx/>
                <a:latin typeface="Century Gothic"/>
                <a:ea typeface="Microsoft YaHei"/>
                <a:cs typeface="+mn-cs"/>
              </a:rPr>
              <a:t>σθενείς</a:t>
            </a: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 </a:t>
            </a:r>
            <a:r>
              <a:rPr kumimoji="0" lang="en-US" sz="1800" b="0" i="0" u="none" strike="noStrike" kern="1200" cap="none" spc="-1" normalizeH="0" baseline="0" noProof="0" dirty="0" err="1">
                <a:ln>
                  <a:noFill/>
                </a:ln>
                <a:solidFill>
                  <a:srgbClr val="404040"/>
                </a:solidFill>
                <a:effectLst/>
                <a:uLnTx/>
                <a:uFillTx/>
                <a:latin typeface="Century Gothic"/>
                <a:ea typeface="Microsoft YaHei"/>
                <a:cs typeface="+mn-cs"/>
              </a:rPr>
              <a:t>με</a:t>
            </a: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 </a:t>
            </a:r>
            <a:r>
              <a:rPr kumimoji="0" lang="en-US" sz="1800" b="0" i="0" u="none" strike="noStrike" kern="1200" cap="none" spc="-1" normalizeH="0" baseline="0" noProof="0" dirty="0">
                <a:ln>
                  <a:noFill/>
                </a:ln>
                <a:solidFill>
                  <a:srgbClr val="404040"/>
                </a:solidFill>
                <a:effectLst/>
                <a:uLnTx/>
                <a:uFillTx/>
                <a:latin typeface="Century Gothic"/>
                <a:ea typeface="+mn-ea"/>
                <a:cs typeface="+mn-cs"/>
              </a:rPr>
              <a:t>PV, </a:t>
            </a:r>
            <a:r>
              <a:rPr kumimoji="0" lang="en-US" sz="1800" b="0" i="0" u="none" strike="noStrike" kern="1200" cap="none" spc="-1" normalizeH="0" baseline="0" noProof="0" dirty="0" err="1">
                <a:ln>
                  <a:noFill/>
                </a:ln>
                <a:solidFill>
                  <a:srgbClr val="404040"/>
                </a:solidFill>
                <a:effectLst/>
                <a:uLnTx/>
                <a:uFillTx/>
                <a:latin typeface="Century Gothic"/>
                <a:ea typeface="+mn-ea"/>
                <a:cs typeface="+mn-cs"/>
              </a:rPr>
              <a:t>οι</a:t>
            </a:r>
            <a:r>
              <a:rPr kumimoji="0" lang="en-US" sz="1800" b="0" i="0" u="none" strike="noStrike" kern="1200" cap="none" spc="-1" normalizeH="0" baseline="0" noProof="0" dirty="0">
                <a:ln>
                  <a:noFill/>
                </a:ln>
                <a:solidFill>
                  <a:srgbClr val="404040"/>
                </a:solidFill>
                <a:effectLst/>
                <a:uLnTx/>
                <a:uFillTx/>
                <a:latin typeface="Century Gothic"/>
                <a:ea typeface="+mn-ea"/>
                <a:cs typeface="+mn-cs"/>
              </a:rPr>
              <a:t> οπ</a:t>
            </a:r>
            <a:r>
              <a:rPr kumimoji="0" lang="en-US" sz="1800" b="0" i="0" u="none" strike="noStrike" kern="1200" cap="none" spc="-1" normalizeH="0" baseline="0" noProof="0" dirty="0" err="1">
                <a:ln>
                  <a:noFill/>
                </a:ln>
                <a:solidFill>
                  <a:srgbClr val="404040"/>
                </a:solidFill>
                <a:effectLst/>
                <a:uLnTx/>
                <a:uFillTx/>
                <a:latin typeface="Century Gothic"/>
                <a:ea typeface="+mn-ea"/>
                <a:cs typeface="+mn-cs"/>
              </a:rPr>
              <a:t>οιοι</a:t>
            </a:r>
            <a:r>
              <a:rPr kumimoji="0" lang="en-US" sz="1800" b="0" i="0" u="none" strike="noStrike" kern="1200" cap="none" spc="-1" normalizeH="0" baseline="0" noProof="0" dirty="0">
                <a:ln>
                  <a:noFill/>
                </a:ln>
                <a:solidFill>
                  <a:srgbClr val="404040"/>
                </a:solidFill>
                <a:effectLst/>
                <a:uLnTx/>
                <a:uFillTx/>
                <a:latin typeface="Century Gothic"/>
                <a:ea typeface="+mn-ea"/>
                <a:cs typeface="+mn-cs"/>
              </a:rPr>
              <a:t> </a:t>
            </a:r>
            <a:r>
              <a:rPr kumimoji="0" lang="en-US" sz="1800" b="0" i="0" u="none" strike="noStrike" kern="1200" cap="none" spc="-1" normalizeH="0" baseline="0" noProof="0" dirty="0" err="1">
                <a:ln>
                  <a:noFill/>
                </a:ln>
                <a:solidFill>
                  <a:srgbClr val="404040"/>
                </a:solidFill>
                <a:effectLst/>
                <a:uLnTx/>
                <a:uFillTx/>
                <a:latin typeface="Century Gothic"/>
                <a:ea typeface="+mn-ea"/>
                <a:cs typeface="+mn-cs"/>
              </a:rPr>
              <a:t>είχ</a:t>
            </a:r>
            <a:r>
              <a:rPr kumimoji="0" lang="en-US" sz="1800" b="0" i="0" u="none" strike="noStrike" kern="1200" cap="none" spc="-1" normalizeH="0" baseline="0" noProof="0" dirty="0">
                <a:ln>
                  <a:noFill/>
                </a:ln>
                <a:solidFill>
                  <a:srgbClr val="404040"/>
                </a:solidFill>
                <a:effectLst/>
                <a:uLnTx/>
                <a:uFillTx/>
                <a:latin typeface="Century Gothic"/>
                <a:ea typeface="+mn-ea"/>
                <a:cs typeface="+mn-cs"/>
              </a:rPr>
              <a:t>αν υποβληθεί σε &gt; 3 αφαιμάξεις +/- κυτταρομειωτική θεραπεία για να διατηρήσουν Hct&lt;45%, εντός 24 εβδ προ της ένταξης στη μελέτη</a:t>
            </a:r>
          </a:p>
          <a:p>
            <a:pPr marL="343080" marR="0" lvl="0" indent="-343080" algn="l" defTabSz="457200" rtl="0" eaLnBrk="1" fontAlgn="auto" latinLnBrk="0" hangingPunct="1">
              <a:lnSpc>
                <a:spcPct val="100000"/>
              </a:lnSpc>
              <a:spcBef>
                <a:spcPts val="1001"/>
              </a:spcBef>
              <a:spcAft>
                <a:spcPts val="0"/>
              </a:spcAft>
              <a:buClr>
                <a:srgbClr val="B31166"/>
              </a:buClr>
              <a:buSzPct val="80000"/>
              <a:buFont typeface="Wingdings 3" charset="2"/>
              <a:buChar char=""/>
              <a:tabLst/>
              <a:defRPr/>
            </a:pPr>
            <a:r>
              <a:rPr kumimoji="0" lang="en-US" sz="1800" b="0" i="0" u="none" strike="noStrike" kern="1200" cap="none" spc="-1" normalizeH="0" baseline="0" noProof="0" dirty="0" err="1">
                <a:ln>
                  <a:noFill/>
                </a:ln>
                <a:solidFill>
                  <a:srgbClr val="404040"/>
                </a:solidFill>
                <a:effectLst/>
                <a:uLnTx/>
                <a:uFillTx/>
                <a:latin typeface="Century Gothic"/>
                <a:ea typeface="+mn-ea"/>
                <a:cs typeface="+mn-cs"/>
              </a:rPr>
              <a:t>Στο</a:t>
            </a:r>
            <a:r>
              <a:rPr kumimoji="0" lang="en-US" sz="1800" b="0" i="0" u="none" strike="noStrike" kern="1200" cap="none" spc="-1" normalizeH="0" baseline="0" noProof="0" dirty="0">
                <a:ln>
                  <a:noFill/>
                </a:ln>
                <a:solidFill>
                  <a:srgbClr val="404040"/>
                </a:solidFill>
                <a:effectLst/>
                <a:uLnTx/>
                <a:uFillTx/>
                <a:latin typeface="Century Gothic"/>
                <a:ea typeface="+mn-ea"/>
                <a:cs typeface="+mn-cs"/>
              </a:rPr>
              <a:t> </a:t>
            </a:r>
            <a:r>
              <a:rPr kumimoji="0" lang="en-US" sz="1800" b="0" i="0" u="none" strike="noStrike" kern="1200" cap="none" spc="-1" normalizeH="0" baseline="0" noProof="0" dirty="0" err="1">
                <a:ln>
                  <a:noFill/>
                </a:ln>
                <a:solidFill>
                  <a:srgbClr val="404040"/>
                </a:solidFill>
                <a:effectLst/>
                <a:uLnTx/>
                <a:uFillTx/>
                <a:latin typeface="Century Gothic"/>
                <a:ea typeface="+mn-ea"/>
                <a:cs typeface="+mn-cs"/>
              </a:rPr>
              <a:t>έν</a:t>
            </a:r>
            <a:r>
              <a:rPr kumimoji="0" lang="en-US" sz="1800" b="0" i="0" u="none" strike="noStrike" kern="1200" cap="none" spc="-1" normalizeH="0" baseline="0" noProof="0" dirty="0">
                <a:ln>
                  <a:noFill/>
                </a:ln>
                <a:solidFill>
                  <a:srgbClr val="404040"/>
                </a:solidFill>
                <a:effectLst/>
                <a:uLnTx/>
                <a:uFillTx/>
                <a:latin typeface="Century Gothic"/>
                <a:ea typeface="+mn-ea"/>
                <a:cs typeface="+mn-cs"/>
              </a:rPr>
              <a:t>α σκέλος της μελέτης έγινε τυχαιοποίηση στο φάρμακοή σε placebo, ενώ σε επόμενο σκέλος χορηγήθηκε Rusfertide σε όλους τους ασθενείς</a:t>
            </a:r>
          </a:p>
          <a:p>
            <a:pPr marL="343080" marR="0" lvl="0" indent="-343080" algn="l" defTabSz="457200" rtl="0" eaLnBrk="1" fontAlgn="auto" latinLnBrk="0" hangingPunct="1">
              <a:lnSpc>
                <a:spcPct val="100000"/>
              </a:lnSpc>
              <a:spcBef>
                <a:spcPts val="1001"/>
              </a:spcBef>
              <a:spcAft>
                <a:spcPts val="0"/>
              </a:spcAft>
              <a:buClr>
                <a:srgbClr val="B31166"/>
              </a:buClr>
              <a:buSzPct val="80000"/>
              <a:buFont typeface="Wingdings 3" charset="2"/>
              <a:buChar char=""/>
              <a:tabLst/>
              <a:defRPr/>
            </a:pPr>
            <a:r>
              <a:rPr kumimoji="0" lang="en-US" sz="1800" b="0" i="0" u="none" strike="noStrike" kern="1200" cap="none" spc="-1" normalizeH="0" baseline="0" noProof="0" dirty="0">
                <a:ln>
                  <a:noFill/>
                </a:ln>
                <a:solidFill>
                  <a:srgbClr val="404040"/>
                </a:solidFill>
                <a:effectLst/>
                <a:uLnTx/>
                <a:uFillTx/>
                <a:latin typeface="Century Gothic"/>
                <a:ea typeface="+mn-ea"/>
                <a:cs typeface="+mn-cs"/>
              </a:rPr>
              <a:t>Η </a:t>
            </a:r>
            <a:r>
              <a:rPr kumimoji="0" lang="en-US" sz="1800" b="0" i="0" u="none" strike="noStrike" kern="1200" cap="none" spc="-1" normalizeH="0" baseline="0" noProof="0" dirty="0" err="1">
                <a:ln>
                  <a:noFill/>
                </a:ln>
                <a:solidFill>
                  <a:srgbClr val="404040"/>
                </a:solidFill>
                <a:effectLst/>
                <a:uLnTx/>
                <a:uFillTx/>
                <a:latin typeface="Century Gothic"/>
                <a:ea typeface="+mn-ea"/>
                <a:cs typeface="+mn-cs"/>
              </a:rPr>
              <a:t>διάρκει</a:t>
            </a:r>
            <a:r>
              <a:rPr kumimoji="0" lang="en-US" sz="1800" b="0" i="0" u="none" strike="noStrike" kern="1200" cap="none" spc="-1" normalizeH="0" baseline="0" noProof="0" dirty="0">
                <a:ln>
                  <a:noFill/>
                </a:ln>
                <a:solidFill>
                  <a:srgbClr val="404040"/>
                </a:solidFill>
                <a:effectLst/>
                <a:uLnTx/>
                <a:uFillTx/>
                <a:latin typeface="Century Gothic"/>
                <a:ea typeface="+mn-ea"/>
                <a:cs typeface="+mn-cs"/>
              </a:rPr>
              <a:t>α της θεραπείας ήταν 8-92 εβδ</a:t>
            </a:r>
            <a:endParaRPr lang="el-GR" spc="-1" dirty="0">
              <a:solidFill>
                <a:srgbClr val="404040"/>
              </a:solidFill>
              <a:latin typeface="Century Gothic"/>
            </a:endParaRPr>
          </a:p>
          <a:p>
            <a:pPr marL="343080" marR="0" lvl="0" indent="-343080" algn="l" defTabSz="457200" rtl="0" eaLnBrk="1" fontAlgn="auto" latinLnBrk="0" hangingPunct="1">
              <a:lnSpc>
                <a:spcPct val="100000"/>
              </a:lnSpc>
              <a:spcBef>
                <a:spcPts val="1001"/>
              </a:spcBef>
              <a:spcAft>
                <a:spcPts val="0"/>
              </a:spcAft>
              <a:buClr>
                <a:srgbClr val="B31166"/>
              </a:buClr>
              <a:buSzPct val="80000"/>
              <a:buFont typeface="Wingdings 3" charset="2"/>
              <a:buChar char=""/>
              <a:tabLst/>
              <a:defRPr/>
            </a:pP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Παρα</a:t>
            </a:r>
            <a:r>
              <a:rPr kumimoji="0" lang="en-US" sz="1800" b="0" i="0" u="none" strike="noStrike" kern="1200" cap="none" spc="-1" normalizeH="0" baseline="0" noProof="0" dirty="0" err="1">
                <a:ln>
                  <a:noFill/>
                </a:ln>
                <a:solidFill>
                  <a:srgbClr val="404040"/>
                </a:solidFill>
                <a:effectLst/>
                <a:uLnTx/>
                <a:uFillTx/>
                <a:latin typeface="Century Gothic"/>
                <a:ea typeface="Microsoft YaHei"/>
                <a:cs typeface="+mn-cs"/>
              </a:rPr>
              <a:t>τηρήθηκε</a:t>
            </a: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 τα</a:t>
            </a:r>
            <a:r>
              <a:rPr kumimoji="0" lang="en-US" sz="1800" b="0" i="0" u="none" strike="noStrike" kern="1200" cap="none" spc="-1" normalizeH="0" baseline="0" noProof="0" dirty="0" err="1">
                <a:ln>
                  <a:noFill/>
                </a:ln>
                <a:solidFill>
                  <a:srgbClr val="404040"/>
                </a:solidFill>
                <a:effectLst/>
                <a:uLnTx/>
                <a:uFillTx/>
                <a:latin typeface="Century Gothic"/>
                <a:ea typeface="Microsoft YaHei"/>
                <a:cs typeface="+mn-cs"/>
              </a:rPr>
              <a:t>χεί</a:t>
            </a: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α και σταθερή μείωση του αιματοκρίτη &lt; 45%, χωρίς σημαντική αύξηση των λευκών ή θρομβώσεις σχετιζόμενες με την PV</a:t>
            </a:r>
            <a:endParaRPr lang="el-GR" spc="-1" dirty="0">
              <a:solidFill>
                <a:srgbClr val="404040"/>
              </a:solidFill>
              <a:latin typeface="Century Gothic"/>
            </a:endParaRPr>
          </a:p>
          <a:p>
            <a:pPr marL="343080" marR="0" lvl="0" indent="-343080" algn="l" defTabSz="457200" rtl="0" eaLnBrk="1" fontAlgn="auto" latinLnBrk="0" hangingPunct="1">
              <a:lnSpc>
                <a:spcPct val="100000"/>
              </a:lnSpc>
              <a:spcBef>
                <a:spcPts val="1001"/>
              </a:spcBef>
              <a:spcAft>
                <a:spcPts val="0"/>
              </a:spcAft>
              <a:buClr>
                <a:srgbClr val="B31166"/>
              </a:buClr>
              <a:buSzPct val="80000"/>
              <a:buFont typeface="Wingdings 3" charset="2"/>
              <a:buChar char=""/>
              <a:tabLst/>
              <a:defRPr/>
            </a:pPr>
            <a:r>
              <a:rPr kumimoji="0" lang="en-US" sz="1800" b="0" i="0" u="none" strike="noStrike" kern="1200" cap="none" spc="-1" normalizeH="0" baseline="0" noProof="0" dirty="0" err="1">
                <a:ln>
                  <a:noFill/>
                </a:ln>
                <a:solidFill>
                  <a:srgbClr val="404040"/>
                </a:solidFill>
                <a:effectLst/>
                <a:uLnTx/>
                <a:uFillTx/>
                <a:latin typeface="Century Gothic"/>
                <a:ea typeface="Microsoft YaHei"/>
                <a:cs typeface="+mn-cs"/>
              </a:rPr>
              <a:t>Οι</a:t>
            </a: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 αφα</a:t>
            </a:r>
            <a:r>
              <a:rPr kumimoji="0" lang="en-US" sz="1800" b="0" i="0" u="none" strike="noStrike" kern="1200" cap="none" spc="-1" normalizeH="0" baseline="0" noProof="0" dirty="0" err="1">
                <a:ln>
                  <a:noFill/>
                </a:ln>
                <a:solidFill>
                  <a:srgbClr val="404040"/>
                </a:solidFill>
                <a:effectLst/>
                <a:uLnTx/>
                <a:uFillTx/>
                <a:latin typeface="Century Gothic"/>
                <a:ea typeface="Microsoft YaHei"/>
                <a:cs typeface="+mn-cs"/>
              </a:rPr>
              <a:t>ιμάξεις</a:t>
            </a: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 </a:t>
            </a:r>
            <a:r>
              <a:rPr kumimoji="0" lang="en-US" sz="1800" b="0" i="0" u="none" strike="noStrike" kern="1200" cap="none" spc="-1" normalizeH="0" baseline="0" noProof="0" dirty="0" err="1">
                <a:ln>
                  <a:noFill/>
                </a:ln>
                <a:solidFill>
                  <a:srgbClr val="404040"/>
                </a:solidFill>
                <a:effectLst/>
                <a:uLnTx/>
                <a:uFillTx/>
                <a:latin typeface="Century Gothic"/>
                <a:ea typeface="Microsoft YaHei"/>
                <a:cs typeface="+mn-cs"/>
              </a:rPr>
              <a:t>στ</a:t>
            </a:r>
            <a:r>
              <a:rPr kumimoji="0" lang="en-US" sz="1800" b="0" i="0" u="none" strike="noStrike" kern="1200" cap="none" spc="-1" normalizeH="0" baseline="0" noProof="0" dirty="0">
                <a:ln>
                  <a:noFill/>
                </a:ln>
                <a:solidFill>
                  <a:srgbClr val="404040"/>
                </a:solidFill>
                <a:effectLst/>
                <a:uLnTx/>
                <a:uFillTx/>
                <a:latin typeface="Century Gothic"/>
                <a:ea typeface="Microsoft YaHei"/>
                <a:cs typeface="+mn-cs"/>
              </a:rPr>
              <a:t>αμάτησαν σε όλες τις υποομάδες ανεξάρτητα από τη λήψη ή όχι κυτταρομείωσης</a:t>
            </a:r>
            <a:endParaRPr kumimoji="0" lang="en-US" sz="1800" b="0" i="0" u="none" strike="noStrike" kern="1200" cap="none" spc="-1" normalizeH="0" baseline="0" noProof="0" dirty="0">
              <a:ln>
                <a:noFill/>
              </a:ln>
              <a:solidFill>
                <a:srgbClr val="404040"/>
              </a:solidFill>
              <a:effectLst/>
              <a:uLnTx/>
              <a:uFillTx/>
              <a:latin typeface="Century Gothic"/>
              <a:ea typeface="+mn-ea"/>
              <a:cs typeface="+mn-cs"/>
            </a:endParaRPr>
          </a:p>
          <a:p>
            <a:pPr marL="343080" marR="0" lvl="0" indent="-343080" algn="l" defTabSz="457200" rtl="0" eaLnBrk="1" fontAlgn="auto" latinLnBrk="0" hangingPunct="1">
              <a:lnSpc>
                <a:spcPct val="100000"/>
              </a:lnSpc>
              <a:spcBef>
                <a:spcPts val="1001"/>
              </a:spcBef>
              <a:spcAft>
                <a:spcPts val="0"/>
              </a:spcAft>
              <a:buClr>
                <a:srgbClr val="B31166"/>
              </a:buClr>
              <a:buSzPct val="80000"/>
              <a:buFont typeface="Wingdings 3" charset="2"/>
              <a:buChar char=""/>
              <a:tabLst/>
              <a:defRPr/>
            </a:pPr>
            <a:endParaRPr kumimoji="0" lang="en-US" sz="1800" b="0" i="0" u="none" strike="noStrike" kern="1200" cap="none" spc="-1" normalizeH="0" baseline="0" noProof="0" dirty="0">
              <a:ln>
                <a:noFill/>
              </a:ln>
              <a:solidFill>
                <a:srgbClr val="404040"/>
              </a:solidFill>
              <a:effectLst/>
              <a:uLnTx/>
              <a:uFillTx/>
              <a:latin typeface="Century Gothic"/>
              <a:ea typeface="+mn-ea"/>
              <a:cs typeface="+mn-cs"/>
            </a:endParaRPr>
          </a:p>
        </p:txBody>
      </p:sp>
    </p:spTree>
    <p:extLst>
      <p:ext uri="{BB962C8B-B14F-4D97-AF65-F5344CB8AC3E}">
        <p14:creationId xmlns:p14="http://schemas.microsoft.com/office/powerpoint/2010/main" val="1044509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 xmlns:a16="http://schemas.microsoft.com/office/drawing/2014/main" id="{DA311720-6BFB-4C8A-BD98-ABAC4848C08B}"/>
              </a:ext>
            </a:extLst>
          </p:cNvPr>
          <p:cNvSpPr txBox="1"/>
          <p:nvPr/>
        </p:nvSpPr>
        <p:spPr>
          <a:xfrm>
            <a:off x="850234" y="937150"/>
            <a:ext cx="9225739" cy="3458387"/>
          </a:xfrm>
          <a:prstGeom prst="rect">
            <a:avLst/>
          </a:prstGeom>
          <a:noFill/>
          <a:ln w="0">
            <a:noFill/>
          </a:ln>
        </p:spPr>
        <p:txBody>
          <a:bodyPr anchor="t">
            <a:noAutofit/>
          </a:bodyPr>
          <a:lstStyle/>
          <a:p>
            <a:pPr marL="432000" indent="-324000">
              <a:spcBef>
                <a:spcPts val="1417"/>
              </a:spcBef>
              <a:buClr>
                <a:schemeClr val="accent1">
                  <a:lumMod val="75000"/>
                </a:schemeClr>
              </a:buClr>
              <a:buSzPct val="80000"/>
              <a:buFont typeface="Century Gothic" panose="020B0502020202020204" pitchFamily="34" charset="0"/>
              <a:buChar char="►"/>
            </a:pPr>
            <a:r>
              <a:rPr lang="en-US" sz="1800" b="0" strike="noStrike" spc="-1" dirty="0">
                <a:solidFill>
                  <a:srgbClr val="404040"/>
                </a:solidFill>
                <a:latin typeface="Century Gothic"/>
                <a:ea typeface="Microsoft YaHei"/>
              </a:rPr>
              <a:t>Κα</a:t>
            </a:r>
            <a:r>
              <a:rPr lang="en-US" sz="1800" b="0" strike="noStrike" spc="-1" dirty="0" err="1">
                <a:solidFill>
                  <a:srgbClr val="404040"/>
                </a:solidFill>
                <a:latin typeface="Century Gothic"/>
                <a:ea typeface="Microsoft YaHei"/>
              </a:rPr>
              <a:t>τά</a:t>
            </a:r>
            <a:r>
              <a:rPr lang="en-US" sz="1800" b="0" strike="noStrike" spc="-1" dirty="0">
                <a:solidFill>
                  <a:srgbClr val="404040"/>
                </a:solidFill>
                <a:latin typeface="Century Gothic"/>
                <a:ea typeface="Microsoft YaHei"/>
              </a:rPr>
              <a:t> </a:t>
            </a:r>
            <a:r>
              <a:rPr lang="en-US" sz="1800" b="0" strike="noStrike" spc="-1" dirty="0" err="1">
                <a:solidFill>
                  <a:srgbClr val="404040"/>
                </a:solidFill>
                <a:latin typeface="Century Gothic"/>
                <a:ea typeface="Microsoft YaHei"/>
              </a:rPr>
              <a:t>τις</a:t>
            </a:r>
            <a:r>
              <a:rPr lang="en-US" sz="1800" b="0" strike="noStrike" spc="-1" dirty="0">
                <a:solidFill>
                  <a:srgbClr val="404040"/>
                </a:solidFill>
                <a:latin typeface="Century Gothic"/>
                <a:ea typeface="Microsoft YaHei"/>
              </a:rPr>
              <a:t> π</a:t>
            </a:r>
            <a:r>
              <a:rPr lang="en-US" sz="1800" b="0" strike="noStrike" spc="-1" dirty="0" err="1">
                <a:solidFill>
                  <a:srgbClr val="404040"/>
                </a:solidFill>
                <a:latin typeface="Century Gothic"/>
                <a:ea typeface="Microsoft YaHei"/>
              </a:rPr>
              <a:t>ρώτες</a:t>
            </a:r>
            <a:r>
              <a:rPr lang="en-US" sz="1800" b="0" strike="noStrike" spc="-1" dirty="0">
                <a:solidFill>
                  <a:srgbClr val="404040"/>
                </a:solidFill>
                <a:latin typeface="Century Gothic"/>
                <a:ea typeface="Microsoft YaHei"/>
              </a:rPr>
              <a:t> 28 εβδ </a:t>
            </a:r>
            <a:r>
              <a:rPr lang="en-US" sz="1800" b="0" strike="noStrike" spc="-1" dirty="0" err="1">
                <a:solidFill>
                  <a:srgbClr val="404040"/>
                </a:solidFill>
                <a:latin typeface="Century Gothic"/>
                <a:ea typeface="Microsoft YaHei"/>
              </a:rPr>
              <a:t>της</a:t>
            </a:r>
            <a:r>
              <a:rPr lang="en-US" sz="1800" b="0" strike="noStrike" spc="-1" dirty="0">
                <a:solidFill>
                  <a:srgbClr val="404040"/>
                </a:solidFill>
                <a:latin typeface="Century Gothic"/>
                <a:ea typeface="Microsoft YaHei"/>
              </a:rPr>
              <a:t> </a:t>
            </a:r>
            <a:r>
              <a:rPr lang="en-US" sz="1800" b="0" strike="noStrike" spc="-1" dirty="0" err="1">
                <a:solidFill>
                  <a:srgbClr val="404040"/>
                </a:solidFill>
                <a:latin typeface="Century Gothic"/>
                <a:ea typeface="Microsoft YaHei"/>
              </a:rPr>
              <a:t>θερ</a:t>
            </a:r>
            <a:r>
              <a:rPr lang="en-US" sz="1800" b="0" strike="noStrike" spc="-1" dirty="0">
                <a:solidFill>
                  <a:srgbClr val="404040"/>
                </a:solidFill>
                <a:latin typeface="Century Gothic"/>
                <a:ea typeface="Microsoft YaHei"/>
              </a:rPr>
              <a:t>απείας με </a:t>
            </a:r>
            <a:r>
              <a:rPr lang="en-US" sz="1800" b="0" strike="noStrike" spc="-1" dirty="0">
                <a:solidFill>
                  <a:srgbClr val="404040"/>
                </a:solidFill>
                <a:latin typeface="Century Gothic"/>
              </a:rPr>
              <a:t>Rusfertide, 84% των ασθενών δεν είχαν ανάγκη αφαιμάξεων, 14% είχαν ανάγκη από μια αφαίμαξη, ενώ μόνο 2% είχαν ανάγκη από δύο αφαιμάξεις  </a:t>
            </a:r>
          </a:p>
          <a:p>
            <a:pPr marL="432000" indent="-324000">
              <a:spcBef>
                <a:spcPts val="1417"/>
              </a:spcBef>
              <a:buClr>
                <a:schemeClr val="accent1">
                  <a:lumMod val="75000"/>
                </a:schemeClr>
              </a:buClr>
              <a:buSzPct val="80000"/>
              <a:buFont typeface="Century Gothic" panose="020B0502020202020204" pitchFamily="34" charset="0"/>
              <a:buChar char="►"/>
            </a:pPr>
            <a:r>
              <a:rPr lang="en-US" sz="1800" b="0" strike="noStrike" spc="-1" dirty="0">
                <a:solidFill>
                  <a:srgbClr val="404040"/>
                </a:solidFill>
                <a:latin typeface="Century Gothic"/>
              </a:rPr>
              <a:t>Ο </a:t>
            </a:r>
            <a:r>
              <a:rPr lang="en-US" sz="1800" b="0" strike="noStrike" spc="-1" dirty="0" err="1">
                <a:solidFill>
                  <a:srgbClr val="404040"/>
                </a:solidFill>
                <a:latin typeface="Century Gothic"/>
              </a:rPr>
              <a:t>Hct</a:t>
            </a:r>
            <a:r>
              <a:rPr lang="en-US" sz="1800" b="0" strike="noStrike" spc="-1" dirty="0">
                <a:solidFill>
                  <a:srgbClr val="404040"/>
                </a:solidFill>
                <a:latin typeface="Century Gothic"/>
              </a:rPr>
              <a:t> πα</a:t>
            </a:r>
            <a:r>
              <a:rPr lang="en-US" sz="1800" b="0" strike="noStrike" spc="-1" dirty="0" err="1">
                <a:solidFill>
                  <a:srgbClr val="404040"/>
                </a:solidFill>
                <a:latin typeface="Century Gothic"/>
              </a:rPr>
              <a:t>ρέμεινε</a:t>
            </a:r>
            <a:r>
              <a:rPr lang="en-US" sz="1800" b="0" strike="noStrike" spc="-1" dirty="0">
                <a:solidFill>
                  <a:srgbClr val="404040"/>
                </a:solidFill>
                <a:latin typeface="Century Gothic"/>
              </a:rPr>
              <a:t> &lt; 45%, τα MCV και MCH α</a:t>
            </a:r>
            <a:r>
              <a:rPr lang="en-US" sz="1800" b="0" strike="noStrike" spc="-1" dirty="0" err="1">
                <a:solidFill>
                  <a:srgbClr val="404040"/>
                </a:solidFill>
                <a:latin typeface="Century Gothic"/>
              </a:rPr>
              <a:t>υξήθηκ</a:t>
            </a:r>
            <a:r>
              <a:rPr lang="en-US" sz="1800" b="0" strike="noStrike" spc="-1" dirty="0">
                <a:solidFill>
                  <a:srgbClr val="404040"/>
                </a:solidFill>
                <a:latin typeface="Century Gothic"/>
              </a:rPr>
              <a:t>αν και τα επίπεδα φερριτίνης αποκαταστάθηκαν σταδιακά</a:t>
            </a:r>
          </a:p>
          <a:p>
            <a:pPr marL="432000" indent="-324000">
              <a:spcBef>
                <a:spcPts val="1417"/>
              </a:spcBef>
              <a:buClr>
                <a:schemeClr val="accent1">
                  <a:lumMod val="75000"/>
                </a:schemeClr>
              </a:buClr>
              <a:buSzPct val="80000"/>
              <a:buFont typeface="Century Gothic" panose="020B0502020202020204" pitchFamily="34" charset="0"/>
              <a:buChar char="►"/>
            </a:pPr>
            <a:r>
              <a:rPr lang="en-US" sz="1800" b="0" strike="noStrike" spc="-1" dirty="0">
                <a:solidFill>
                  <a:srgbClr val="404040"/>
                </a:solidFill>
                <a:latin typeface="Century Gothic"/>
              </a:rPr>
              <a:t>40% </a:t>
            </a:r>
            <a:r>
              <a:rPr lang="en-US" sz="1800" b="0" strike="noStrike" spc="-1" dirty="0" err="1">
                <a:solidFill>
                  <a:srgbClr val="404040"/>
                </a:solidFill>
                <a:latin typeface="Century Gothic"/>
              </a:rPr>
              <a:t>των</a:t>
            </a:r>
            <a:r>
              <a:rPr lang="en-US" sz="1800" b="0" strike="noStrike" spc="-1" dirty="0">
                <a:solidFill>
                  <a:srgbClr val="404040"/>
                </a:solidFill>
                <a:latin typeface="Century Gothic"/>
              </a:rPr>
              <a:t> α</a:t>
            </a:r>
            <a:r>
              <a:rPr lang="en-US" sz="1800" b="0" strike="noStrike" spc="-1" dirty="0" err="1">
                <a:solidFill>
                  <a:srgbClr val="404040"/>
                </a:solidFill>
                <a:latin typeface="Century Gothic"/>
              </a:rPr>
              <a:t>σθενών</a:t>
            </a:r>
            <a:r>
              <a:rPr lang="en-US" sz="1800" b="0" strike="noStrike" spc="-1" dirty="0">
                <a:solidFill>
                  <a:srgbClr val="404040"/>
                </a:solidFill>
                <a:latin typeface="Century Gothic"/>
              </a:rPr>
              <a:t> α</a:t>
            </a:r>
            <a:r>
              <a:rPr lang="en-US" sz="1800" b="0" strike="noStrike" spc="-1" dirty="0" err="1">
                <a:solidFill>
                  <a:srgbClr val="404040"/>
                </a:solidFill>
                <a:latin typeface="Century Gothic"/>
              </a:rPr>
              <a:t>νέφερε</a:t>
            </a:r>
            <a:r>
              <a:rPr lang="en-US" sz="1800" b="0" strike="noStrike" spc="-1" dirty="0">
                <a:solidFill>
                  <a:srgbClr val="404040"/>
                </a:solidFill>
                <a:latin typeface="Century Gothic"/>
              </a:rPr>
              <a:t> β</a:t>
            </a:r>
            <a:r>
              <a:rPr lang="en-US" sz="1800" b="0" strike="noStrike" spc="-1" dirty="0" err="1">
                <a:solidFill>
                  <a:srgbClr val="404040"/>
                </a:solidFill>
                <a:latin typeface="Century Gothic"/>
              </a:rPr>
              <a:t>ελτίωση</a:t>
            </a:r>
            <a:r>
              <a:rPr lang="en-US" sz="1800" b="0" strike="noStrike" spc="-1" dirty="0">
                <a:solidFill>
                  <a:srgbClr val="404040"/>
                </a:solidFill>
                <a:latin typeface="Century Gothic"/>
              </a:rPr>
              <a:t> </a:t>
            </a:r>
            <a:r>
              <a:rPr lang="en-US" sz="1800" b="0" strike="noStrike" spc="-1" dirty="0" err="1">
                <a:solidFill>
                  <a:srgbClr val="404040"/>
                </a:solidFill>
                <a:latin typeface="Century Gothic"/>
              </a:rPr>
              <a:t>στ</a:t>
            </a:r>
            <a:r>
              <a:rPr lang="en-US" sz="1800" b="0" strike="noStrike" spc="-1" dirty="0">
                <a:solidFill>
                  <a:srgbClr val="404040"/>
                </a:solidFill>
                <a:latin typeface="Century Gothic"/>
              </a:rPr>
              <a:t>α κλινικά συμπτώματα που σχετίζονται με τη νόσο</a:t>
            </a:r>
          </a:p>
          <a:p>
            <a:pPr marL="432000" indent="-324000">
              <a:spcBef>
                <a:spcPts val="1417"/>
              </a:spcBef>
              <a:buClr>
                <a:schemeClr val="accent1">
                  <a:lumMod val="75000"/>
                </a:schemeClr>
              </a:buClr>
              <a:buSzPct val="80000"/>
              <a:buFont typeface="Century Gothic" panose="020B0502020202020204" pitchFamily="34" charset="0"/>
              <a:buChar char="►"/>
            </a:pPr>
            <a:r>
              <a:rPr lang="en-US" sz="1800" b="0" strike="noStrike" spc="-1" dirty="0">
                <a:solidFill>
                  <a:srgbClr val="404040"/>
                </a:solidFill>
                <a:latin typeface="Century Gothic"/>
              </a:rPr>
              <a:t>Η </a:t>
            </a:r>
            <a:r>
              <a:rPr lang="en-US" sz="1800" b="0" strike="noStrike" spc="-1" dirty="0" err="1">
                <a:solidFill>
                  <a:srgbClr val="404040"/>
                </a:solidFill>
                <a:latin typeface="Century Gothic"/>
              </a:rPr>
              <a:t>συχνότερη</a:t>
            </a:r>
            <a:r>
              <a:rPr lang="en-US" sz="1800" b="0" strike="noStrike" spc="-1" dirty="0">
                <a:solidFill>
                  <a:srgbClr val="404040"/>
                </a:solidFill>
                <a:latin typeface="Century Gothic"/>
              </a:rPr>
              <a:t> α</a:t>
            </a:r>
            <a:r>
              <a:rPr lang="en-US" sz="1800" b="0" strike="noStrike" spc="-1" dirty="0" err="1">
                <a:solidFill>
                  <a:srgbClr val="404040"/>
                </a:solidFill>
                <a:latin typeface="Century Gothic"/>
              </a:rPr>
              <a:t>νε</a:t>
            </a:r>
            <a:r>
              <a:rPr lang="en-US" sz="1800" b="0" strike="noStrike" spc="-1" dirty="0">
                <a:solidFill>
                  <a:srgbClr val="404040"/>
                </a:solidFill>
                <a:latin typeface="Century Gothic"/>
              </a:rPr>
              <a:t>πιθύμητη ενέργεια ήταν ήπια αντίδραση στη θέση της ένεσης</a:t>
            </a:r>
          </a:p>
          <a:p>
            <a:pPr marL="432000" indent="-324000">
              <a:spcBef>
                <a:spcPts val="1417"/>
              </a:spcBef>
              <a:buClr>
                <a:schemeClr val="accent1">
                  <a:lumMod val="75000"/>
                </a:schemeClr>
              </a:buClr>
              <a:buSzPct val="80000"/>
              <a:buFont typeface="Century Gothic" panose="020B0502020202020204" pitchFamily="34" charset="0"/>
              <a:buChar char="►"/>
            </a:pPr>
            <a:r>
              <a:rPr lang="en-US" sz="1800" b="0" strike="noStrike" spc="-1" dirty="0" err="1">
                <a:solidFill>
                  <a:srgbClr val="404040"/>
                </a:solidFill>
                <a:latin typeface="Century Gothic"/>
              </a:rPr>
              <a:t>Δεν</a:t>
            </a:r>
            <a:r>
              <a:rPr lang="en-US" sz="1800" b="0" strike="noStrike" spc="-1" dirty="0">
                <a:solidFill>
                  <a:srgbClr val="404040"/>
                </a:solidFill>
                <a:latin typeface="Century Gothic"/>
              </a:rPr>
              <a:t> παρα</a:t>
            </a:r>
            <a:r>
              <a:rPr lang="en-US" sz="1800" b="0" strike="noStrike" spc="-1" dirty="0" err="1">
                <a:solidFill>
                  <a:srgbClr val="404040"/>
                </a:solidFill>
                <a:latin typeface="Century Gothic"/>
              </a:rPr>
              <a:t>τηρήθηκ</a:t>
            </a:r>
            <a:r>
              <a:rPr lang="en-US" sz="1800" b="0" strike="noStrike" spc="-1" dirty="0">
                <a:solidFill>
                  <a:srgbClr val="404040"/>
                </a:solidFill>
                <a:latin typeface="Century Gothic"/>
              </a:rPr>
              <a:t>αν θρομβωτικά επεισόδια</a:t>
            </a:r>
          </a:p>
        </p:txBody>
      </p:sp>
      <p:sp>
        <p:nvSpPr>
          <p:cNvPr id="5" name="TextBox 3">
            <a:extLst>
              <a:ext uri="{FF2B5EF4-FFF2-40B4-BE49-F238E27FC236}">
                <a16:creationId xmlns="" xmlns:a16="http://schemas.microsoft.com/office/drawing/2014/main" id="{E08D1EB0-2600-49AF-A959-66E78C539D15}"/>
              </a:ext>
            </a:extLst>
          </p:cNvPr>
          <p:cNvSpPr/>
          <p:nvPr/>
        </p:nvSpPr>
        <p:spPr>
          <a:xfrm>
            <a:off x="7287480" y="6317640"/>
            <a:ext cx="3934440" cy="364680"/>
          </a:xfrm>
          <a:prstGeom prst="rect">
            <a:avLst/>
          </a:prstGeom>
          <a:noFill/>
          <a:ln w="0">
            <a:solidFill>
              <a:srgbClr val="D53DD0">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0000"/>
                </a:solidFill>
                <a:latin typeface="Century Gothic"/>
              </a:rPr>
              <a:t>Hoffman et al ASH 2021</a:t>
            </a:r>
            <a:endParaRPr lang="el-GR" sz="1800" b="0" strike="noStrike" spc="-1">
              <a:latin typeface="Arial"/>
            </a:endParaRPr>
          </a:p>
        </p:txBody>
      </p:sp>
      <p:sp>
        <p:nvSpPr>
          <p:cNvPr id="6" name="TextBox 1">
            <a:extLst>
              <a:ext uri="{FF2B5EF4-FFF2-40B4-BE49-F238E27FC236}">
                <a16:creationId xmlns="" xmlns:a16="http://schemas.microsoft.com/office/drawing/2014/main" id="{EF1B802D-A8EC-48F2-883C-560246B41084}"/>
              </a:ext>
            </a:extLst>
          </p:cNvPr>
          <p:cNvSpPr/>
          <p:nvPr/>
        </p:nvSpPr>
        <p:spPr>
          <a:xfrm>
            <a:off x="471044" y="4873320"/>
            <a:ext cx="10730519" cy="1198875"/>
          </a:xfrm>
          <a:prstGeom prst="rect">
            <a:avLst/>
          </a:prstGeom>
          <a:solidFill>
            <a:schemeClr val="accent1">
              <a:lumMod val="75000"/>
            </a:schemeClr>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l-GR" sz="1800" b="1" strike="noStrike" spc="-1" dirty="0">
                <a:solidFill>
                  <a:srgbClr val="FFFFFF"/>
                </a:solidFill>
                <a:latin typeface="Century Gothic"/>
              </a:rPr>
              <a:t>Συμπερασματικά</a:t>
            </a:r>
            <a:r>
              <a:rPr lang="el-GR" sz="1800" b="0" strike="noStrike" spc="-1" dirty="0">
                <a:solidFill>
                  <a:srgbClr val="FFFFFF"/>
                </a:solidFill>
                <a:latin typeface="Century Gothic"/>
              </a:rPr>
              <a:t> </a:t>
            </a:r>
            <a:endParaRPr lang="el-GR" sz="1800" b="0" strike="noStrike" spc="-1" dirty="0">
              <a:latin typeface="Arial"/>
            </a:endParaRPr>
          </a:p>
          <a:p>
            <a:pPr>
              <a:lnSpc>
                <a:spcPct val="100000"/>
              </a:lnSpc>
            </a:pPr>
            <a:r>
              <a:rPr lang="en-US" sz="1800" b="0" strike="noStrike" spc="-1" dirty="0">
                <a:solidFill>
                  <a:srgbClr val="FFFFFF"/>
                </a:solidFill>
                <a:latin typeface="Century Gothic"/>
                <a:ea typeface="Microsoft YaHei"/>
              </a:rPr>
              <a:t>Ο </a:t>
            </a:r>
            <a:r>
              <a:rPr lang="en-US" sz="1800" b="0" strike="noStrike" spc="-1" dirty="0" err="1">
                <a:solidFill>
                  <a:srgbClr val="FFFFFF"/>
                </a:solidFill>
                <a:latin typeface="Century Gothic"/>
                <a:ea typeface="Microsoft YaHei"/>
              </a:rPr>
              <a:t>Rusfertide</a:t>
            </a:r>
            <a:r>
              <a:rPr lang="en-US" sz="1800" b="0" strike="noStrike" spc="-1" dirty="0">
                <a:solidFill>
                  <a:srgbClr val="FFFFFF"/>
                </a:solidFill>
                <a:latin typeface="Century Gothic"/>
                <a:ea typeface="Microsoft YaHei"/>
              </a:rPr>
              <a:t> επ</a:t>
            </a:r>
            <a:r>
              <a:rPr lang="en-US" sz="1800" b="0" strike="noStrike" spc="-1" dirty="0" err="1">
                <a:solidFill>
                  <a:srgbClr val="FFFFFF"/>
                </a:solidFill>
                <a:latin typeface="Century Gothic"/>
                <a:ea typeface="Microsoft YaHei"/>
              </a:rPr>
              <a:t>ιτυγχάνει</a:t>
            </a:r>
            <a:r>
              <a:rPr lang="en-US" sz="1800" b="0" strike="noStrike" spc="-1" dirty="0">
                <a:solidFill>
                  <a:srgbClr val="FFFFFF"/>
                </a:solidFill>
                <a:latin typeface="Century Gothic"/>
                <a:ea typeface="Microsoft YaHei"/>
              </a:rPr>
              <a:t> </a:t>
            </a:r>
            <a:r>
              <a:rPr lang="el-GR" sz="1800" b="0" strike="noStrike" spc="-1" dirty="0">
                <a:solidFill>
                  <a:srgbClr val="FFFFFF"/>
                </a:solidFill>
                <a:latin typeface="Century Gothic"/>
                <a:ea typeface="Microsoft YaHei"/>
              </a:rPr>
              <a:t>ταχεία μείωση του αιματοκρίτη και βελτίωση των συμπτωμάτων σε ασθενείς με </a:t>
            </a:r>
            <a:r>
              <a:rPr lang="en-US" sz="1800" b="0" strike="noStrike" spc="-1" dirty="0">
                <a:solidFill>
                  <a:srgbClr val="FFFFFF"/>
                </a:solidFill>
                <a:latin typeface="Century Gothic"/>
                <a:ea typeface="Microsoft YaHei"/>
              </a:rPr>
              <a:t>PV</a:t>
            </a:r>
            <a:r>
              <a:rPr lang="el-GR" sz="1800" b="0" strike="noStrike" spc="-1" dirty="0">
                <a:solidFill>
                  <a:srgbClr val="FFFFFF"/>
                </a:solidFill>
                <a:latin typeface="Century Gothic"/>
                <a:ea typeface="Microsoft YaHei"/>
              </a:rPr>
              <a:t> και είναι ασφαλής.  Μπορεί να αποτελέσει νέα θεραπευτική προσπέλαση στην</a:t>
            </a:r>
            <a:r>
              <a:rPr lang="en-US" sz="1800" b="0" strike="noStrike" spc="-1" dirty="0">
                <a:solidFill>
                  <a:srgbClr val="FFFFFF"/>
                </a:solidFill>
                <a:latin typeface="Century Gothic"/>
                <a:ea typeface="Microsoft YaHei"/>
              </a:rPr>
              <a:t> PV</a:t>
            </a:r>
            <a:r>
              <a:rPr lang="el-GR" sz="1800" b="0" strike="noStrike" spc="-1" dirty="0">
                <a:solidFill>
                  <a:srgbClr val="FFFFFF"/>
                </a:solidFill>
                <a:latin typeface="Century Gothic"/>
                <a:ea typeface="Microsoft YaHei"/>
              </a:rPr>
              <a:t>  εναλλακτική της φλεβοτομής</a:t>
            </a:r>
            <a:endParaRPr lang="el-GR" sz="1800" b="0" strike="noStrike" spc="-1" dirty="0">
              <a:latin typeface="Arial"/>
            </a:endParaRPr>
          </a:p>
        </p:txBody>
      </p:sp>
    </p:spTree>
    <p:extLst>
      <p:ext uri="{BB962C8B-B14F-4D97-AF65-F5344CB8AC3E}">
        <p14:creationId xmlns:p14="http://schemas.microsoft.com/office/powerpoint/2010/main" val="639219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6FFD4B6F-1E05-4B75-AFD0-106A9FC4D0EB}"/>
              </a:ext>
            </a:extLst>
          </p:cNvPr>
          <p:cNvSpPr>
            <a:spLocks noGrp="1"/>
          </p:cNvSpPr>
          <p:nvPr>
            <p:ph type="title"/>
          </p:nvPr>
        </p:nvSpPr>
        <p:spPr>
          <a:xfrm>
            <a:off x="1154954" y="973668"/>
            <a:ext cx="9651591" cy="706964"/>
          </a:xfrm>
        </p:spPr>
        <p:txBody>
          <a:bodyPr/>
          <a:lstStyle/>
          <a:p>
            <a:r>
              <a:rPr kumimoji="0" lang="en-US" sz="2000" b="1" i="0" u="none" strike="noStrike" kern="1200" cap="none" spc="-1" normalizeH="0" baseline="0" noProof="0" dirty="0">
                <a:ln>
                  <a:noFill/>
                </a:ln>
                <a:solidFill>
                  <a:srgbClr val="EBEBEB"/>
                </a:solidFill>
                <a:effectLst/>
                <a:uLnTx/>
                <a:uFillTx/>
                <a:latin typeface="Century Gothic"/>
              </a:rPr>
              <a:t>ΣΥΝΔΥΑΣΜΟΣ EPRETANEPOPT ΚΑΙ AZACYTIDINE</a:t>
            </a:r>
            <a:r>
              <a:rPr kumimoji="0" lang="el-GR" sz="2000" b="1" i="0" u="none" strike="noStrike" kern="1200" cap="none" spc="-1" normalizeH="0" baseline="0" noProof="0" dirty="0">
                <a:ln>
                  <a:noFill/>
                </a:ln>
                <a:solidFill>
                  <a:srgbClr val="EBEBEB"/>
                </a:solidFill>
                <a:effectLst/>
                <a:uLnTx/>
                <a:uFillTx/>
                <a:latin typeface="Century Gothic"/>
              </a:rPr>
              <a:t> ΣΕ  ΜΥΕΛΟΔΥΣΠΛΑΣΤΙΚΑ ΣΎΝΔΡΟΜΑ (MDS) ΚΑΙ ΟΞΕΙΑ ΜΥΕΛΟΒΛΑΣΤΙΚΗ ΛΕΥΧΑΙΜΙΑ (AML) ΜΕ ΜΕΤΑΛΛΑΞΗ TP53</a:t>
            </a:r>
            <a:endParaRPr lang="el-GR" dirty="0"/>
          </a:p>
        </p:txBody>
      </p:sp>
      <p:sp>
        <p:nvSpPr>
          <p:cNvPr id="12" name="TextBox 11">
            <a:extLst>
              <a:ext uri="{FF2B5EF4-FFF2-40B4-BE49-F238E27FC236}">
                <a16:creationId xmlns="" xmlns:a16="http://schemas.microsoft.com/office/drawing/2014/main" id="{68208DC6-DF07-498D-8272-3D83B48951FA}"/>
              </a:ext>
            </a:extLst>
          </p:cNvPr>
          <p:cNvSpPr txBox="1"/>
          <p:nvPr/>
        </p:nvSpPr>
        <p:spPr>
          <a:xfrm>
            <a:off x="360000" y="2340000"/>
            <a:ext cx="11222400" cy="4518000"/>
          </a:xfrm>
          <a:prstGeom prst="rect">
            <a:avLst/>
          </a:prstGeom>
          <a:noFill/>
          <a:ln w="0">
            <a:noFill/>
          </a:ln>
        </p:spPr>
        <p:txBody>
          <a:bodyPr lIns="90000" tIns="45000" rIns="90000" bIns="45000" anchor="t">
            <a:noAutofit/>
          </a:bodyPr>
          <a:lstStyle/>
          <a:p>
            <a:pPr marL="285750" indent="-285750">
              <a:buClr>
                <a:schemeClr val="accent1">
                  <a:lumMod val="75000"/>
                </a:schemeClr>
              </a:buClr>
              <a:buSzPct val="80000"/>
              <a:buFont typeface="Century Gothic" panose="020B0502020202020204" pitchFamily="34" charset="0"/>
              <a:buChar char="►"/>
            </a:pPr>
            <a:r>
              <a:rPr lang="el-GR" sz="1800" b="0" strike="noStrike" spc="-1" dirty="0">
                <a:solidFill>
                  <a:srgbClr val="404040"/>
                </a:solidFill>
                <a:latin typeface="Century Gothic"/>
              </a:rPr>
              <a:t>Οι ασθενείς με MDS και AML που φέρουν τη μετάλλαξη TP53 έχουν πολύ φτωχή πρόγνωση ανεξάρτητα από τη θεραπεία που θα λάβουν</a:t>
            </a:r>
          </a:p>
          <a:p>
            <a:pPr>
              <a:buClr>
                <a:schemeClr val="accent1">
                  <a:lumMod val="75000"/>
                </a:schemeClr>
              </a:buClr>
              <a:buSzPct val="80000"/>
            </a:pPr>
            <a:endParaRPr lang="el-GR" sz="1100" b="0" strike="noStrike" spc="-1" dirty="0">
              <a:latin typeface="Arial"/>
            </a:endParaRPr>
          </a:p>
          <a:p>
            <a:pPr marL="285750" indent="-285750">
              <a:buClr>
                <a:schemeClr val="accent1">
                  <a:lumMod val="75000"/>
                </a:schemeClr>
              </a:buClr>
              <a:buSzPct val="80000"/>
              <a:buFont typeface="Century Gothic" panose="020B0502020202020204" pitchFamily="34" charset="0"/>
              <a:buChar char="►"/>
            </a:pPr>
            <a:r>
              <a:rPr lang="el-GR" sz="1800" b="0" strike="noStrike" spc="-1" dirty="0">
                <a:solidFill>
                  <a:srgbClr val="404040"/>
                </a:solidFill>
                <a:latin typeface="Century Gothic"/>
              </a:rPr>
              <a:t>Με τη χορήγηση Azacytidine η συνολική ανταπόκριση είναι 40%, αλλά η πλήρης μόνο 20% και η διάρκειά της είναι μικρή, με μέση επιβίωση των ασθενών 6 μήνες</a:t>
            </a:r>
          </a:p>
          <a:p>
            <a:pPr>
              <a:buClr>
                <a:schemeClr val="accent1">
                  <a:lumMod val="75000"/>
                </a:schemeClr>
              </a:buClr>
              <a:buSzPct val="80000"/>
            </a:pPr>
            <a:endParaRPr lang="el-GR" sz="1200" b="0" strike="noStrike" spc="-1" dirty="0">
              <a:latin typeface="Arial"/>
            </a:endParaRPr>
          </a:p>
          <a:p>
            <a:pPr marL="285750" indent="-285750">
              <a:lnSpc>
                <a:spcPct val="100000"/>
              </a:lnSpc>
              <a:buClr>
                <a:schemeClr val="accent1">
                  <a:lumMod val="75000"/>
                </a:schemeClr>
              </a:buClr>
              <a:buSzPct val="80000"/>
              <a:buFont typeface="Century Gothic" panose="020B0502020202020204" pitchFamily="34" charset="0"/>
              <a:buChar char="►"/>
            </a:pPr>
            <a:r>
              <a:rPr lang="el-GR" sz="1800" b="0" strike="noStrike" spc="-1" dirty="0">
                <a:solidFill>
                  <a:srgbClr val="404040"/>
                </a:solidFill>
                <a:latin typeface="Century Gothic"/>
                <a:ea typeface="Microsoft YaHei"/>
              </a:rPr>
              <a:t>Η Eprenetapopt είναι καινοτόμο φάρμακο, που προκαλεί αναδιάταξη της πρωτεΐνης </a:t>
            </a:r>
            <a:r>
              <a:rPr lang="el-GR" sz="1800" b="0" strike="noStrike" spc="-1" dirty="0">
                <a:solidFill>
                  <a:srgbClr val="404040"/>
                </a:solidFill>
                <a:latin typeface="Century Gothic"/>
              </a:rPr>
              <a:t>TP53 και ενεργοποιεί την απόπτωση</a:t>
            </a:r>
          </a:p>
          <a:p>
            <a:pPr>
              <a:lnSpc>
                <a:spcPct val="100000"/>
              </a:lnSpc>
              <a:buClr>
                <a:schemeClr val="accent1">
                  <a:lumMod val="75000"/>
                </a:schemeClr>
              </a:buClr>
              <a:buSzPct val="80000"/>
            </a:pPr>
            <a:endParaRPr lang="el-GR" sz="1200" b="0" strike="noStrike" spc="-1" dirty="0">
              <a:latin typeface="Arial"/>
            </a:endParaRPr>
          </a:p>
          <a:p>
            <a:pPr marL="285750" indent="-285750">
              <a:lnSpc>
                <a:spcPct val="100000"/>
              </a:lnSpc>
              <a:buClr>
                <a:schemeClr val="accent1">
                  <a:lumMod val="75000"/>
                </a:schemeClr>
              </a:buClr>
              <a:buSzPct val="80000"/>
              <a:buFont typeface="Century Gothic" panose="020B0502020202020204" pitchFamily="34" charset="0"/>
              <a:buChar char="►"/>
            </a:pPr>
            <a:r>
              <a:rPr lang="el-GR" sz="1800" b="0" strike="noStrike" spc="-1" dirty="0">
                <a:solidFill>
                  <a:srgbClr val="404040"/>
                </a:solidFill>
                <a:latin typeface="Century Gothic"/>
              </a:rPr>
              <a:t>Σε μελέτη φάσης ΙΙ εκτιμήθηκε η ασφάλεια και αποτελεσματικότητα του συνδυασμού Epretanepopt + Azcytidine σε 52 ασθενείς με ψηλού ή πολύ ψηλού κινδύνου MDS και AML φέροντες μετάλλαξη της TP53  </a:t>
            </a:r>
          </a:p>
          <a:p>
            <a:pPr>
              <a:lnSpc>
                <a:spcPct val="100000"/>
              </a:lnSpc>
              <a:buClr>
                <a:schemeClr val="accent1">
                  <a:lumMod val="75000"/>
                </a:schemeClr>
              </a:buClr>
              <a:buSzPct val="80000"/>
            </a:pPr>
            <a:endParaRPr lang="el-GR" sz="1200" b="0" strike="noStrike" spc="-1" dirty="0">
              <a:latin typeface="Arial"/>
            </a:endParaRPr>
          </a:p>
          <a:p>
            <a:pPr marL="285750" indent="-285750">
              <a:lnSpc>
                <a:spcPct val="100000"/>
              </a:lnSpc>
              <a:buClr>
                <a:schemeClr val="accent1">
                  <a:lumMod val="75000"/>
                </a:schemeClr>
              </a:buClr>
              <a:buSzPct val="80000"/>
              <a:buFont typeface="Century Gothic" panose="020B0502020202020204" pitchFamily="34" charset="0"/>
              <a:buChar char="►"/>
            </a:pPr>
            <a:r>
              <a:rPr lang="el-GR" sz="1800" b="0" strike="noStrike" spc="-1" dirty="0">
                <a:solidFill>
                  <a:srgbClr val="404040"/>
                </a:solidFill>
                <a:latin typeface="Century Gothic"/>
                <a:ea typeface="Microsoft YaHei"/>
              </a:rPr>
              <a:t>34 ασθενείς είχαν </a:t>
            </a:r>
            <a:r>
              <a:rPr lang="el-GR" sz="1800" b="0" strike="noStrike" spc="-1" dirty="0">
                <a:solidFill>
                  <a:srgbClr val="404040"/>
                </a:solidFill>
                <a:latin typeface="Century Gothic"/>
              </a:rPr>
              <a:t>MDS και </a:t>
            </a:r>
            <a:r>
              <a:rPr lang="el-GR" sz="1800" b="0" strike="noStrike" spc="-1" dirty="0">
                <a:solidFill>
                  <a:srgbClr val="404040"/>
                </a:solidFill>
                <a:latin typeface="Century Gothic"/>
                <a:ea typeface="Microsoft YaHei"/>
              </a:rPr>
              <a:t>18 ασθενείς είχαν AML (7 ασθενείς με </a:t>
            </a:r>
            <a:r>
              <a:rPr lang="el-GR" sz="1800" b="0" strike="noStrike" spc="-1" dirty="0">
                <a:solidFill>
                  <a:srgbClr val="404040"/>
                </a:solidFill>
                <a:latin typeface="Century Gothic"/>
              </a:rPr>
              <a:t>AML είχαν βλάστες &gt;30%)</a:t>
            </a:r>
          </a:p>
          <a:p>
            <a:pPr>
              <a:lnSpc>
                <a:spcPct val="100000"/>
              </a:lnSpc>
              <a:buClr>
                <a:schemeClr val="accent1">
                  <a:lumMod val="75000"/>
                </a:schemeClr>
              </a:buClr>
              <a:buSzPct val="80000"/>
            </a:pPr>
            <a:endParaRPr lang="el-GR" sz="1600" b="0" strike="noStrike" spc="-1" dirty="0">
              <a:latin typeface="Arial"/>
            </a:endParaRPr>
          </a:p>
          <a:p>
            <a:pPr marL="285750" indent="-285750">
              <a:lnSpc>
                <a:spcPct val="100000"/>
              </a:lnSpc>
              <a:buClr>
                <a:schemeClr val="accent1">
                  <a:lumMod val="75000"/>
                </a:schemeClr>
              </a:buClr>
              <a:buSzPct val="80000"/>
              <a:buFont typeface="Century Gothic" panose="020B0502020202020204" pitchFamily="34" charset="0"/>
              <a:buChar char="►"/>
            </a:pPr>
            <a:r>
              <a:rPr lang="el-GR" sz="1800" b="0" strike="noStrike" spc="-1" dirty="0">
                <a:solidFill>
                  <a:srgbClr val="404040"/>
                </a:solidFill>
                <a:latin typeface="Century Gothic"/>
                <a:ea typeface="Microsoft YaHei"/>
              </a:rPr>
              <a:t>Στους ασθενείς με </a:t>
            </a:r>
            <a:r>
              <a:rPr lang="el-GR" sz="1800" b="0" strike="noStrike" spc="-1" dirty="0">
                <a:solidFill>
                  <a:srgbClr val="404040"/>
                </a:solidFill>
                <a:latin typeface="Century Gothic"/>
              </a:rPr>
              <a:t>MDS η συνολική ανταπόκριση ήταν 62%, με πλήρη ανταπόκριση 47% και μέση διάρκεια ανταπόκρισης 10.4 μήνες</a:t>
            </a:r>
            <a:endParaRPr lang="el-GR" sz="1800" b="0" strike="noStrike" spc="-1" dirty="0">
              <a:latin typeface="Arial"/>
            </a:endParaRPr>
          </a:p>
        </p:txBody>
      </p:sp>
    </p:spTree>
    <p:extLst>
      <p:ext uri="{BB962C8B-B14F-4D97-AF65-F5344CB8AC3E}">
        <p14:creationId xmlns:p14="http://schemas.microsoft.com/office/powerpoint/2010/main" val="236720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DB0AF5E-2ECA-4F74-BF62-503F5EDBE269}"/>
              </a:ext>
            </a:extLst>
          </p:cNvPr>
          <p:cNvSpPr txBox="1"/>
          <p:nvPr/>
        </p:nvSpPr>
        <p:spPr>
          <a:xfrm>
            <a:off x="429480" y="877630"/>
            <a:ext cx="10730520" cy="3940610"/>
          </a:xfrm>
          <a:prstGeom prst="rect">
            <a:avLst/>
          </a:prstGeom>
          <a:noFill/>
          <a:ln w="0">
            <a:noFill/>
          </a:ln>
        </p:spPr>
        <p:txBody>
          <a:bodyPr lIns="90000" tIns="45000" rIns="90000" bIns="45000" anchor="t">
            <a:noAutofit/>
          </a:bodyPr>
          <a:lstStyle/>
          <a:p>
            <a:pPr marL="285750" indent="-285750">
              <a:buClr>
                <a:schemeClr val="accent1">
                  <a:lumMod val="75000"/>
                </a:schemeClr>
              </a:buClr>
              <a:buSzPct val="80000"/>
              <a:buFont typeface="Century Gothic" panose="020B0502020202020204" pitchFamily="34" charset="0"/>
              <a:buChar char="►"/>
            </a:pPr>
            <a:r>
              <a:rPr lang="el-GR" sz="1800" b="0" strike="noStrike" spc="-1" dirty="0">
                <a:solidFill>
                  <a:srgbClr val="404040"/>
                </a:solidFill>
                <a:latin typeface="Century Gothic"/>
              </a:rPr>
              <a:t>Στους ασθενείς μεAML η συνολική ανταπόκριση ήταν 33%, με πλήρη ανταπόκριση 17%. Η πλήρης </a:t>
            </a:r>
            <a:r>
              <a:rPr lang="el-GR" sz="1800" b="0" strike="noStrike" spc="-1" dirty="0" smtClean="0">
                <a:solidFill>
                  <a:srgbClr val="404040"/>
                </a:solidFill>
                <a:latin typeface="Century Gothic"/>
              </a:rPr>
              <a:t>ανταπόκριση </a:t>
            </a:r>
            <a:r>
              <a:rPr lang="el-GR" sz="1800" b="0" strike="noStrike" spc="-1" dirty="0">
                <a:solidFill>
                  <a:srgbClr val="404040"/>
                </a:solidFill>
                <a:latin typeface="Century Gothic"/>
              </a:rPr>
              <a:t>ήταν 27% για την υποομάδα με βλάστες &lt;30% και 0% για ασθενείς με βλάστες&gt;30%</a:t>
            </a:r>
          </a:p>
          <a:p>
            <a:pPr>
              <a:buClr>
                <a:schemeClr val="accent1">
                  <a:lumMod val="75000"/>
                </a:schemeClr>
              </a:buClr>
              <a:buSzPct val="80000"/>
            </a:pPr>
            <a:endParaRPr lang="el-GR" sz="1600" b="0" strike="noStrike" spc="-1" dirty="0">
              <a:latin typeface="Arial"/>
            </a:endParaRPr>
          </a:p>
          <a:p>
            <a:pPr marL="285750" indent="-285750">
              <a:buClr>
                <a:schemeClr val="accent1">
                  <a:lumMod val="75000"/>
                </a:schemeClr>
              </a:buClr>
              <a:buSzPct val="80000"/>
              <a:buFont typeface="Century Gothic" panose="020B0502020202020204" pitchFamily="34" charset="0"/>
              <a:buChar char="►"/>
            </a:pPr>
            <a:r>
              <a:rPr lang="el-GR" sz="1800" b="0" strike="noStrike" spc="-1" dirty="0">
                <a:solidFill>
                  <a:srgbClr val="404040"/>
                </a:solidFill>
                <a:latin typeface="Century Gothic"/>
              </a:rPr>
              <a:t>Στο 73% των ασθενών που ανταποκρίθηκαν ο έλεγχος με next-generation-sequencing (NGS) για την παρουσία της μετάλλαξης TP53 ήταν αρνητικός</a:t>
            </a:r>
          </a:p>
          <a:p>
            <a:pPr>
              <a:buClr>
                <a:schemeClr val="accent1">
                  <a:lumMod val="75000"/>
                </a:schemeClr>
              </a:buClr>
              <a:buSzPct val="80000"/>
            </a:pPr>
            <a:endParaRPr lang="el-GR" sz="1600" b="0" strike="noStrike" spc="-1" dirty="0">
              <a:latin typeface="Arial"/>
            </a:endParaRPr>
          </a:p>
          <a:p>
            <a:pPr marL="285750" indent="-285750">
              <a:buClr>
                <a:schemeClr val="accent1">
                  <a:lumMod val="75000"/>
                </a:schemeClr>
              </a:buClr>
              <a:buSzPct val="80000"/>
              <a:buFont typeface="Century Gothic" panose="020B0502020202020204" pitchFamily="34" charset="0"/>
              <a:buChar char="►"/>
            </a:pPr>
            <a:r>
              <a:rPr lang="el-GR" sz="1800" b="0" strike="noStrike" spc="-1" dirty="0">
                <a:solidFill>
                  <a:srgbClr val="404040"/>
                </a:solidFill>
                <a:latin typeface="Century Gothic"/>
              </a:rPr>
              <a:t>Οι κύριες ανεπιθύμητες ενέργειες ήτανεμπύρετη ουδετεροπενία (36%)και νεφρική δυσλειτουργία (40%) που αποκαταστάθηκε με προσωρινή διακοπή του φαρμάκου, ενώ στη συνέχεια μειώθηκε η δόση Eprenetapopt</a:t>
            </a:r>
          </a:p>
          <a:p>
            <a:pPr>
              <a:buClr>
                <a:schemeClr val="accent1">
                  <a:lumMod val="75000"/>
                </a:schemeClr>
              </a:buClr>
              <a:buSzPct val="80000"/>
            </a:pPr>
            <a:endParaRPr lang="el-GR" sz="1600" b="0" strike="noStrike" spc="-1" dirty="0">
              <a:latin typeface="Arial"/>
            </a:endParaRPr>
          </a:p>
          <a:p>
            <a:pPr marL="285750" indent="-285750">
              <a:buClr>
                <a:schemeClr val="accent1">
                  <a:lumMod val="75000"/>
                </a:schemeClr>
              </a:buClr>
              <a:buSzPct val="80000"/>
              <a:buFont typeface="Century Gothic" panose="020B0502020202020204" pitchFamily="34" charset="0"/>
              <a:buChar char="►"/>
            </a:pPr>
            <a:r>
              <a:rPr lang="el-GR" sz="1800" b="0" strike="noStrike" spc="-1" dirty="0" smtClean="0">
                <a:solidFill>
                  <a:srgbClr val="404040"/>
                </a:solidFill>
                <a:latin typeface="Century Gothic"/>
              </a:rPr>
              <a:t>Με μέση παρακολούθηση  </a:t>
            </a:r>
            <a:r>
              <a:rPr lang="el-GR" sz="1800" b="0" strike="noStrike" spc="-1" dirty="0">
                <a:solidFill>
                  <a:srgbClr val="404040"/>
                </a:solidFill>
                <a:latin typeface="Century Gothic"/>
              </a:rPr>
              <a:t>9.7 </a:t>
            </a:r>
            <a:r>
              <a:rPr lang="el-GR" sz="1800" b="0" strike="noStrike" spc="-1" dirty="0" smtClean="0">
                <a:solidFill>
                  <a:srgbClr val="404040"/>
                </a:solidFill>
                <a:latin typeface="Century Gothic"/>
              </a:rPr>
              <a:t>μήνες , η  μέση συνολική επιβίωση ήταν 12.1 μήνες για του ασθενείς με ΜΔΣ και 13.9  </a:t>
            </a:r>
            <a:r>
              <a:rPr lang="el-GR" sz="1800" b="0" strike="noStrike" spc="-1" dirty="0">
                <a:solidFill>
                  <a:srgbClr val="404040"/>
                </a:solidFill>
                <a:latin typeface="Century Gothic"/>
              </a:rPr>
              <a:t>μήνες σε ασθενείς με AML και βλάστες &lt;30% και 3 μήνες σε ασθενείς με AML και βλάστες &gt;30%</a:t>
            </a:r>
            <a:endParaRPr lang="el-GR" sz="1800" b="0" strike="noStrike" spc="-1" dirty="0">
              <a:latin typeface="Arial"/>
            </a:endParaRPr>
          </a:p>
        </p:txBody>
      </p:sp>
      <p:sp>
        <p:nvSpPr>
          <p:cNvPr id="4" name="TextBox 1">
            <a:extLst>
              <a:ext uri="{FF2B5EF4-FFF2-40B4-BE49-F238E27FC236}">
                <a16:creationId xmlns="" xmlns:a16="http://schemas.microsoft.com/office/drawing/2014/main" id="{392FEC8B-74A4-46EE-9C9E-F7416C1F7ABC}"/>
              </a:ext>
            </a:extLst>
          </p:cNvPr>
          <p:cNvSpPr/>
          <p:nvPr/>
        </p:nvSpPr>
        <p:spPr>
          <a:xfrm>
            <a:off x="471044" y="4873320"/>
            <a:ext cx="10730519" cy="1475873"/>
          </a:xfrm>
          <a:prstGeom prst="rect">
            <a:avLst/>
          </a:prstGeom>
          <a:solidFill>
            <a:schemeClr val="accent1">
              <a:lumMod val="75000"/>
            </a:schemeClr>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l-GR" sz="1800" b="1" strike="noStrike" spc="-1" dirty="0">
                <a:solidFill>
                  <a:srgbClr val="FFFFFF"/>
                </a:solidFill>
                <a:latin typeface="Century Gothic"/>
              </a:rPr>
              <a:t>Συμπερασματικά</a:t>
            </a:r>
            <a:r>
              <a:rPr lang="el-GR" sz="1800" b="0" strike="noStrike" spc="-1" dirty="0">
                <a:solidFill>
                  <a:srgbClr val="FFFFFF"/>
                </a:solidFill>
                <a:latin typeface="Century Gothic"/>
              </a:rPr>
              <a:t> </a:t>
            </a:r>
            <a:endParaRPr lang="el-GR" sz="1800" b="0" strike="noStrike" spc="-1" dirty="0">
              <a:latin typeface="Arial"/>
            </a:endParaRPr>
          </a:p>
          <a:p>
            <a:pPr>
              <a:lnSpc>
                <a:spcPct val="100000"/>
              </a:lnSpc>
            </a:pPr>
            <a:r>
              <a:rPr lang="en-US" sz="1800" b="0" strike="noStrike" spc="-1" dirty="0">
                <a:solidFill>
                  <a:srgbClr val="FFFFFF"/>
                </a:solidFill>
                <a:latin typeface="Century Gothic"/>
                <a:ea typeface="Microsoft YaHei"/>
              </a:rPr>
              <a:t>Ο </a:t>
            </a:r>
            <a:r>
              <a:rPr lang="en-US" sz="1800" b="0" strike="noStrike" spc="-1" dirty="0" err="1">
                <a:solidFill>
                  <a:srgbClr val="FFFFFF"/>
                </a:solidFill>
                <a:latin typeface="Century Gothic"/>
                <a:ea typeface="Microsoft YaHei"/>
              </a:rPr>
              <a:t>συνδυ</a:t>
            </a:r>
            <a:r>
              <a:rPr lang="en-US" sz="1800" b="0" strike="noStrike" spc="-1" dirty="0">
                <a:solidFill>
                  <a:srgbClr val="FFFFFF"/>
                </a:solidFill>
                <a:latin typeface="Century Gothic"/>
                <a:ea typeface="Microsoft YaHei"/>
              </a:rPr>
              <a:t>ασμός Epretanepopt και Azacytidine στον πολύ υψηλού κινδύνου πληθυσμό ασθενών με MDS και AML με μετάλλαξη TP53 είναι ασφαλής και φαίνεται να επιτυγχάνει μεγαλύτερο ποσοστό συνολικής και πλήρους ανταπόκρισης και μακρότερη επιβίωση από την Azacytidine ως μονοθεραπεία</a:t>
            </a:r>
            <a:endParaRPr lang="el-GR" sz="1800" b="0" strike="noStrike" spc="-1" dirty="0">
              <a:latin typeface="Arial"/>
            </a:endParaRPr>
          </a:p>
        </p:txBody>
      </p:sp>
      <p:sp>
        <p:nvSpPr>
          <p:cNvPr id="5" name="TextBox 2">
            <a:extLst>
              <a:ext uri="{FF2B5EF4-FFF2-40B4-BE49-F238E27FC236}">
                <a16:creationId xmlns="" xmlns:a16="http://schemas.microsoft.com/office/drawing/2014/main" id="{24C73674-4DFD-48CD-A8B0-807262E7D10A}"/>
              </a:ext>
            </a:extLst>
          </p:cNvPr>
          <p:cNvSpPr/>
          <p:nvPr/>
        </p:nvSpPr>
        <p:spPr>
          <a:xfrm>
            <a:off x="7287480" y="6389640"/>
            <a:ext cx="3934440" cy="364680"/>
          </a:xfrm>
          <a:prstGeom prst="rect">
            <a:avLst/>
          </a:prstGeom>
          <a:noFill/>
          <a:ln w="0">
            <a:solidFill>
              <a:srgbClr val="D53DD0">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0000"/>
                </a:solidFill>
                <a:latin typeface="Century Gothic"/>
              </a:rPr>
              <a:t>Cluzeau et al J Clin Oncol  2021</a:t>
            </a:r>
            <a:endParaRPr lang="el-GR" sz="1800" b="0" strike="noStrike" spc="-1">
              <a:latin typeface="Arial"/>
            </a:endParaRPr>
          </a:p>
        </p:txBody>
      </p:sp>
    </p:spTree>
    <p:extLst>
      <p:ext uri="{BB962C8B-B14F-4D97-AF65-F5344CB8AC3E}">
        <p14:creationId xmlns:p14="http://schemas.microsoft.com/office/powerpoint/2010/main" val="2521093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73213-4BE8-4CE6-A5C9-3B75AF6B6D21}"/>
              </a:ext>
            </a:extLst>
          </p:cNvPr>
          <p:cNvSpPr>
            <a:spLocks noGrp="1"/>
          </p:cNvSpPr>
          <p:nvPr>
            <p:ph type="title"/>
          </p:nvPr>
        </p:nvSpPr>
        <p:spPr/>
        <p:txBody>
          <a:bodyPr>
            <a:noAutofit/>
          </a:bodyPr>
          <a:lstStyle/>
          <a:p>
            <a:r>
              <a:rPr lang="el-GR" sz="2000" b="1" dirty="0">
                <a:cs typeface="Calibri" panose="020F0502020204030204" pitchFamily="34" charset="0"/>
              </a:rPr>
              <a:t>Η ΠΡΟΣΘΗΚΗ ΛΕΝΑΛΙΔΟΜΙΔΗΣ ΑΠΟΚΑΘΙΣΤΑ ΤΗΝ ΕΥΑΙΣΘΗΣΙΑ </a:t>
            </a:r>
            <a:r>
              <a:rPr lang="el-GR" sz="1800" b="1" dirty="0">
                <a:cs typeface="Calibri" panose="020F0502020204030204" pitchFamily="34" charset="0"/>
              </a:rPr>
              <a:t>ΣΤΗΝ</a:t>
            </a:r>
            <a:r>
              <a:rPr lang="el-GR" sz="2000" b="1" dirty="0">
                <a:cs typeface="Calibri" panose="020F0502020204030204" pitchFamily="34" charset="0"/>
              </a:rPr>
              <a:t> ΕΡΥΘΡΟΠΟΙΗΤΙΝΗ ΣΕ ΑΣΘΕΝΕΙΣ ΜΕ ΧΑΜΗΛΟΥ ΚΙΝΔΥΝΟΥ ΜΥΕΛΟΔΥΣΠΛΑΣΤΙΚΑ ΣΥΝΔΡΟΜΑ (</a:t>
            </a:r>
            <a:r>
              <a:rPr lang="en-US" sz="2000" b="1" dirty="0">
                <a:cs typeface="Calibri" panose="020F0502020204030204" pitchFamily="34" charset="0"/>
              </a:rPr>
              <a:t>LR-MDS)</a:t>
            </a:r>
            <a:endParaRPr lang="el-GR" sz="2000" b="1" dirty="0">
              <a:cs typeface="Calibri" panose="020F0502020204030204" pitchFamily="34" charset="0"/>
            </a:endParaRPr>
          </a:p>
        </p:txBody>
      </p:sp>
      <p:sp>
        <p:nvSpPr>
          <p:cNvPr id="3" name="Content Placeholder 2">
            <a:extLst>
              <a:ext uri="{FF2B5EF4-FFF2-40B4-BE49-F238E27FC236}">
                <a16:creationId xmlns="" xmlns:a16="http://schemas.microsoft.com/office/drawing/2014/main" id="{1E084383-815A-4A3D-B8A1-21CD3E1D4D29}"/>
              </a:ext>
            </a:extLst>
          </p:cNvPr>
          <p:cNvSpPr>
            <a:spLocks noGrp="1"/>
          </p:cNvSpPr>
          <p:nvPr>
            <p:ph idx="1"/>
          </p:nvPr>
        </p:nvSpPr>
        <p:spPr>
          <a:xfrm>
            <a:off x="484910" y="2479964"/>
            <a:ext cx="10668000" cy="3539836"/>
          </a:xfrm>
        </p:spPr>
        <p:txBody>
          <a:bodyPr>
            <a:normAutofit lnSpcReduction="10000"/>
          </a:bodyPr>
          <a:lstStyle/>
          <a:p>
            <a:r>
              <a:rPr lang="el-GR" dirty="0"/>
              <a:t>Η μη αποδοτική ερυθροποίηση και η αναιμία των ΜΔΣ αποδίδεται σε διαταραγμένη ανταπόκριση στην Ερυθροποιητίνη </a:t>
            </a:r>
          </a:p>
          <a:p>
            <a:r>
              <a:rPr lang="el-GR" dirty="0"/>
              <a:t>Σε μελέτη φάσης ΙΙΙ, ερευνήθηκε αν η λεναλιδομίδη (</a:t>
            </a:r>
            <a:r>
              <a:rPr lang="en-US" dirty="0"/>
              <a:t>LEN), </a:t>
            </a:r>
            <a:r>
              <a:rPr lang="el-GR" dirty="0"/>
              <a:t>που ενισχύει το σηματοδοτικό μονοπάτι της ερυθροποιητίνης </a:t>
            </a:r>
            <a:r>
              <a:rPr lang="en-US" dirty="0"/>
              <a:t>in vitro, </a:t>
            </a:r>
            <a:r>
              <a:rPr lang="el-GR" dirty="0"/>
              <a:t>μπορεί να βελτιώσει την ανταπόκριση στην ερυθροποιητίνη (</a:t>
            </a:r>
            <a:r>
              <a:rPr lang="en-US" dirty="0"/>
              <a:t>Rh-</a:t>
            </a:r>
            <a:r>
              <a:rPr lang="en-US" dirty="0" err="1"/>
              <a:t>Epo</a:t>
            </a:r>
            <a:r>
              <a:rPr lang="en-US" dirty="0"/>
              <a:t>)</a:t>
            </a:r>
            <a:r>
              <a:rPr lang="el-GR" dirty="0"/>
              <a:t> σε αθενείς με</a:t>
            </a:r>
            <a:r>
              <a:rPr lang="en-US" dirty="0"/>
              <a:t> LR-MDS, </a:t>
            </a:r>
            <a:r>
              <a:rPr lang="el-GR" dirty="0"/>
              <a:t>χωρίς απώλεια του χρωμοσώματος </a:t>
            </a:r>
            <a:r>
              <a:rPr lang="en-US" dirty="0"/>
              <a:t>5q, </a:t>
            </a:r>
            <a:r>
              <a:rPr lang="el-GR" dirty="0"/>
              <a:t>ανθεκτικούς ή με μικρή πιθανότητα ανταπόκρισης στην </a:t>
            </a:r>
            <a:r>
              <a:rPr lang="en-US" dirty="0" err="1"/>
              <a:t>Epo</a:t>
            </a:r>
            <a:endParaRPr lang="en-US" dirty="0"/>
          </a:p>
          <a:p>
            <a:r>
              <a:rPr lang="en-US" dirty="0"/>
              <a:t>195 </a:t>
            </a:r>
            <a:r>
              <a:rPr lang="el-GR" dirty="0"/>
              <a:t>ασθενείς τυχαιοποιήθηκαν σε </a:t>
            </a:r>
          </a:p>
          <a:p>
            <a:pPr marL="940050" lvl="2">
              <a:lnSpc>
                <a:spcPts val="1920"/>
              </a:lnSpc>
              <a:spcBef>
                <a:spcPts val="0"/>
              </a:spcBef>
              <a:buFont typeface="Courier New" panose="02070309020205020404" pitchFamily="49" charset="0"/>
              <a:buChar char="o"/>
            </a:pPr>
            <a:r>
              <a:rPr lang="en-US" b="1" dirty="0"/>
              <a:t>LEN + EPO    99</a:t>
            </a:r>
          </a:p>
          <a:p>
            <a:pPr marL="940050" lvl="2">
              <a:lnSpc>
                <a:spcPts val="1920"/>
              </a:lnSpc>
              <a:spcBef>
                <a:spcPts val="0"/>
              </a:spcBef>
              <a:buFont typeface="Courier New" panose="02070309020205020404" pitchFamily="49" charset="0"/>
              <a:buChar char="o"/>
            </a:pPr>
            <a:r>
              <a:rPr lang="en-US" b="1" dirty="0"/>
              <a:t>LEN               96</a:t>
            </a:r>
            <a:r>
              <a:rPr lang="el-GR" b="1" dirty="0"/>
              <a:t> </a:t>
            </a:r>
          </a:p>
          <a:p>
            <a:r>
              <a:rPr lang="el-GR" dirty="0"/>
              <a:t>Μετά από 4 κύκλους θεραπείας το πρωτογενές καταληκτικό σημείο της Μείζονος Ερυθροποιητικής Ανταπόκρισης (</a:t>
            </a:r>
            <a:r>
              <a:rPr lang="en-US" dirty="0"/>
              <a:t>MER)</a:t>
            </a:r>
            <a:r>
              <a:rPr lang="el-GR" dirty="0"/>
              <a:t> ήταν σημαντικά υψηλότερο στην ομάδα του συνδυασμού </a:t>
            </a:r>
            <a:r>
              <a:rPr lang="en-US" dirty="0"/>
              <a:t>LEN+EPO </a:t>
            </a:r>
            <a:r>
              <a:rPr lang="el-GR" dirty="0"/>
              <a:t>έναντι της </a:t>
            </a:r>
            <a:r>
              <a:rPr lang="en-US" dirty="0"/>
              <a:t>LEN</a:t>
            </a:r>
            <a:r>
              <a:rPr lang="el-GR" dirty="0"/>
              <a:t>, 28,3% </a:t>
            </a:r>
            <a:r>
              <a:rPr lang="en-US" dirty="0"/>
              <a:t>v/s 11,5% (P = .004)</a:t>
            </a:r>
            <a:endParaRPr lang="el-GR" dirty="0"/>
          </a:p>
          <a:p>
            <a:endParaRPr lang="el-GR" dirty="0"/>
          </a:p>
          <a:p>
            <a:endParaRPr lang="el-GR" dirty="0"/>
          </a:p>
          <a:p>
            <a:pPr marL="139950">
              <a:lnSpc>
                <a:spcPts val="1920"/>
              </a:lnSpc>
              <a:spcBef>
                <a:spcPts val="0"/>
              </a:spcBef>
              <a:buFont typeface="Courier New" panose="02070309020205020404" pitchFamily="49" charset="0"/>
              <a:buChar char="o"/>
            </a:pPr>
            <a:endParaRPr lang="el-GR" dirty="0"/>
          </a:p>
          <a:p>
            <a:pPr marL="139950">
              <a:lnSpc>
                <a:spcPts val="1920"/>
              </a:lnSpc>
              <a:spcBef>
                <a:spcPts val="0"/>
              </a:spcBef>
              <a:buFont typeface="Courier New" panose="02070309020205020404" pitchFamily="49" charset="0"/>
              <a:buChar char="o"/>
            </a:pPr>
            <a:endParaRPr lang="el-GR" dirty="0"/>
          </a:p>
          <a:p>
            <a:endParaRPr lang="el-GR" dirty="0"/>
          </a:p>
          <a:p>
            <a:endParaRPr lang="el-GR" dirty="0"/>
          </a:p>
          <a:p>
            <a:endParaRPr lang="el-GR" dirty="0"/>
          </a:p>
        </p:txBody>
      </p:sp>
    </p:spTree>
    <p:extLst>
      <p:ext uri="{BB962C8B-B14F-4D97-AF65-F5344CB8AC3E}">
        <p14:creationId xmlns:p14="http://schemas.microsoft.com/office/powerpoint/2010/main" val="54955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7242FD12-7E8E-4717-BD2E-B19AB7FC6F6F}"/>
              </a:ext>
            </a:extLst>
          </p:cNvPr>
          <p:cNvSpPr txBox="1">
            <a:spLocks/>
          </p:cNvSpPr>
          <p:nvPr/>
        </p:nvSpPr>
        <p:spPr>
          <a:xfrm>
            <a:off x="484910" y="1191491"/>
            <a:ext cx="10668000" cy="482830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dirty="0"/>
          </a:p>
          <a:p>
            <a:r>
              <a:rPr lang="el-GR" dirty="0"/>
              <a:t>Από τους 136 ασθενείς που ολοκλήρωσαν τις16 εβδομάδες θεραπείας, πέτυχαν </a:t>
            </a:r>
            <a:r>
              <a:rPr lang="en-US" dirty="0"/>
              <a:t>MER </a:t>
            </a:r>
            <a:r>
              <a:rPr lang="el-GR" dirty="0"/>
              <a:t>38,9% στην ομάδα </a:t>
            </a:r>
            <a:r>
              <a:rPr lang="en-US" dirty="0"/>
              <a:t>LEN+EPO </a:t>
            </a:r>
            <a:r>
              <a:rPr lang="el-GR" dirty="0"/>
              <a:t>και 15,6% στην ομάδα </a:t>
            </a:r>
            <a:r>
              <a:rPr lang="en-US" dirty="0"/>
              <a:t>LEN </a:t>
            </a:r>
            <a:r>
              <a:rPr lang="el-GR" dirty="0"/>
              <a:t>μόνης </a:t>
            </a:r>
            <a:r>
              <a:rPr lang="en-US" dirty="0"/>
              <a:t>(P = .004)</a:t>
            </a:r>
          </a:p>
          <a:p>
            <a:r>
              <a:rPr lang="el-GR" dirty="0"/>
              <a:t>Συνολική Ερυθροποιητική Ανταπόκριση (</a:t>
            </a:r>
            <a:r>
              <a:rPr lang="en-US" dirty="0"/>
              <a:t>OER) </a:t>
            </a:r>
            <a:r>
              <a:rPr lang="el-GR" dirty="0"/>
              <a:t>πέτυχαν 46,5 </a:t>
            </a:r>
            <a:r>
              <a:rPr lang="en-US" dirty="0"/>
              <a:t>v/s</a:t>
            </a:r>
            <a:r>
              <a:rPr lang="el-GR" dirty="0"/>
              <a:t> 32,3% αντίστοιχα (Ρ=.057)</a:t>
            </a:r>
          </a:p>
          <a:p>
            <a:r>
              <a:rPr lang="el-GR" dirty="0"/>
              <a:t>38 από τους ασθενείς σε μονοθεραπεία με </a:t>
            </a:r>
            <a:r>
              <a:rPr lang="en-US" dirty="0"/>
              <a:t>LEN </a:t>
            </a:r>
            <a:r>
              <a:rPr lang="el-GR" dirty="0"/>
              <a:t> που δεν ανταποκρίθηκαν, πέρασαν στο σκέλος του συνδυασμού </a:t>
            </a:r>
            <a:r>
              <a:rPr lang="en-US" dirty="0"/>
              <a:t>LEN+EPO </a:t>
            </a:r>
            <a:r>
              <a:rPr lang="el-GR" dirty="0"/>
              <a:t> και 10 εξ αυτών (26,3%) πέτυχαν </a:t>
            </a:r>
            <a:r>
              <a:rPr lang="en-US" dirty="0"/>
              <a:t>MER</a:t>
            </a:r>
            <a:r>
              <a:rPr lang="el-GR" dirty="0"/>
              <a:t>, η οποία παραδόξως διατηρήθηκε και μετά τη διακοπή της ΕΡΟ</a:t>
            </a:r>
          </a:p>
          <a:p>
            <a:r>
              <a:rPr lang="el-GR" dirty="0"/>
              <a:t>Η επίτευξη </a:t>
            </a:r>
            <a:r>
              <a:rPr lang="en-US" dirty="0"/>
              <a:t>MER</a:t>
            </a:r>
            <a:r>
              <a:rPr lang="el-GR" dirty="0"/>
              <a:t> δεν επηρεάσθηκε από τον τύπο </a:t>
            </a:r>
            <a:r>
              <a:rPr lang="en-US" dirty="0"/>
              <a:t>MDS (WHO, IPSS)</a:t>
            </a:r>
            <a:r>
              <a:rPr lang="el-GR" dirty="0"/>
              <a:t>, το είδος της προγηθείσας θεραπείας (</a:t>
            </a:r>
            <a:r>
              <a:rPr lang="en-US" dirty="0"/>
              <a:t>Azacytidine </a:t>
            </a:r>
            <a:r>
              <a:rPr lang="el-GR" dirty="0"/>
              <a:t>ή</a:t>
            </a:r>
            <a:r>
              <a:rPr lang="en-US" dirty="0"/>
              <a:t> rh-EPO)</a:t>
            </a:r>
            <a:r>
              <a:rPr lang="el-GR" dirty="0"/>
              <a:t>, την ανάγκη σε μεταγγίσεις (&gt;2/μήνα ή &lt; 2/μήνα), τη βασική τιμή ΕΡΟ</a:t>
            </a:r>
          </a:p>
        </p:txBody>
      </p:sp>
    </p:spTree>
    <p:extLst>
      <p:ext uri="{BB962C8B-B14F-4D97-AF65-F5344CB8AC3E}">
        <p14:creationId xmlns:p14="http://schemas.microsoft.com/office/powerpoint/2010/main" val="654368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a:extLst>
              <a:ext uri="{FF2B5EF4-FFF2-40B4-BE49-F238E27FC236}">
                <a16:creationId xmlns="" xmlns:a16="http://schemas.microsoft.com/office/drawing/2014/main" id="{3A0BB6BC-DA5D-41E2-AD3E-EE08A5388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266" y="1260767"/>
            <a:ext cx="4239491" cy="29510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E247342C-C673-4183-B558-CE8E6637A0AB}"/>
              </a:ext>
            </a:extLst>
          </p:cNvPr>
          <p:cNvSpPr txBox="1"/>
          <p:nvPr/>
        </p:nvSpPr>
        <p:spPr>
          <a:xfrm>
            <a:off x="5458697" y="2632362"/>
            <a:ext cx="4308764" cy="584775"/>
          </a:xfrm>
          <a:prstGeom prst="rect">
            <a:avLst/>
          </a:prstGeom>
          <a:solidFill>
            <a:schemeClr val="bg1"/>
          </a:solidFill>
          <a:ln>
            <a:solidFill>
              <a:schemeClr val="accent1"/>
            </a:solidFill>
          </a:ln>
        </p:spPr>
        <p:txBody>
          <a:bodyPr wrap="square" rtlCol="0">
            <a:spAutoFit/>
          </a:bodyPr>
          <a:lstStyle/>
          <a:p>
            <a:r>
              <a:rPr lang="en-US" sz="1600" dirty="0">
                <a:cs typeface="Calibri" panose="020F0502020204030204" pitchFamily="34" charset="0"/>
              </a:rPr>
              <a:t>Kaplan-Meier </a:t>
            </a:r>
            <a:r>
              <a:rPr lang="el-GR" sz="1600" dirty="0">
                <a:cs typeface="Calibri" panose="020F0502020204030204" pitchFamily="34" charset="0"/>
              </a:rPr>
              <a:t>Εκτιμώμενη διάρκεια της </a:t>
            </a:r>
            <a:r>
              <a:rPr lang="en-US" sz="1600" dirty="0">
                <a:cs typeface="Calibri" panose="020F0502020204030204" pitchFamily="34" charset="0"/>
              </a:rPr>
              <a:t>MER </a:t>
            </a:r>
            <a:r>
              <a:rPr lang="el-GR" sz="1600" dirty="0">
                <a:cs typeface="Calibri" panose="020F0502020204030204" pitchFamily="34" charset="0"/>
              </a:rPr>
              <a:t>στους ανταποκρινόμενους ασθενείς</a:t>
            </a:r>
          </a:p>
        </p:txBody>
      </p:sp>
      <p:sp>
        <p:nvSpPr>
          <p:cNvPr id="10" name="TextBox 9">
            <a:extLst>
              <a:ext uri="{FF2B5EF4-FFF2-40B4-BE49-F238E27FC236}">
                <a16:creationId xmlns="" xmlns:a16="http://schemas.microsoft.com/office/drawing/2014/main" id="{3F057584-E926-468B-9747-DCD26F05855F}"/>
              </a:ext>
            </a:extLst>
          </p:cNvPr>
          <p:cNvSpPr txBox="1"/>
          <p:nvPr/>
        </p:nvSpPr>
        <p:spPr>
          <a:xfrm>
            <a:off x="318648" y="203307"/>
            <a:ext cx="9448813" cy="923330"/>
          </a:xfrm>
          <a:prstGeom prst="rect">
            <a:avLst/>
          </a:prstGeom>
          <a:noFill/>
        </p:spPr>
        <p:txBody>
          <a:bodyPr wrap="square">
            <a:spAutoFit/>
          </a:bodyPr>
          <a:lstStyle/>
          <a:p>
            <a:pPr>
              <a:buClr>
                <a:schemeClr val="accent1"/>
              </a:buClr>
            </a:pPr>
            <a:endParaRPr lang="el-GR" dirty="0">
              <a:cs typeface="Calibri" panose="020F0502020204030204" pitchFamily="34" charset="0"/>
            </a:endParaRPr>
          </a:p>
          <a:p>
            <a:pPr marL="285750" indent="-285750">
              <a:buClr>
                <a:schemeClr val="accent1"/>
              </a:buClr>
              <a:buFont typeface="Century Gothic" panose="020B0502020202020204" pitchFamily="34" charset="0"/>
              <a:buChar char="►"/>
            </a:pPr>
            <a:r>
              <a:rPr lang="el-GR" dirty="0">
                <a:cs typeface="Calibri" panose="020F0502020204030204" pitchFamily="34" charset="0"/>
              </a:rPr>
              <a:t>Η διάρκεια της </a:t>
            </a:r>
            <a:r>
              <a:rPr lang="en-US" dirty="0">
                <a:cs typeface="Calibri" panose="020F0502020204030204" pitchFamily="34" charset="0"/>
              </a:rPr>
              <a:t>MER</a:t>
            </a:r>
            <a:r>
              <a:rPr lang="el-GR" dirty="0">
                <a:cs typeface="Calibri" panose="020F0502020204030204" pitchFamily="34" charset="0"/>
              </a:rPr>
              <a:t> ήταν μεγαλύτερη στην ομάδα του συνδυασμού </a:t>
            </a:r>
            <a:r>
              <a:rPr lang="en-US" dirty="0">
                <a:cs typeface="Calibri" panose="020F0502020204030204" pitchFamily="34" charset="0"/>
              </a:rPr>
              <a:t>LEN +EPO 23,8 </a:t>
            </a:r>
            <a:r>
              <a:rPr lang="el-GR" dirty="0">
                <a:cs typeface="Calibri" panose="020F0502020204030204" pitchFamily="34" charset="0"/>
              </a:rPr>
              <a:t>μήνες έναντι 13 μηνών στην ομάδα της μονοθεραπείας με </a:t>
            </a:r>
            <a:r>
              <a:rPr lang="en-US" dirty="0">
                <a:cs typeface="Calibri" panose="020F0502020204030204" pitchFamily="34" charset="0"/>
              </a:rPr>
              <a:t>LEN</a:t>
            </a:r>
          </a:p>
        </p:txBody>
      </p:sp>
      <p:sp>
        <p:nvSpPr>
          <p:cNvPr id="12" name="TextBox 11">
            <a:extLst>
              <a:ext uri="{FF2B5EF4-FFF2-40B4-BE49-F238E27FC236}">
                <a16:creationId xmlns="" xmlns:a16="http://schemas.microsoft.com/office/drawing/2014/main" id="{6CA7FE8C-095F-4C3D-935C-7302261AEB00}"/>
              </a:ext>
            </a:extLst>
          </p:cNvPr>
          <p:cNvSpPr txBox="1"/>
          <p:nvPr/>
        </p:nvSpPr>
        <p:spPr>
          <a:xfrm>
            <a:off x="429500" y="4530450"/>
            <a:ext cx="10335490" cy="1200329"/>
          </a:xfrm>
          <a:prstGeom prst="rect">
            <a:avLst/>
          </a:prstGeom>
          <a:solidFill>
            <a:schemeClr val="accent1">
              <a:lumMod val="75000"/>
            </a:schemeClr>
          </a:solidFill>
        </p:spPr>
        <p:txBody>
          <a:bodyPr wrap="square" rtlCol="0">
            <a:spAutoFit/>
          </a:bodyPr>
          <a:lstStyle/>
          <a:p>
            <a:r>
              <a:rPr lang="el-GR" b="1" dirty="0">
                <a:solidFill>
                  <a:schemeClr val="bg1"/>
                </a:solidFill>
                <a:cs typeface="Calibri" panose="020F0502020204030204" pitchFamily="34" charset="0"/>
              </a:rPr>
              <a:t>Συμπερασματικά</a:t>
            </a:r>
            <a:r>
              <a:rPr lang="el-GR" dirty="0">
                <a:solidFill>
                  <a:schemeClr val="bg1"/>
                </a:solidFill>
                <a:cs typeface="Calibri" panose="020F0502020204030204" pitchFamily="34" charset="0"/>
              </a:rPr>
              <a:t> </a:t>
            </a:r>
            <a:endParaRPr lang="en-US" dirty="0">
              <a:solidFill>
                <a:schemeClr val="bg1"/>
              </a:solidFill>
              <a:cs typeface="Calibri" panose="020F0502020204030204" pitchFamily="34" charset="0"/>
            </a:endParaRPr>
          </a:p>
          <a:p>
            <a:r>
              <a:rPr lang="en-US" dirty="0">
                <a:solidFill>
                  <a:schemeClr val="bg1"/>
                </a:solidFill>
                <a:cs typeface="Calibri" panose="020F0502020204030204" pitchFamily="34" charset="0"/>
              </a:rPr>
              <a:t>H</a:t>
            </a:r>
            <a:r>
              <a:rPr lang="el-GR" dirty="0">
                <a:solidFill>
                  <a:schemeClr val="bg1"/>
                </a:solidFill>
                <a:cs typeface="Calibri" panose="020F0502020204030204" pitchFamily="34" charset="0"/>
              </a:rPr>
              <a:t> </a:t>
            </a:r>
            <a:r>
              <a:rPr lang="en-US" dirty="0">
                <a:solidFill>
                  <a:schemeClr val="bg1"/>
                </a:solidFill>
                <a:cs typeface="Calibri" panose="020F0502020204030204" pitchFamily="34" charset="0"/>
              </a:rPr>
              <a:t>LEN </a:t>
            </a:r>
            <a:r>
              <a:rPr lang="el-GR" dirty="0">
                <a:solidFill>
                  <a:schemeClr val="bg1"/>
                </a:solidFill>
                <a:cs typeface="Calibri" panose="020F0502020204030204" pitchFamily="34" charset="0"/>
              </a:rPr>
              <a:t>μπορεί να αποκαταστήσει την ευαισθησία στην </a:t>
            </a:r>
            <a:r>
              <a:rPr lang="en-US" dirty="0">
                <a:solidFill>
                  <a:schemeClr val="bg1"/>
                </a:solidFill>
                <a:cs typeface="Calibri" panose="020F0502020204030204" pitchFamily="34" charset="0"/>
              </a:rPr>
              <a:t>rh-EPO</a:t>
            </a:r>
            <a:r>
              <a:rPr lang="el-GR" dirty="0">
                <a:solidFill>
                  <a:schemeClr val="bg1"/>
                </a:solidFill>
                <a:cs typeface="Calibri" panose="020F0502020204030204" pitchFamily="34" charset="0"/>
              </a:rPr>
              <a:t>, σε ανθεκτικούς ασθενείς με χαμηλού κινδύνου </a:t>
            </a:r>
            <a:r>
              <a:rPr lang="en-US" dirty="0">
                <a:solidFill>
                  <a:schemeClr val="bg1"/>
                </a:solidFill>
                <a:cs typeface="Calibri" panose="020F0502020204030204" pitchFamily="34" charset="0"/>
              </a:rPr>
              <a:t>MDS </a:t>
            </a:r>
            <a:r>
              <a:rPr lang="el-GR" dirty="0">
                <a:solidFill>
                  <a:schemeClr val="bg1"/>
                </a:solidFill>
                <a:cs typeface="Calibri" panose="020F0502020204030204" pitchFamily="34" charset="0"/>
              </a:rPr>
              <a:t> και να επιτύχει σημαντικά υψηλότερη και διαρκέστερη </a:t>
            </a:r>
            <a:r>
              <a:rPr lang="en-US" dirty="0">
                <a:solidFill>
                  <a:schemeClr val="bg1"/>
                </a:solidFill>
                <a:cs typeface="Calibri" panose="020F0502020204030204" pitchFamily="34" charset="0"/>
              </a:rPr>
              <a:t>MER</a:t>
            </a:r>
            <a:r>
              <a:rPr lang="el-GR" dirty="0">
                <a:solidFill>
                  <a:schemeClr val="bg1"/>
                </a:solidFill>
                <a:cs typeface="Calibri" panose="020F0502020204030204" pitchFamily="34" charset="0"/>
              </a:rPr>
              <a:t> συγκρινόμενη με τη μονοθεραπεία με </a:t>
            </a:r>
            <a:r>
              <a:rPr lang="en-US" dirty="0">
                <a:solidFill>
                  <a:schemeClr val="bg1"/>
                </a:solidFill>
                <a:cs typeface="Calibri" panose="020F0502020204030204" pitchFamily="34" charset="0"/>
              </a:rPr>
              <a:t>LEN</a:t>
            </a:r>
            <a:endParaRPr lang="el-GR" dirty="0">
              <a:solidFill>
                <a:schemeClr val="bg1"/>
              </a:solidFill>
              <a:cs typeface="Calibri" panose="020F0502020204030204" pitchFamily="34" charset="0"/>
            </a:endParaRPr>
          </a:p>
        </p:txBody>
      </p:sp>
      <p:sp>
        <p:nvSpPr>
          <p:cNvPr id="13" name="TextBox 12">
            <a:extLst>
              <a:ext uri="{FF2B5EF4-FFF2-40B4-BE49-F238E27FC236}">
                <a16:creationId xmlns="" xmlns:a16="http://schemas.microsoft.com/office/drawing/2014/main" id="{2435BB16-C6AD-42CF-97E3-C86F8BC0970E}"/>
              </a:ext>
            </a:extLst>
          </p:cNvPr>
          <p:cNvSpPr txBox="1"/>
          <p:nvPr/>
        </p:nvSpPr>
        <p:spPr>
          <a:xfrm>
            <a:off x="7287495" y="5888182"/>
            <a:ext cx="3934687" cy="369332"/>
          </a:xfrm>
          <a:prstGeom prst="rect">
            <a:avLst/>
          </a:prstGeom>
          <a:noFill/>
          <a:ln>
            <a:solidFill>
              <a:schemeClr val="accent6">
                <a:lumMod val="50000"/>
              </a:schemeClr>
            </a:solidFill>
          </a:ln>
        </p:spPr>
        <p:txBody>
          <a:bodyPr wrap="square" rtlCol="0">
            <a:spAutoFit/>
          </a:bodyPr>
          <a:lstStyle/>
          <a:p>
            <a:r>
              <a:rPr lang="en-US" dirty="0">
                <a:cs typeface="Calibri" panose="020F0502020204030204" pitchFamily="34" charset="0"/>
              </a:rPr>
              <a:t>   List et al J.Clin.Oncol.2021</a:t>
            </a:r>
            <a:endParaRPr lang="el-GR" dirty="0">
              <a:cs typeface="Calibri" panose="020F0502020204030204" pitchFamily="34" charset="0"/>
            </a:endParaRPr>
          </a:p>
        </p:txBody>
      </p:sp>
    </p:spTree>
    <p:extLst>
      <p:ext uri="{BB962C8B-B14F-4D97-AF65-F5344CB8AC3E}">
        <p14:creationId xmlns:p14="http://schemas.microsoft.com/office/powerpoint/2010/main" val="1012831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C69F05-00A1-4248-8A29-97854E47CBF7}"/>
              </a:ext>
            </a:extLst>
          </p:cNvPr>
          <p:cNvSpPr>
            <a:spLocks noGrp="1"/>
          </p:cNvSpPr>
          <p:nvPr>
            <p:ph type="title"/>
          </p:nvPr>
        </p:nvSpPr>
        <p:spPr>
          <a:xfrm>
            <a:off x="637309" y="1001378"/>
            <a:ext cx="10418618" cy="706964"/>
          </a:xfrm>
        </p:spPr>
        <p:txBody>
          <a:bodyPr/>
          <a:lstStyle/>
          <a:p>
            <a:r>
              <a:rPr lang="el-GR" sz="2000" b="1" dirty="0">
                <a:cs typeface="Calibri" panose="020F0502020204030204" pitchFamily="34" charset="0"/>
              </a:rPr>
              <a:t>Η ΧΟΡΗΓΗΣΗ </a:t>
            </a:r>
            <a:r>
              <a:rPr lang="en-US" sz="2000" b="1" dirty="0">
                <a:cs typeface="Calibri" panose="020F0502020204030204" pitchFamily="34" charset="0"/>
              </a:rPr>
              <a:t>IMETELSTAT</a:t>
            </a:r>
            <a:r>
              <a:rPr lang="el-GR" sz="2000" b="1" dirty="0">
                <a:cs typeface="Calibri" panose="020F0502020204030204" pitchFamily="34" charset="0"/>
              </a:rPr>
              <a:t> ΕΠΙΤΥΓΧΑΝΕΙ ΟΥΣΙΑΣΤΙΚΗ ΚΑΙ ΜΑΚΡΑ ΑΠΕΞΑΡΤΗΣΗ ΑΠΟ ΜΕΤΑΓΓΙΣΕΙΣ ΣΕ ΑΣΘΕΝΕΙΣ ΜΕ ΧΑΜΗΛΟΥ ΚΙΝΔΥΝΟΥ ΜΥΕΛΟΔΥΣΠΛΑΣΤΙΚΑ ΣΥΝΔΡΟΜΑ (</a:t>
            </a:r>
            <a:r>
              <a:rPr lang="en-US" sz="2000" b="1" dirty="0">
                <a:cs typeface="Calibri" panose="020F0502020204030204" pitchFamily="34" charset="0"/>
              </a:rPr>
              <a:t>LR –MDS)</a:t>
            </a:r>
            <a:r>
              <a:rPr lang="el-GR" sz="2000" b="1" dirty="0">
                <a:cs typeface="Calibri" panose="020F0502020204030204" pitchFamily="34" charset="0"/>
              </a:rPr>
              <a:t>  </a:t>
            </a:r>
          </a:p>
        </p:txBody>
      </p:sp>
      <p:sp>
        <p:nvSpPr>
          <p:cNvPr id="3" name="Content Placeholder 2">
            <a:extLst>
              <a:ext uri="{FF2B5EF4-FFF2-40B4-BE49-F238E27FC236}">
                <a16:creationId xmlns="" xmlns:a16="http://schemas.microsoft.com/office/drawing/2014/main" id="{55A30202-D415-4727-866E-56B0BF664294}"/>
              </a:ext>
            </a:extLst>
          </p:cNvPr>
          <p:cNvSpPr>
            <a:spLocks noGrp="1"/>
          </p:cNvSpPr>
          <p:nvPr>
            <p:ph idx="1"/>
          </p:nvPr>
        </p:nvSpPr>
        <p:spPr>
          <a:xfrm>
            <a:off x="277095" y="2575790"/>
            <a:ext cx="11346872" cy="4282210"/>
          </a:xfrm>
        </p:spPr>
        <p:txBody>
          <a:bodyPr>
            <a:noAutofit/>
          </a:bodyPr>
          <a:lstStyle/>
          <a:p>
            <a:r>
              <a:rPr lang="el-GR" dirty="0">
                <a:cs typeface="Calibri" panose="020F0502020204030204" pitchFamily="34" charset="0"/>
              </a:rPr>
              <a:t>Οι μεταγγισιοεξαρτώμενοι ασθενείς με </a:t>
            </a:r>
            <a:r>
              <a:rPr lang="en-US" dirty="0">
                <a:cs typeface="Calibri" panose="020F0502020204030204" pitchFamily="34" charset="0"/>
              </a:rPr>
              <a:t>LR – MDS</a:t>
            </a:r>
            <a:r>
              <a:rPr lang="el-GR" dirty="0">
                <a:cs typeface="Calibri" panose="020F0502020204030204" pitchFamily="34" charset="0"/>
              </a:rPr>
              <a:t> που είναι ανθεκτικοί ή έχασαν την ανταπόκριση σε ερυθροποιητικούς παράγοντες (</a:t>
            </a:r>
            <a:r>
              <a:rPr lang="en-US" dirty="0">
                <a:cs typeface="Calibri" panose="020F0502020204030204" pitchFamily="34" charset="0"/>
              </a:rPr>
              <a:t>ESAs)</a:t>
            </a:r>
            <a:r>
              <a:rPr lang="el-GR" dirty="0">
                <a:cs typeface="Calibri" panose="020F0502020204030204" pitchFamily="34" charset="0"/>
              </a:rPr>
              <a:t>, δεν έχουν πολλές θεραπευτικές επιλογές</a:t>
            </a:r>
          </a:p>
          <a:p>
            <a:r>
              <a:rPr lang="el-GR" dirty="0">
                <a:cs typeface="Calibri" panose="020F0502020204030204" pitchFamily="34" charset="0"/>
              </a:rPr>
              <a:t>Σε ασθενείς με </a:t>
            </a:r>
            <a:r>
              <a:rPr lang="en-US" dirty="0">
                <a:cs typeface="Calibri" panose="020F0502020204030204" pitchFamily="34" charset="0"/>
              </a:rPr>
              <a:t>MDS</a:t>
            </a:r>
            <a:r>
              <a:rPr lang="el-GR" dirty="0">
                <a:cs typeface="Calibri" panose="020F0502020204030204" pitchFamily="34" charset="0"/>
              </a:rPr>
              <a:t> έχει αναφερθεί αυξημένη δραστικότητα τελομεράσης, έκφραση τελομεράσης ανάστροφης μεταγραφής σε κλωνικά αιμοποιητικά κύτταρα και βραχύτερα τελομερή και θεωρούνται κακοί προγνωστικοί παράγοντες</a:t>
            </a:r>
          </a:p>
          <a:p>
            <a:r>
              <a:rPr lang="el-GR" dirty="0">
                <a:cs typeface="Calibri" panose="020F0502020204030204" pitchFamily="34" charset="0"/>
              </a:rPr>
              <a:t>Το </a:t>
            </a:r>
            <a:r>
              <a:rPr lang="en-US" dirty="0" err="1">
                <a:cs typeface="Calibri" panose="020F0502020204030204" pitchFamily="34" charset="0"/>
              </a:rPr>
              <a:t>Imetelstat</a:t>
            </a:r>
            <a:r>
              <a:rPr lang="el-GR" dirty="0">
                <a:cs typeface="Calibri" panose="020F0502020204030204" pitchFamily="34" charset="0"/>
              </a:rPr>
              <a:t> είναι ανταγωνιστικός αναστολέας της ενζυμικής δραστικότητας της τελομεράσης και στοχεύει κύτταρα με ενεργό τελομεράση</a:t>
            </a:r>
          </a:p>
          <a:p>
            <a:r>
              <a:rPr lang="el-GR" dirty="0">
                <a:cs typeface="Calibri" panose="020F0502020204030204" pitchFamily="34" charset="0"/>
              </a:rPr>
              <a:t>Στη μελέτη αυτή φάσης ΙΙ/ΙΙΙ αναφέρεται η αποτελεσματικότητα, ασφάλεια και δεδομένα βιοδεικτών σε ασθενείς με </a:t>
            </a:r>
            <a:r>
              <a:rPr lang="en-US" dirty="0">
                <a:cs typeface="Calibri" panose="020F0502020204030204" pitchFamily="34" charset="0"/>
              </a:rPr>
              <a:t>LR – MDS</a:t>
            </a:r>
            <a:r>
              <a:rPr lang="el-GR" dirty="0">
                <a:cs typeface="Calibri" panose="020F0502020204030204" pitchFamily="34" charset="0"/>
              </a:rPr>
              <a:t> , που είναι μεταγγισιοεξαρτώμενοι και ανθεκτικοί / υποτροπιάσατες μετά από θεραπεία με </a:t>
            </a:r>
            <a:r>
              <a:rPr lang="en-US" dirty="0">
                <a:cs typeface="Calibri" panose="020F0502020204030204" pitchFamily="34" charset="0"/>
              </a:rPr>
              <a:t>ESAs</a:t>
            </a:r>
            <a:endParaRPr lang="el-GR" dirty="0">
              <a:cs typeface="Calibri" panose="020F0502020204030204" pitchFamily="34" charset="0"/>
            </a:endParaRPr>
          </a:p>
          <a:p>
            <a:r>
              <a:rPr lang="el-GR" dirty="0">
                <a:cs typeface="Calibri" panose="020F0502020204030204" pitchFamily="34" charset="0"/>
              </a:rPr>
              <a:t>Πρωτεύον καταληκτικό σημείο της μελέτης ήταν ο βαθμός απεξάρτησης από μεταγγίσεις στις 8 εβδ (ΤΙ</a:t>
            </a:r>
            <a:r>
              <a:rPr lang="en-US" dirty="0">
                <a:cs typeface="Calibri" panose="020F0502020204030204" pitchFamily="34" charset="0"/>
              </a:rPr>
              <a:t> RBC</a:t>
            </a:r>
            <a:r>
              <a:rPr lang="el-GR" dirty="0">
                <a:cs typeface="Calibri" panose="020F0502020204030204" pitchFamily="34" charset="0"/>
              </a:rPr>
              <a:t>) ενώ δευτερεύοντα ήταν η ανεξαρτησία από μεταγγίσεις την 24 εβδ, η διάρκεια της ΤΙ και η αιματολογική ανταπόκριση</a:t>
            </a:r>
            <a:endParaRPr lang="en-US" dirty="0">
              <a:cs typeface="Calibri" panose="020F0502020204030204" pitchFamily="34" charset="0"/>
            </a:endParaRPr>
          </a:p>
          <a:p>
            <a:endParaRPr lang="el-GR" dirty="0">
              <a:cs typeface="Calibri" panose="020F0502020204030204" pitchFamily="34" charset="0"/>
            </a:endParaRPr>
          </a:p>
        </p:txBody>
      </p:sp>
    </p:spTree>
    <p:extLst>
      <p:ext uri="{BB962C8B-B14F-4D97-AF65-F5344CB8AC3E}">
        <p14:creationId xmlns:p14="http://schemas.microsoft.com/office/powerpoint/2010/main" val="3420473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049AB10C-7455-4A3B-8F1E-5FC36D24DD93}"/>
              </a:ext>
            </a:extLst>
          </p:cNvPr>
          <p:cNvSpPr txBox="1">
            <a:spLocks/>
          </p:cNvSpPr>
          <p:nvPr/>
        </p:nvSpPr>
        <p:spPr>
          <a:xfrm>
            <a:off x="277095" y="1136066"/>
            <a:ext cx="11346872" cy="378229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l-GR" dirty="0">
                <a:cs typeface="Calibri" panose="020F0502020204030204" pitchFamily="34" charset="0"/>
              </a:rPr>
              <a:t>Παραθέτουμε αποτελέσματα από τη φάση ΙΙ της μελέτης. Από 57 ασθενείς που έλαβαν συνολικά θεραπεία  οι 38 δεν είχαν 5</a:t>
            </a:r>
            <a:r>
              <a:rPr lang="en-US" dirty="0">
                <a:cs typeface="Calibri" panose="020F0502020204030204" pitchFamily="34" charset="0"/>
              </a:rPr>
              <a:t>q-</a:t>
            </a:r>
            <a:r>
              <a:rPr lang="el-GR" dirty="0">
                <a:cs typeface="Calibri" panose="020F0502020204030204" pitchFamily="34" charset="0"/>
              </a:rPr>
              <a:t> και δεν είχαν λάβει υπομεθυλιωτικούς παράγοντες ή λεναλιδομίδη</a:t>
            </a:r>
          </a:p>
          <a:p>
            <a:r>
              <a:rPr lang="el-GR" dirty="0">
                <a:cs typeface="Calibri" panose="020F0502020204030204" pitchFamily="34" charset="0"/>
              </a:rPr>
              <a:t>Τα ποσοστά </a:t>
            </a:r>
            <a:r>
              <a:rPr lang="en-US" dirty="0">
                <a:cs typeface="Calibri" panose="020F0502020204030204" pitchFamily="34" charset="0"/>
              </a:rPr>
              <a:t>TI RBC </a:t>
            </a:r>
            <a:r>
              <a:rPr lang="el-GR" dirty="0">
                <a:cs typeface="Calibri" panose="020F0502020204030204" pitchFamily="34" charset="0"/>
              </a:rPr>
              <a:t>στο σύνολο των ασθενών στις 8 και στις 24 εβδ ήταν 3 7% και 23% αντίστοιχα, με διάμεση διάρκεια ΤΙ 65 εβδ</a:t>
            </a:r>
          </a:p>
          <a:p>
            <a:r>
              <a:rPr lang="el-GR" dirty="0">
                <a:cs typeface="Calibri" panose="020F0502020204030204" pitchFamily="34" charset="0"/>
              </a:rPr>
              <a:t>Στην υποομάδα των 38 ασθενών (χωρίς -5</a:t>
            </a:r>
            <a:r>
              <a:rPr lang="en-US" dirty="0">
                <a:cs typeface="Calibri" panose="020F0502020204030204" pitchFamily="34" charset="0"/>
              </a:rPr>
              <a:t>q</a:t>
            </a:r>
            <a:r>
              <a:rPr lang="el-GR" dirty="0">
                <a:cs typeface="Calibri" panose="020F0502020204030204" pitchFamily="34" charset="0"/>
              </a:rPr>
              <a:t>, χωρίς </a:t>
            </a:r>
            <a:r>
              <a:rPr lang="en-US" dirty="0">
                <a:cs typeface="Calibri" panose="020F0502020204030204" pitchFamily="34" charset="0"/>
              </a:rPr>
              <a:t>AZA </a:t>
            </a:r>
            <a:r>
              <a:rPr lang="el-GR" dirty="0">
                <a:cs typeface="Calibri" panose="020F0502020204030204" pitchFamily="34" charset="0"/>
              </a:rPr>
              <a:t>ή </a:t>
            </a:r>
            <a:r>
              <a:rPr lang="en-US" dirty="0">
                <a:cs typeface="Calibri" panose="020F0502020204030204" pitchFamily="34" charset="0"/>
              </a:rPr>
              <a:t>LEN)</a:t>
            </a:r>
            <a:r>
              <a:rPr lang="el-GR" dirty="0">
                <a:cs typeface="Calibri" panose="020F0502020204030204" pitchFamily="34" charset="0"/>
              </a:rPr>
              <a:t> η ΤΙ στις 8 και 24 εβδ ήταν 42% και 29% αντίστοιχα, με διάμεση διάρκεια ΤΙ 86 εβδ.</a:t>
            </a:r>
          </a:p>
          <a:p>
            <a:r>
              <a:rPr lang="el-GR" dirty="0">
                <a:cs typeface="Calibri" panose="020F0502020204030204" pitchFamily="34" charset="0"/>
              </a:rPr>
              <a:t>Τα κυτταρογενετικά δεδομένα και η μελέτη των μεταλλάξεων αποκάλυψαν μείωση των κακοήθων κλώνων</a:t>
            </a:r>
            <a:r>
              <a:rPr lang="en-US" dirty="0">
                <a:cs typeface="Calibri" panose="020F0502020204030204" pitchFamily="34" charset="0"/>
              </a:rPr>
              <a:t>, </a:t>
            </a:r>
            <a:r>
              <a:rPr lang="el-GR" dirty="0">
                <a:cs typeface="Calibri" panose="020F0502020204030204" pitchFamily="34" charset="0"/>
              </a:rPr>
              <a:t>και συγκεκριμένα της συχνότητας των μεταλλάξεων των παραλλαγών των αλληλίων του </a:t>
            </a:r>
            <a:r>
              <a:rPr lang="en-US" dirty="0">
                <a:cs typeface="Calibri" panose="020F0502020204030204" pitchFamily="34" charset="0"/>
              </a:rPr>
              <a:t>SF3B1</a:t>
            </a:r>
            <a:r>
              <a:rPr lang="el-GR" dirty="0">
                <a:cs typeface="Calibri" panose="020F0502020204030204" pitchFamily="34" charset="0"/>
              </a:rPr>
              <a:t>, υποδηλώνοντας ανταπόκριση στη θεραπεία</a:t>
            </a:r>
            <a:endParaRPr lang="en-US" dirty="0">
              <a:cs typeface="Calibri" panose="020F0502020204030204" pitchFamily="34" charset="0"/>
            </a:endParaRPr>
          </a:p>
          <a:p>
            <a:r>
              <a:rPr lang="el-GR" dirty="0">
                <a:cs typeface="Calibri" panose="020F0502020204030204" pitchFamily="34" charset="0"/>
              </a:rPr>
              <a:t>Οι πιό συχνές ανεπιθύμητες ενέργειες ήταν οι κυτταροπενίες, τυπικά αναστρέψιμες </a:t>
            </a:r>
            <a:r>
              <a:rPr lang="el-GR" dirty="0" smtClean="0">
                <a:cs typeface="Calibri" panose="020F0502020204030204" pitchFamily="34" charset="0"/>
              </a:rPr>
              <a:t>εντός </a:t>
            </a:r>
            <a:r>
              <a:rPr lang="el-GR" dirty="0">
                <a:cs typeface="Calibri" panose="020F0502020204030204" pitchFamily="34" charset="0"/>
              </a:rPr>
              <a:t>4 εβδ</a:t>
            </a:r>
          </a:p>
          <a:p>
            <a:pPr marL="0" indent="0">
              <a:buNone/>
            </a:pPr>
            <a:endParaRPr lang="en-US" dirty="0">
              <a:cs typeface="Calibri" panose="020F0502020204030204" pitchFamily="34" charset="0"/>
            </a:endParaRPr>
          </a:p>
          <a:p>
            <a:pPr marL="0" indent="0">
              <a:buNone/>
            </a:pPr>
            <a:endParaRPr lang="el-GR" dirty="0">
              <a:cs typeface="Calibri" panose="020F0502020204030204" pitchFamily="34" charset="0"/>
            </a:endParaRPr>
          </a:p>
        </p:txBody>
      </p:sp>
      <p:sp>
        <p:nvSpPr>
          <p:cNvPr id="7" name="TextBox 6">
            <a:extLst>
              <a:ext uri="{FF2B5EF4-FFF2-40B4-BE49-F238E27FC236}">
                <a16:creationId xmlns="" xmlns:a16="http://schemas.microsoft.com/office/drawing/2014/main" id="{8F28587A-6B8E-484D-96D6-45BD4FE0DF2E}"/>
              </a:ext>
            </a:extLst>
          </p:cNvPr>
          <p:cNvSpPr txBox="1"/>
          <p:nvPr/>
        </p:nvSpPr>
        <p:spPr>
          <a:xfrm>
            <a:off x="429500" y="4652187"/>
            <a:ext cx="10335490" cy="1477328"/>
          </a:xfrm>
          <a:prstGeom prst="rect">
            <a:avLst/>
          </a:prstGeom>
          <a:solidFill>
            <a:schemeClr val="accent1">
              <a:lumMod val="75000"/>
            </a:schemeClr>
          </a:solidFill>
        </p:spPr>
        <p:txBody>
          <a:bodyPr wrap="square" rtlCol="0">
            <a:spAutoFit/>
          </a:bodyPr>
          <a:lstStyle/>
          <a:p>
            <a:r>
              <a:rPr lang="el-GR" b="1" dirty="0">
                <a:solidFill>
                  <a:schemeClr val="bg1"/>
                </a:solidFill>
                <a:cs typeface="Calibri" panose="020F0502020204030204" pitchFamily="34" charset="0"/>
              </a:rPr>
              <a:t>Συμπερασματικά</a:t>
            </a:r>
            <a:r>
              <a:rPr lang="el-GR" dirty="0">
                <a:solidFill>
                  <a:schemeClr val="bg1"/>
                </a:solidFill>
                <a:cs typeface="Calibri" panose="020F0502020204030204" pitchFamily="34" charset="0"/>
              </a:rPr>
              <a:t> </a:t>
            </a:r>
            <a:endParaRPr lang="en-US" dirty="0">
              <a:solidFill>
                <a:schemeClr val="bg1"/>
              </a:solidFill>
              <a:cs typeface="Calibri" panose="020F0502020204030204" pitchFamily="34" charset="0"/>
            </a:endParaRPr>
          </a:p>
          <a:p>
            <a:r>
              <a:rPr lang="en-US" dirty="0">
                <a:solidFill>
                  <a:schemeClr val="bg1"/>
                </a:solidFill>
                <a:cs typeface="Calibri" panose="020F0502020204030204" pitchFamily="34" charset="0"/>
              </a:rPr>
              <a:t>H</a:t>
            </a:r>
            <a:r>
              <a:rPr lang="el-GR" dirty="0">
                <a:solidFill>
                  <a:schemeClr val="bg1"/>
                </a:solidFill>
                <a:cs typeface="Calibri" panose="020F0502020204030204" pitchFamily="34" charset="0"/>
              </a:rPr>
              <a:t> θεραπεία με </a:t>
            </a:r>
            <a:r>
              <a:rPr lang="en-US" dirty="0" err="1">
                <a:solidFill>
                  <a:schemeClr val="bg1"/>
                </a:solidFill>
                <a:cs typeface="Calibri" panose="020F0502020204030204" pitchFamily="34" charset="0"/>
              </a:rPr>
              <a:t>Imetelstat</a:t>
            </a:r>
            <a:r>
              <a:rPr lang="en-US" dirty="0">
                <a:solidFill>
                  <a:schemeClr val="bg1"/>
                </a:solidFill>
                <a:cs typeface="Calibri" panose="020F0502020204030204" pitchFamily="34" charset="0"/>
              </a:rPr>
              <a:t> </a:t>
            </a:r>
            <a:r>
              <a:rPr lang="el-GR" dirty="0">
                <a:solidFill>
                  <a:schemeClr val="bg1"/>
                </a:solidFill>
                <a:cs typeface="Calibri" panose="020F0502020204030204" pitchFamily="34" charset="0"/>
              </a:rPr>
              <a:t>οδηγεί σε ουσιαστικές και μακράς διάρκειας ανταποκρίσεις σε ευρύ φάσμα ασθενών με χαμηλού κινδύνου </a:t>
            </a:r>
            <a:r>
              <a:rPr lang="en-US" dirty="0">
                <a:solidFill>
                  <a:schemeClr val="bg1"/>
                </a:solidFill>
                <a:cs typeface="Calibri" panose="020F0502020204030204" pitchFamily="34" charset="0"/>
              </a:rPr>
              <a:t>MDS</a:t>
            </a:r>
            <a:r>
              <a:rPr lang="el-GR" dirty="0">
                <a:solidFill>
                  <a:schemeClr val="bg1"/>
                </a:solidFill>
                <a:cs typeface="Calibri" panose="020F0502020204030204" pitchFamily="34" charset="0"/>
              </a:rPr>
              <a:t> που ήταν ανθεκτικοί ή υποτροπίασαν μετά απο θεραπεία με ΕΡΟ. Η μελέτη των </a:t>
            </a:r>
            <a:r>
              <a:rPr lang="el-GR" dirty="0" err="1" smtClean="0">
                <a:solidFill>
                  <a:schemeClr val="bg1"/>
                </a:solidFill>
                <a:cs typeface="Calibri" panose="020F0502020204030204" pitchFamily="34" charset="0"/>
              </a:rPr>
              <a:t>Βιοδεικτών</a:t>
            </a:r>
            <a:r>
              <a:rPr lang="el-GR" dirty="0" smtClean="0">
                <a:solidFill>
                  <a:schemeClr val="bg1"/>
                </a:solidFill>
                <a:cs typeface="Calibri" panose="020F0502020204030204" pitchFamily="34" charset="0"/>
              </a:rPr>
              <a:t> </a:t>
            </a:r>
            <a:r>
              <a:rPr lang="el-GR" dirty="0">
                <a:solidFill>
                  <a:schemeClr val="bg1"/>
                </a:solidFill>
                <a:cs typeface="Calibri" panose="020F0502020204030204" pitchFamily="34" charset="0"/>
              </a:rPr>
              <a:t>έδειξε επίδραση της θεραπείας στον κακοήθη μεταλλαγμένο κλώνο</a:t>
            </a:r>
          </a:p>
        </p:txBody>
      </p:sp>
      <p:sp>
        <p:nvSpPr>
          <p:cNvPr id="9" name="TextBox 8">
            <a:extLst>
              <a:ext uri="{FF2B5EF4-FFF2-40B4-BE49-F238E27FC236}">
                <a16:creationId xmlns="" xmlns:a16="http://schemas.microsoft.com/office/drawing/2014/main" id="{38944C55-6DCA-43CE-A9B3-AD6C81BBB020}"/>
              </a:ext>
            </a:extLst>
          </p:cNvPr>
          <p:cNvSpPr txBox="1"/>
          <p:nvPr/>
        </p:nvSpPr>
        <p:spPr>
          <a:xfrm>
            <a:off x="7287495" y="6317683"/>
            <a:ext cx="3934687" cy="369332"/>
          </a:xfrm>
          <a:prstGeom prst="rect">
            <a:avLst/>
          </a:prstGeom>
          <a:noFill/>
          <a:ln>
            <a:solidFill>
              <a:schemeClr val="accent6">
                <a:lumMod val="50000"/>
              </a:schemeClr>
            </a:solidFill>
          </a:ln>
        </p:spPr>
        <p:txBody>
          <a:bodyPr wrap="square" rtlCol="0">
            <a:spAutoFit/>
          </a:bodyPr>
          <a:lstStyle/>
          <a:p>
            <a:r>
              <a:rPr lang="en-US" dirty="0">
                <a:cs typeface="Calibri" panose="020F0502020204030204" pitchFamily="34" charset="0"/>
              </a:rPr>
              <a:t>Steensma et al J.Clin.Oncol.2021</a:t>
            </a:r>
            <a:endParaRPr lang="el-GR" dirty="0">
              <a:cs typeface="Calibri" panose="020F0502020204030204" pitchFamily="34" charset="0"/>
            </a:endParaRPr>
          </a:p>
        </p:txBody>
      </p:sp>
    </p:spTree>
    <p:extLst>
      <p:ext uri="{BB962C8B-B14F-4D97-AF65-F5344CB8AC3E}">
        <p14:creationId xmlns:p14="http://schemas.microsoft.com/office/powerpoint/2010/main" val="3712228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DA28831-3B97-4006-813F-9A6FB9B10B70}"/>
              </a:ext>
            </a:extLst>
          </p:cNvPr>
          <p:cNvSpPr>
            <a:spLocks noGrp="1"/>
          </p:cNvSpPr>
          <p:nvPr>
            <p:ph type="title"/>
          </p:nvPr>
        </p:nvSpPr>
        <p:spPr>
          <a:xfrm>
            <a:off x="526474" y="738137"/>
            <a:ext cx="10723417" cy="965968"/>
          </a:xfrm>
        </p:spPr>
        <p:txBody>
          <a:bodyPr/>
          <a:lstStyle/>
          <a:p>
            <a:r>
              <a:rPr lang="el-GR" sz="2000" b="1" dirty="0"/>
              <a:t>ΤΟ </a:t>
            </a:r>
            <a:r>
              <a:rPr lang="en-US" sz="2000" b="1" dirty="0"/>
              <a:t>ASCIMINIB</a:t>
            </a:r>
            <a:r>
              <a:rPr lang="el-GR" sz="2000" b="1" dirty="0"/>
              <a:t> ΣΕ ΑΣΘΕΝΕΊΣ ΜΕ ΧΡΟΝΙΑ ΜΥΕΛΟΓΕΝΗ ΛΕΥΧΑΙΜΙΑΣ (ΧΜΛ) ΑΝΘΕΚΤΙΚΟΥΣ Ή ΜΕ ΔΥΣΑΝΕΞΙΑ ΣΕ ΑΝΑΣΤΟΛΕΙΣ ΤΗΣ ΤΥΡΟΣΙΝΙΚΗΣ ΚΙΝΑΣΗΣ (</a:t>
            </a:r>
            <a:r>
              <a:rPr lang="en-US" sz="2000" b="1" dirty="0"/>
              <a:t>TKIs)</a:t>
            </a:r>
            <a:endParaRPr lang="el-GR" sz="2000" b="1" dirty="0"/>
          </a:p>
        </p:txBody>
      </p:sp>
      <p:sp>
        <p:nvSpPr>
          <p:cNvPr id="5" name="Content Placeholder 4">
            <a:extLst>
              <a:ext uri="{FF2B5EF4-FFF2-40B4-BE49-F238E27FC236}">
                <a16:creationId xmlns="" xmlns:a16="http://schemas.microsoft.com/office/drawing/2014/main" id="{5CF9CBEB-50D1-4726-A6D8-42DBA80CA14C}"/>
              </a:ext>
            </a:extLst>
          </p:cNvPr>
          <p:cNvSpPr>
            <a:spLocks noGrp="1"/>
          </p:cNvSpPr>
          <p:nvPr>
            <p:ph idx="1"/>
          </p:nvPr>
        </p:nvSpPr>
        <p:spPr>
          <a:xfrm>
            <a:off x="193964" y="2346299"/>
            <a:ext cx="11679381" cy="1659030"/>
          </a:xfrm>
        </p:spPr>
        <p:txBody>
          <a:bodyPr>
            <a:normAutofit/>
          </a:bodyPr>
          <a:lstStyle/>
          <a:p>
            <a:r>
              <a:rPr lang="el-GR" dirty="0"/>
              <a:t>Ασθενείς με ΧΜΛ σε χρόνια φάση (</a:t>
            </a:r>
            <a:r>
              <a:rPr lang="en-US" dirty="0"/>
              <a:t>CP-CML)</a:t>
            </a:r>
            <a:r>
              <a:rPr lang="el-GR" dirty="0"/>
              <a:t> ανθεκτικοί ή με δυσανεξία σε &gt;2 ΤΚΙ</a:t>
            </a:r>
            <a:r>
              <a:rPr lang="en-US" dirty="0"/>
              <a:t>s</a:t>
            </a:r>
            <a:r>
              <a:rPr lang="el-GR" dirty="0"/>
              <a:t>, έχουν φτωχή πρόγνωση </a:t>
            </a:r>
          </a:p>
          <a:p>
            <a:r>
              <a:rPr lang="el-GR" dirty="0"/>
              <a:t>Η </a:t>
            </a:r>
            <a:r>
              <a:rPr lang="en-US" dirty="0" err="1"/>
              <a:t>Asciminib</a:t>
            </a:r>
            <a:r>
              <a:rPr lang="el-GR" dirty="0"/>
              <a:t> ένας νέος αναστολέας του </a:t>
            </a:r>
            <a:r>
              <a:rPr lang="en-US" dirty="0"/>
              <a:t>BCR-ABL1</a:t>
            </a:r>
            <a:r>
              <a:rPr lang="el-GR" dirty="0"/>
              <a:t>, που δρα ως </a:t>
            </a:r>
            <a:r>
              <a:rPr lang="en-US" dirty="0"/>
              <a:t>STAMP</a:t>
            </a:r>
            <a:r>
              <a:rPr lang="el-GR" dirty="0"/>
              <a:t> (</a:t>
            </a:r>
            <a:r>
              <a:rPr lang="en-US" dirty="0"/>
              <a:t>Specifically Targeting the ABL </a:t>
            </a:r>
            <a:r>
              <a:rPr lang="en-US" dirty="0" err="1"/>
              <a:t>Myristoyl</a:t>
            </a:r>
            <a:r>
              <a:rPr lang="en-US" dirty="0"/>
              <a:t> Pocket)</a:t>
            </a:r>
            <a:r>
              <a:rPr lang="el-GR" dirty="0"/>
              <a:t> δοκιμάσθηκε στην ανοιχτή μελέτη φάσης ΙΙΙ </a:t>
            </a:r>
            <a:r>
              <a:rPr lang="en-US" dirty="0"/>
              <a:t>ASCEMBL</a:t>
            </a:r>
            <a:r>
              <a:rPr lang="el-GR" dirty="0"/>
              <a:t> σε 232 ασθενείς με </a:t>
            </a:r>
            <a:r>
              <a:rPr lang="en-US" dirty="0"/>
              <a:t>CP-CML</a:t>
            </a:r>
            <a:r>
              <a:rPr lang="el-GR" dirty="0"/>
              <a:t>, με αντοχή ή δυσανεξία σε  &gt; 2 ΤΚΙ</a:t>
            </a:r>
            <a:r>
              <a:rPr lang="en-US" dirty="0"/>
              <a:t>s</a:t>
            </a:r>
          </a:p>
        </p:txBody>
      </p:sp>
      <p:pic>
        <p:nvPicPr>
          <p:cNvPr id="6" name="Picture 4" descr="Frontiers | Potential Approaches Versus Approved or Developing Chronic  Myeloid Leukemia Therapy | Oncology">
            <a:extLst>
              <a:ext uri="{FF2B5EF4-FFF2-40B4-BE49-F238E27FC236}">
                <a16:creationId xmlns="" xmlns:a16="http://schemas.microsoft.com/office/drawing/2014/main" id="{28617380-9739-4D68-A321-8EB32CFA7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93" y="4005329"/>
            <a:ext cx="5125791" cy="28302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ADB9DA2D-4237-4CC8-A814-399600D9ADC5}"/>
              </a:ext>
            </a:extLst>
          </p:cNvPr>
          <p:cNvSpPr/>
          <p:nvPr/>
        </p:nvSpPr>
        <p:spPr>
          <a:xfrm>
            <a:off x="309093" y="5782614"/>
            <a:ext cx="5022761" cy="1075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Picture 2">
            <a:extLst>
              <a:ext uri="{FF2B5EF4-FFF2-40B4-BE49-F238E27FC236}">
                <a16:creationId xmlns="" xmlns:a16="http://schemas.microsoft.com/office/drawing/2014/main" id="{6C09F1FF-BB3C-402C-B9D9-D77F4933B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465" y="3695922"/>
            <a:ext cx="4435609" cy="313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295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09B372E6-9C91-4E20-BA0A-175284B65CC1}"/>
              </a:ext>
            </a:extLst>
          </p:cNvPr>
          <p:cNvSpPr txBox="1">
            <a:spLocks/>
          </p:cNvSpPr>
          <p:nvPr/>
        </p:nvSpPr>
        <p:spPr>
          <a:xfrm>
            <a:off x="1088464" y="1352278"/>
            <a:ext cx="8520757" cy="3765154"/>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l-GR" dirty="0"/>
              <a:t>Οι ασθενείς</a:t>
            </a:r>
            <a:r>
              <a:rPr lang="en-US" dirty="0"/>
              <a:t>, </a:t>
            </a:r>
            <a:r>
              <a:rPr lang="el-GR" dirty="0"/>
              <a:t>αφού διαστρωματώθηκαν αρχικά με βάση τη μείζονα κυτταρογενετική ανταπόκριση </a:t>
            </a:r>
            <a:r>
              <a:rPr lang="en-US" dirty="0" err="1"/>
              <a:t>MCyR</a:t>
            </a:r>
            <a:r>
              <a:rPr lang="el-GR" dirty="0"/>
              <a:t>, τυχαιοποιήθηκαν </a:t>
            </a:r>
            <a:r>
              <a:rPr lang="en-US" dirty="0"/>
              <a:t>(2 : 1)</a:t>
            </a:r>
            <a:r>
              <a:rPr lang="el-GR" dirty="0"/>
              <a:t>να λάβουν </a:t>
            </a:r>
            <a:r>
              <a:rPr lang="en-US" dirty="0" err="1"/>
              <a:t>Asciminib</a:t>
            </a:r>
            <a:r>
              <a:rPr lang="en-US" dirty="0"/>
              <a:t> 40mg x2 (n=156) </a:t>
            </a:r>
            <a:r>
              <a:rPr lang="el-GR" dirty="0"/>
              <a:t>ή </a:t>
            </a:r>
            <a:r>
              <a:rPr lang="en-US" dirty="0"/>
              <a:t>Bosutinib 500mg x1(n=76)</a:t>
            </a:r>
            <a:endParaRPr lang="el-GR" dirty="0"/>
          </a:p>
          <a:p>
            <a:r>
              <a:rPr lang="el-GR" dirty="0"/>
              <a:t>Το πρωτεύον καταληκτικό σημείο ήταν η μέγιστη μοριακή ανταπόκριση (</a:t>
            </a:r>
            <a:r>
              <a:rPr lang="en-US" dirty="0"/>
              <a:t>MMR :</a:t>
            </a:r>
            <a:r>
              <a:rPr lang="el-GR" dirty="0"/>
              <a:t> </a:t>
            </a:r>
            <a:r>
              <a:rPr lang="en-US" dirty="0"/>
              <a:t>BCR-ABL1≤ 0.1%) </a:t>
            </a:r>
            <a:r>
              <a:rPr lang="el-GR" dirty="0"/>
              <a:t>στις 24 εβδ και η διάμεση παρακολούθηση ήταν 14.9 μήνες</a:t>
            </a:r>
          </a:p>
          <a:p>
            <a:r>
              <a:rPr lang="en-US" dirty="0"/>
              <a:t>MMR</a:t>
            </a:r>
            <a:r>
              <a:rPr lang="el-GR" dirty="0"/>
              <a:t> στις 24 εβδ επιτεύχθηκε σε 25.5% των ασθενών στην ομάδα της</a:t>
            </a:r>
            <a:r>
              <a:rPr lang="en-US" dirty="0"/>
              <a:t> </a:t>
            </a:r>
            <a:r>
              <a:rPr lang="en-US" dirty="0" err="1"/>
              <a:t>Asciminib</a:t>
            </a:r>
            <a:r>
              <a:rPr lang="el-GR" dirty="0"/>
              <a:t> έναντι 13.2% στην ομάδα της </a:t>
            </a:r>
            <a:r>
              <a:rPr lang="en-US" dirty="0"/>
              <a:t>Bosutinib</a:t>
            </a:r>
            <a:r>
              <a:rPr lang="el-GR" dirty="0"/>
              <a:t>, Ρ = .029</a:t>
            </a:r>
            <a:endParaRPr lang="en-US" dirty="0">
              <a:cs typeface="Calibri" panose="020F0502020204030204" pitchFamily="34" charset="0"/>
            </a:endParaRPr>
          </a:p>
          <a:p>
            <a:pPr marL="0" indent="0">
              <a:buNone/>
            </a:pPr>
            <a:endParaRPr lang="el-GR" dirty="0">
              <a:cs typeface="Calibri" panose="020F0502020204030204" pitchFamily="34" charset="0"/>
            </a:endParaRPr>
          </a:p>
        </p:txBody>
      </p:sp>
    </p:spTree>
    <p:extLst>
      <p:ext uri="{BB962C8B-B14F-4D97-AF65-F5344CB8AC3E}">
        <p14:creationId xmlns:p14="http://schemas.microsoft.com/office/powerpoint/2010/main" val="3381488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227A39A-D0A6-418F-BDFB-FEAE4DDC2CD5}"/>
              </a:ext>
            </a:extLst>
          </p:cNvPr>
          <p:cNvSpPr txBox="1"/>
          <p:nvPr/>
        </p:nvSpPr>
        <p:spPr>
          <a:xfrm>
            <a:off x="262073" y="4187784"/>
            <a:ext cx="11213004" cy="1477328"/>
          </a:xfrm>
          <a:prstGeom prst="rect">
            <a:avLst/>
          </a:prstGeom>
          <a:solidFill>
            <a:schemeClr val="accent1">
              <a:lumMod val="75000"/>
            </a:schemeClr>
          </a:solidFill>
        </p:spPr>
        <p:txBody>
          <a:bodyPr wrap="square" rtlCol="0">
            <a:spAutoFit/>
          </a:bodyPr>
          <a:lstStyle/>
          <a:p>
            <a:r>
              <a:rPr lang="el-GR" b="1" dirty="0">
                <a:solidFill>
                  <a:schemeClr val="bg1"/>
                </a:solidFill>
                <a:cs typeface="Calibri" panose="020F0502020204030204" pitchFamily="34" charset="0"/>
              </a:rPr>
              <a:t>Συμπερασματικά</a:t>
            </a:r>
            <a:r>
              <a:rPr lang="el-GR" dirty="0">
                <a:solidFill>
                  <a:schemeClr val="bg1"/>
                </a:solidFill>
                <a:cs typeface="Calibri" panose="020F0502020204030204" pitchFamily="34" charset="0"/>
              </a:rPr>
              <a:t> </a:t>
            </a:r>
            <a:endParaRPr lang="en-US" dirty="0">
              <a:solidFill>
                <a:schemeClr val="bg1"/>
              </a:solidFill>
              <a:cs typeface="Calibri" panose="020F0502020204030204" pitchFamily="34" charset="0"/>
            </a:endParaRPr>
          </a:p>
          <a:p>
            <a:r>
              <a:rPr lang="en-US" dirty="0">
                <a:solidFill>
                  <a:schemeClr val="bg1"/>
                </a:solidFill>
                <a:cs typeface="Calibri" panose="020F0502020204030204" pitchFamily="34" charset="0"/>
              </a:rPr>
              <a:t>T</a:t>
            </a:r>
            <a:r>
              <a:rPr lang="el-GR" dirty="0">
                <a:solidFill>
                  <a:schemeClr val="bg1"/>
                </a:solidFill>
                <a:cs typeface="Calibri" panose="020F0502020204030204" pitchFamily="34" charset="0"/>
              </a:rPr>
              <a:t>α αποτελέσματα της </a:t>
            </a:r>
            <a:r>
              <a:rPr lang="en-US" dirty="0">
                <a:solidFill>
                  <a:schemeClr val="bg1"/>
                </a:solidFill>
                <a:cs typeface="Calibri" panose="020F0502020204030204" pitchFamily="34" charset="0"/>
              </a:rPr>
              <a:t>ASCEMBL</a:t>
            </a:r>
            <a:r>
              <a:rPr lang="el-GR" dirty="0">
                <a:solidFill>
                  <a:schemeClr val="bg1"/>
                </a:solidFill>
                <a:cs typeface="Calibri" panose="020F0502020204030204" pitchFamily="34" charset="0"/>
              </a:rPr>
              <a:t> υποστηρίζουν τη χρήση της </a:t>
            </a:r>
            <a:r>
              <a:rPr lang="en-US" dirty="0" err="1">
                <a:solidFill>
                  <a:schemeClr val="bg1"/>
                </a:solidFill>
                <a:cs typeface="Calibri" panose="020F0502020204030204" pitchFamily="34" charset="0"/>
              </a:rPr>
              <a:t>Asciminib</a:t>
            </a:r>
            <a:r>
              <a:rPr lang="en-US" dirty="0">
                <a:solidFill>
                  <a:schemeClr val="bg1"/>
                </a:solidFill>
                <a:cs typeface="Calibri" panose="020F0502020204030204" pitchFamily="34" charset="0"/>
              </a:rPr>
              <a:t> </a:t>
            </a:r>
            <a:r>
              <a:rPr lang="el-GR" dirty="0">
                <a:solidFill>
                  <a:schemeClr val="bg1"/>
                </a:solidFill>
                <a:cs typeface="Calibri" panose="020F0502020204030204" pitchFamily="34" charset="0"/>
              </a:rPr>
              <a:t>ως νεας θεραπείας σε ασθενείς με </a:t>
            </a:r>
            <a:r>
              <a:rPr lang="en-US" dirty="0">
                <a:solidFill>
                  <a:schemeClr val="bg1"/>
                </a:solidFill>
                <a:cs typeface="Calibri" panose="020F0502020204030204" pitchFamily="34" charset="0"/>
              </a:rPr>
              <a:t>CML-CP </a:t>
            </a:r>
            <a:r>
              <a:rPr lang="el-GR" dirty="0">
                <a:solidFill>
                  <a:schemeClr val="bg1"/>
                </a:solidFill>
                <a:cs typeface="Calibri" panose="020F0502020204030204" pitchFamily="34" charset="0"/>
              </a:rPr>
              <a:t>και αντοχή ή δυσανεξία σε &gt; 2 προηγούμενες θεραπείες με </a:t>
            </a:r>
            <a:r>
              <a:rPr lang="en-US" dirty="0">
                <a:solidFill>
                  <a:schemeClr val="bg1"/>
                </a:solidFill>
                <a:cs typeface="Calibri" panose="020F0502020204030204" pitchFamily="34" charset="0"/>
              </a:rPr>
              <a:t>TKIs </a:t>
            </a:r>
          </a:p>
          <a:p>
            <a:r>
              <a:rPr lang="el-GR" dirty="0">
                <a:solidFill>
                  <a:schemeClr val="bg1"/>
                </a:solidFill>
                <a:cs typeface="Calibri" panose="020F0502020204030204" pitchFamily="34" charset="0"/>
              </a:rPr>
              <a:t>Το φάρμακο βασει της μελέτης </a:t>
            </a:r>
            <a:r>
              <a:rPr lang="en-US" dirty="0">
                <a:solidFill>
                  <a:schemeClr val="bg1"/>
                </a:solidFill>
                <a:cs typeface="Calibri" panose="020F0502020204030204" pitchFamily="34" charset="0"/>
              </a:rPr>
              <a:t>ASCEMB</a:t>
            </a:r>
            <a:r>
              <a:rPr lang="el-GR" dirty="0">
                <a:solidFill>
                  <a:schemeClr val="bg1"/>
                </a:solidFill>
                <a:cs typeface="Calibri" panose="020F0502020204030204" pitchFamily="34" charset="0"/>
              </a:rPr>
              <a:t> έλαβε έγκριση από το </a:t>
            </a:r>
            <a:r>
              <a:rPr lang="en-US" dirty="0">
                <a:solidFill>
                  <a:schemeClr val="bg1"/>
                </a:solidFill>
                <a:cs typeface="Calibri" panose="020F0502020204030204" pitchFamily="34" charset="0"/>
              </a:rPr>
              <a:t>FDA</a:t>
            </a:r>
            <a:r>
              <a:rPr lang="el-GR" dirty="0">
                <a:solidFill>
                  <a:schemeClr val="bg1"/>
                </a:solidFill>
                <a:cs typeface="Calibri" panose="020F0502020204030204" pitchFamily="34" charset="0"/>
              </a:rPr>
              <a:t> για χρήση σε ασθενείς με </a:t>
            </a:r>
            <a:r>
              <a:rPr lang="en-US" dirty="0">
                <a:solidFill>
                  <a:schemeClr val="bg1"/>
                </a:solidFill>
                <a:cs typeface="Calibri" panose="020F0502020204030204" pitchFamily="34" charset="0"/>
              </a:rPr>
              <a:t>CML </a:t>
            </a:r>
            <a:r>
              <a:rPr lang="el-GR" dirty="0">
                <a:solidFill>
                  <a:schemeClr val="bg1"/>
                </a:solidFill>
                <a:cs typeface="Calibri" panose="020F0502020204030204" pitchFamily="34" charset="0"/>
              </a:rPr>
              <a:t>το 2021</a:t>
            </a:r>
          </a:p>
        </p:txBody>
      </p:sp>
      <p:sp>
        <p:nvSpPr>
          <p:cNvPr id="3" name="TextBox 2">
            <a:extLst>
              <a:ext uri="{FF2B5EF4-FFF2-40B4-BE49-F238E27FC236}">
                <a16:creationId xmlns="" xmlns:a16="http://schemas.microsoft.com/office/drawing/2014/main" id="{A6EB3DE4-8411-46B3-A076-63F0DB8E9F4C}"/>
              </a:ext>
            </a:extLst>
          </p:cNvPr>
          <p:cNvSpPr txBox="1"/>
          <p:nvPr/>
        </p:nvSpPr>
        <p:spPr>
          <a:xfrm>
            <a:off x="6360215" y="6201772"/>
            <a:ext cx="3934687" cy="369332"/>
          </a:xfrm>
          <a:prstGeom prst="rect">
            <a:avLst/>
          </a:prstGeom>
          <a:noFill/>
          <a:ln>
            <a:solidFill>
              <a:schemeClr val="accent6">
                <a:lumMod val="50000"/>
              </a:schemeClr>
            </a:solidFill>
          </a:ln>
        </p:spPr>
        <p:txBody>
          <a:bodyPr wrap="square" rtlCol="0">
            <a:spAutoFit/>
          </a:bodyPr>
          <a:lstStyle/>
          <a:p>
            <a:r>
              <a:rPr lang="en-US" dirty="0">
                <a:cs typeface="Calibri" panose="020F0502020204030204" pitchFamily="34" charset="0"/>
              </a:rPr>
              <a:t>Rea et al Blood 2021</a:t>
            </a:r>
            <a:endParaRPr lang="el-GR" dirty="0">
              <a:cs typeface="Calibri" panose="020F0502020204030204" pitchFamily="34" charset="0"/>
            </a:endParaRPr>
          </a:p>
        </p:txBody>
      </p:sp>
      <p:sp>
        <p:nvSpPr>
          <p:cNvPr id="5" name="TextBox 4">
            <a:extLst>
              <a:ext uri="{FF2B5EF4-FFF2-40B4-BE49-F238E27FC236}">
                <a16:creationId xmlns="" xmlns:a16="http://schemas.microsoft.com/office/drawing/2014/main" id="{C7AE53C7-E26A-45E3-89FA-F5DE90D6FA29}"/>
              </a:ext>
            </a:extLst>
          </p:cNvPr>
          <p:cNvSpPr txBox="1"/>
          <p:nvPr/>
        </p:nvSpPr>
        <p:spPr>
          <a:xfrm>
            <a:off x="721218" y="649087"/>
            <a:ext cx="9247030" cy="3308598"/>
          </a:xfrm>
          <a:prstGeom prst="rect">
            <a:avLst/>
          </a:prstGeom>
          <a:noFill/>
        </p:spPr>
        <p:txBody>
          <a:bodyPr wrap="square">
            <a:spAutoFit/>
          </a:bodyPr>
          <a:lstStyle/>
          <a:p>
            <a:pPr marL="285750" indent="-285750">
              <a:buClr>
                <a:schemeClr val="accent1">
                  <a:lumMod val="75000"/>
                </a:schemeClr>
              </a:buClr>
              <a:buSzPct val="80000"/>
              <a:buFont typeface="Century Gothic" panose="020B0502020202020204" pitchFamily="34" charset="0"/>
              <a:buChar char="►"/>
            </a:pPr>
            <a:endParaRPr lang="en-US" dirty="0">
              <a:cs typeface="Calibri" panose="020F0502020204030204" pitchFamily="34" charset="0"/>
            </a:endParaRPr>
          </a:p>
          <a:p>
            <a:pPr marL="285750" indent="-285750">
              <a:buClr>
                <a:schemeClr val="accent1">
                  <a:lumMod val="75000"/>
                </a:schemeClr>
              </a:buClr>
              <a:buSzPct val="80000"/>
              <a:buFont typeface="Century Gothic" panose="020B0502020202020204" pitchFamily="34" charset="0"/>
              <a:buChar char="►"/>
            </a:pPr>
            <a:r>
              <a:rPr lang="el-GR" dirty="0">
                <a:cs typeface="Calibri" panose="020F0502020204030204" pitchFamily="34" charset="0"/>
              </a:rPr>
              <a:t>Οι συχνότερες ανεπιθύμητες ενέργειες ήταν λοιμώξεις ανωτέρου αναπνευστικού, μυοσκελετικά άλγη, θρομβοπενία, ουδετεροπενία, αναιμία, αύξηση τριγλυκεριδίων και </a:t>
            </a:r>
            <a:r>
              <a:rPr lang="en-US" dirty="0">
                <a:cs typeface="Calibri" panose="020F0502020204030204" pitchFamily="34" charset="0"/>
              </a:rPr>
              <a:t>CPK</a:t>
            </a:r>
          </a:p>
          <a:p>
            <a:pPr>
              <a:buClr>
                <a:schemeClr val="accent1">
                  <a:lumMod val="75000"/>
                </a:schemeClr>
              </a:buClr>
              <a:buSzPct val="80000"/>
            </a:pPr>
            <a:endParaRPr lang="en-US" sz="1100" dirty="0">
              <a:cs typeface="Calibri" panose="020F0502020204030204" pitchFamily="34" charset="0"/>
            </a:endParaRPr>
          </a:p>
          <a:p>
            <a:pPr marL="285750" indent="-285750">
              <a:buClr>
                <a:schemeClr val="accent1">
                  <a:lumMod val="75000"/>
                </a:schemeClr>
              </a:buClr>
              <a:buSzPct val="80000"/>
              <a:buFont typeface="Century Gothic" panose="020B0502020202020204" pitchFamily="34" charset="0"/>
              <a:buChar char="►"/>
            </a:pPr>
            <a:r>
              <a:rPr lang="el-GR" dirty="0">
                <a:cs typeface="Calibri" panose="020F0502020204030204" pitchFamily="34" charset="0"/>
              </a:rPr>
              <a:t>Ανεπιθύμητες ενέργειες &gt; </a:t>
            </a:r>
            <a:r>
              <a:rPr lang="en-US" dirty="0">
                <a:cs typeface="Calibri" panose="020F0502020204030204" pitchFamily="34" charset="0"/>
              </a:rPr>
              <a:t>grade </a:t>
            </a:r>
            <a:r>
              <a:rPr lang="el-GR" dirty="0">
                <a:cs typeface="Calibri" panose="020F0502020204030204" pitchFamily="34" charset="0"/>
              </a:rPr>
              <a:t>3</a:t>
            </a:r>
            <a:r>
              <a:rPr lang="en-US" dirty="0">
                <a:cs typeface="Calibri" panose="020F0502020204030204" pitchFamily="34" charset="0"/>
              </a:rPr>
              <a:t> </a:t>
            </a:r>
            <a:r>
              <a:rPr lang="el-GR" dirty="0">
                <a:cs typeface="Calibri" panose="020F0502020204030204" pitchFamily="34" charset="0"/>
              </a:rPr>
              <a:t>ήταν λιγότερες στην ομάδα της </a:t>
            </a:r>
            <a:r>
              <a:rPr lang="en-US" dirty="0" err="1">
                <a:cs typeface="Calibri" panose="020F0502020204030204" pitchFamily="34" charset="0"/>
              </a:rPr>
              <a:t>Asciminib</a:t>
            </a:r>
            <a:r>
              <a:rPr lang="en-US" dirty="0">
                <a:cs typeface="Calibri" panose="020F0502020204030204" pitchFamily="34" charset="0"/>
              </a:rPr>
              <a:t> </a:t>
            </a:r>
            <a:r>
              <a:rPr lang="el-GR" dirty="0">
                <a:cs typeface="Calibri" panose="020F0502020204030204" pitchFamily="34" charset="0"/>
              </a:rPr>
              <a:t>έναντι αυτής της </a:t>
            </a:r>
            <a:r>
              <a:rPr lang="en-US" dirty="0">
                <a:cs typeface="Calibri" panose="020F0502020204030204" pitchFamily="34" charset="0"/>
              </a:rPr>
              <a:t>Bosutinib (50.6% v/s 60.5%</a:t>
            </a:r>
            <a:r>
              <a:rPr lang="el-GR" dirty="0">
                <a:cs typeface="Calibri" panose="020F0502020204030204" pitchFamily="34" charset="0"/>
              </a:rPr>
              <a:t>), όπως και αυτές που οδήγησαν σε διακοπή της θεραπείας (</a:t>
            </a:r>
            <a:r>
              <a:rPr lang="en-US" dirty="0">
                <a:cs typeface="Calibri" panose="020F0502020204030204" pitchFamily="34" charset="0"/>
              </a:rPr>
              <a:t>5.8% v/s 21.1%)</a:t>
            </a:r>
          </a:p>
          <a:p>
            <a:pPr>
              <a:buClr>
                <a:schemeClr val="accent1">
                  <a:lumMod val="75000"/>
                </a:schemeClr>
              </a:buClr>
              <a:buSzPct val="80000"/>
            </a:pPr>
            <a:endParaRPr lang="en-US" sz="1200" dirty="0">
              <a:cs typeface="Calibri" panose="020F0502020204030204" pitchFamily="34" charset="0"/>
            </a:endParaRPr>
          </a:p>
          <a:p>
            <a:pPr marL="285750" indent="-285750">
              <a:buClr>
                <a:schemeClr val="accent1">
                  <a:lumMod val="75000"/>
                </a:schemeClr>
              </a:buClr>
              <a:buSzPct val="80000"/>
              <a:buFont typeface="Century Gothic" panose="020B0502020202020204" pitchFamily="34" charset="0"/>
              <a:buChar char="►"/>
            </a:pPr>
            <a:r>
              <a:rPr lang="el-GR" dirty="0">
                <a:cs typeface="Calibri" panose="020F0502020204030204" pitchFamily="34" charset="0"/>
              </a:rPr>
              <a:t>Η </a:t>
            </a:r>
            <a:r>
              <a:rPr lang="en-US" dirty="0" err="1">
                <a:cs typeface="Calibri" panose="020F0502020204030204" pitchFamily="34" charset="0"/>
              </a:rPr>
              <a:t>Asciminib</a:t>
            </a:r>
            <a:r>
              <a:rPr lang="en-US" dirty="0">
                <a:cs typeface="Calibri" panose="020F0502020204030204" pitchFamily="34" charset="0"/>
              </a:rPr>
              <a:t> </a:t>
            </a:r>
            <a:r>
              <a:rPr lang="el-GR" dirty="0">
                <a:cs typeface="Calibri" panose="020F0502020204030204" pitchFamily="34" charset="0"/>
              </a:rPr>
              <a:t>είχε μεγαλύτερη αποτελεσματικότητα από τη </a:t>
            </a:r>
            <a:r>
              <a:rPr lang="en-US" dirty="0">
                <a:cs typeface="Calibri" panose="020F0502020204030204" pitchFamily="34" charset="0"/>
              </a:rPr>
              <a:t>Bosutinib</a:t>
            </a:r>
            <a:r>
              <a:rPr lang="el-GR" dirty="0">
                <a:cs typeface="Calibri" panose="020F0502020204030204" pitchFamily="34" charset="0"/>
              </a:rPr>
              <a:t> στους ασθενείς της μελέτης ενώ ταυτόχρονα είχε καλύτερο</a:t>
            </a:r>
            <a:r>
              <a:rPr lang="en-US" dirty="0">
                <a:cs typeface="Calibri" panose="020F0502020204030204" pitchFamily="34" charset="0"/>
              </a:rPr>
              <a:t> </a:t>
            </a:r>
            <a:r>
              <a:rPr lang="en-US" dirty="0" err="1">
                <a:cs typeface="Calibri" panose="020F0502020204030204" pitchFamily="34" charset="0"/>
              </a:rPr>
              <a:t>profil</a:t>
            </a:r>
            <a:r>
              <a:rPr lang="el-GR" dirty="0">
                <a:cs typeface="Calibri" panose="020F0502020204030204" pitchFamily="34" charset="0"/>
              </a:rPr>
              <a:t> ασφάλειας</a:t>
            </a:r>
          </a:p>
          <a:p>
            <a:pPr marL="285750" indent="-285750">
              <a:buClr>
                <a:schemeClr val="accent1">
                  <a:lumMod val="75000"/>
                </a:schemeClr>
              </a:buClr>
              <a:buSzPct val="80000"/>
              <a:buFont typeface="Century Gothic" panose="020B0502020202020204" pitchFamily="34" charset="0"/>
              <a:buChar char="►"/>
            </a:pPr>
            <a:endParaRPr lang="en-US" dirty="0">
              <a:cs typeface="Calibri" panose="020F0502020204030204" pitchFamily="34" charset="0"/>
            </a:endParaRPr>
          </a:p>
        </p:txBody>
      </p:sp>
    </p:spTree>
    <p:extLst>
      <p:ext uri="{BB962C8B-B14F-4D97-AF65-F5344CB8AC3E}">
        <p14:creationId xmlns:p14="http://schemas.microsoft.com/office/powerpoint/2010/main" val="28564539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5789</TotalTime>
  <Words>1606</Words>
  <Application>Microsoft Office PowerPoint</Application>
  <PresentationFormat>Custom</PresentationFormat>
  <Paragraphs>94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Ion Boardroom</vt:lpstr>
      <vt:lpstr>        ΑΙΜΑΤΟΛΟΓΙΚΕΣ ΚΑΚΟΗΘΕΙΕΣ Μυελοδυπλαστικά Σύνδρομα Μυελοϋπερπλαστικά Νεοπλάσματα Οξείες Λευχαιμίες</vt:lpstr>
      <vt:lpstr>Η ΠΡΟΣΘΗΚΗ ΛΕΝΑΛΙΔΟΜΙΔΗΣ ΑΠΟΚΑΘΙΣΤΑ ΤΗΝ ΕΥΑΙΣΘΗΣΙΑ ΣΤΗΝ ΕΡΥΘΡΟΠΟΙΗΤΙΝΗ ΣΕ ΑΣΘΕΝΕΙΣ ΜΕ ΧΑΜΗΛΟΥ ΚΙΝΔΥΝΟΥ ΜΥΕΛΟΔΥΣΠΛΑΣΤΙΚΑ ΣΥΝΔΡΟΜΑ (LR-MDS)</vt:lpstr>
      <vt:lpstr>PowerPoint Presentation</vt:lpstr>
      <vt:lpstr>PowerPoint Presentation</vt:lpstr>
      <vt:lpstr>Η ΧΟΡΗΓΗΣΗ IMETELSTAT ΕΠΙΤΥΓΧΑΝΕΙ ΟΥΣΙΑΣΤΙΚΗ ΚΑΙ ΜΑΚΡΑ ΑΠΕΞΑΡΤΗΣΗ ΑΠΟ ΜΕΤΑΓΓΙΣΕΙΣ ΣΕ ΑΣΘΕΝΕΙΣ ΜΕ ΧΑΜΗΛΟΥ ΚΙΝΔΥΝΟΥ ΜΥΕΛΟΔΥΣΠΛΑΣΤΙΚΑ ΣΥΝΔΡΟΜΑ (LR –MDS)  </vt:lpstr>
      <vt:lpstr>PowerPoint Presentation</vt:lpstr>
      <vt:lpstr>ΤΟ ASCIMINIB ΣΕ ΑΣΘΕΝΕΊΣ ΜΕ ΧΡΟΝΙΑ ΜΥΕΛΟΓΕΝΗ ΛΕΥΧΑΙΜΙΑΣ (ΧΜΛ) ΑΝΘΕΚΤΙΚΟΥΣ Ή ΜΕ ΔΥΣΑΝΕΞΙΑ ΣΕ ΑΝΑΣΤΟΛΕΙΣ ΤΗΣ ΤΥΡΟΣΙΝΙΚΗΣ ΚΙΝΑΣΗΣ (TKIs)</vt:lpstr>
      <vt:lpstr>PowerPoint Presentation</vt:lpstr>
      <vt:lpstr>PowerPoint Presentation</vt:lpstr>
      <vt:lpstr>Η RUSFERTIDE ΕΛΕΓΧΕΙ ΤΟΝ ΑΙΜΑΤΟΚΡΙΤΗ ΑΣΘΕΝΩΝ ΜΕ ΑΛΗΘΗ ΠΟΛΥΚΥΤΤΑΡΑΙΜΙΑ ΚΑΙ ΤΟΥΣ ΑΠΑΛΛΑΣΣΕΙ ΑΠΟ ΑΦΑΙΜΑΞΕΙΣ</vt:lpstr>
      <vt:lpstr>PowerPoint Presentation</vt:lpstr>
      <vt:lpstr>PowerPoint Presentation</vt:lpstr>
      <vt:lpstr>ΣΥΝΔΥΑΣΜΟΣ EPRETANEPOPT ΚΑΙ AZACYTIDINE ΣΕ  ΜΥΕΛΟΔΥΣΠΛΑΣΤΙΚΑ ΣΎΝΔΡΟΜΑ (MDS) ΚΑΙ ΟΞΕΙΑ ΜΥΕΛΟΒΛΑΣΤΙΚΗ ΛΕΥΧΑΙΜΙΑ (AML) ΜΕ ΜΕΤΑΛΛΑΞΗ TP53</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HEMATOLOGIC MALIGNANCIES IN PREGNANCY</dc:title>
  <dc:creator>charis.matsouka@gmail.com</dc:creator>
  <cp:lastModifiedBy>teo</cp:lastModifiedBy>
  <cp:revision>29</cp:revision>
  <dcterms:created xsi:type="dcterms:W3CDTF">2021-08-23T19:40:56Z</dcterms:created>
  <dcterms:modified xsi:type="dcterms:W3CDTF">2022-04-13T20:03:13Z</dcterms:modified>
</cp:coreProperties>
</file>