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6" r:id="rId13"/>
    <p:sldId id="277" r:id="rId14"/>
    <p:sldId id="278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55856-782C-DD47-A1D8-9C4CEC686B36}" type="datetimeFigureOut">
              <a:rPr lang="en-US" smtClean="0"/>
              <a:pPr/>
              <a:t>4/15/2022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5A0E2-2452-AE4F-9CE6-02DD45D7C3B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7234" y="3002561"/>
            <a:ext cx="30059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/>
              <a:t>ΕΡΑΣΜΙΑ ΨΗΜΕΝΟΥ</a:t>
            </a:r>
          </a:p>
          <a:p>
            <a:pPr algn="ctr"/>
            <a:r>
              <a:rPr lang="el-GR" dirty="0"/>
              <a:t>ΝΕΦΡΟΛΟΓΟΣ</a:t>
            </a:r>
          </a:p>
          <a:p>
            <a:pPr algn="ctr"/>
            <a:r>
              <a:rPr lang="el-GR" dirty="0"/>
              <a:t>ΔΙΕΥΘΥΝΤΡΙΑ</a:t>
            </a:r>
          </a:p>
          <a:p>
            <a:pPr algn="ctr"/>
            <a:r>
              <a:rPr lang="el-GR" dirty="0"/>
              <a:t>ΜΟΝΑΔΑ ΤΕΧΝΗΤΟΥ ΝΕΦΡΟΎ</a:t>
            </a:r>
          </a:p>
          <a:p>
            <a:pPr algn="ctr"/>
            <a:r>
              <a:rPr lang="el-GR" dirty="0"/>
              <a:t>ΝΟΣΟΚΟΜΕΙΟ ΑΛΕΞΑΝΔΡΑ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28743" y="688760"/>
            <a:ext cx="7545655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3600" dirty="0"/>
              <a:t>ΝΕΟΤΕΡΕΣ ΕΞΕΛΙΞΕΙΣ ΣΤΗ ΝΕΦΡΟΛΟΓΙΑ</a:t>
            </a:r>
            <a:endParaRPr lang="en-GB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5213" y="405681"/>
            <a:ext cx="306656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 err="1"/>
              <a:t>IgA</a:t>
            </a:r>
            <a:r>
              <a:rPr lang="en-GB" sz="2000" dirty="0"/>
              <a:t>  </a:t>
            </a:r>
            <a:r>
              <a:rPr lang="el-GR" sz="2000" dirty="0"/>
              <a:t>σπειραματονεφρρίτιδα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287700" y="1278787"/>
            <a:ext cx="7263527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Η συντηρητική θεραπεία είναι πάντα το 1</a:t>
            </a:r>
            <a:r>
              <a:rPr lang="el-GR" baseline="30000" dirty="0"/>
              <a:t>ο</a:t>
            </a:r>
            <a:r>
              <a:rPr lang="el-GR" dirty="0"/>
              <a:t> βήμα στην </a:t>
            </a:r>
            <a:r>
              <a:rPr lang="en-US" dirty="0" err="1"/>
              <a:t>IgA</a:t>
            </a:r>
            <a:r>
              <a:rPr lang="el-GR" dirty="0"/>
              <a:t> ΣΝ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Στη μελέτη  </a:t>
            </a:r>
            <a:r>
              <a:rPr lang="en-US" dirty="0"/>
              <a:t>DAPA-CKD </a:t>
            </a:r>
            <a:r>
              <a:rPr lang="el-GR" dirty="0"/>
              <a:t>συμμετείχαν και ασθενείς με </a:t>
            </a:r>
            <a:r>
              <a:rPr lang="en-US" dirty="0" err="1"/>
              <a:t>IgA</a:t>
            </a:r>
            <a:r>
              <a:rPr lang="en-US" dirty="0"/>
              <a:t> </a:t>
            </a:r>
            <a:r>
              <a:rPr lang="el-GR" dirty="0"/>
              <a:t>ΣΝ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Η επίδραση της </a:t>
            </a:r>
            <a:r>
              <a:rPr lang="en-US" dirty="0" err="1"/>
              <a:t>dapagliflozin</a:t>
            </a:r>
            <a:r>
              <a:rPr lang="en-US" dirty="0"/>
              <a:t> </a:t>
            </a:r>
            <a:r>
              <a:rPr lang="el-GR" dirty="0"/>
              <a:t>στη νεφρική λειτουργία και στην επιβίωση</a:t>
            </a:r>
          </a:p>
          <a:p>
            <a:pPr marL="342900" indent="-342900"/>
            <a:r>
              <a:rPr lang="el-GR" dirty="0"/>
              <a:t>	των ασθενών αυτών παρουσιάστηκε σε δημοσίευση το 2021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Οι ασθενείς είχαν </a:t>
            </a:r>
            <a:r>
              <a:rPr lang="en-US" dirty="0" err="1"/>
              <a:t>eGFR</a:t>
            </a:r>
            <a:r>
              <a:rPr lang="en-US" dirty="0"/>
              <a:t> 25-75mL/min</a:t>
            </a:r>
            <a:r>
              <a:rPr lang="el-GR" dirty="0"/>
              <a:t> (</a:t>
            </a:r>
            <a:r>
              <a:rPr lang="en-US" dirty="0"/>
              <a:t>mean 43,8)</a:t>
            </a:r>
          </a:p>
          <a:p>
            <a:pPr marL="342900" indent="-342900"/>
            <a:r>
              <a:rPr lang="en-US" dirty="0"/>
              <a:t>	 </a:t>
            </a:r>
            <a:r>
              <a:rPr lang="el-GR" dirty="0"/>
              <a:t>και </a:t>
            </a:r>
            <a:r>
              <a:rPr lang="en-US" dirty="0"/>
              <a:t>ACR 200-5000mg/g (median 900)</a:t>
            </a:r>
            <a:endParaRPr lang="el-GR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n-US" dirty="0" err="1"/>
              <a:t>Dapagliflozin</a:t>
            </a:r>
            <a:r>
              <a:rPr lang="en-US" dirty="0"/>
              <a:t> 10mg (137</a:t>
            </a:r>
            <a:r>
              <a:rPr lang="el-GR" dirty="0"/>
              <a:t> ασθενείς) ή </a:t>
            </a:r>
            <a:r>
              <a:rPr lang="en-US" dirty="0"/>
              <a:t>placebo (133 </a:t>
            </a:r>
            <a:r>
              <a:rPr lang="el-GR" dirty="0"/>
              <a:t>ασθενείς)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Παρακολούθηση: διάμεσος χρόνος 2,1 έτη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Στόχος: Σύνθετο καταληκτικό σημείο, θάνατος σχετιζόμενος με νεφρική </a:t>
            </a:r>
          </a:p>
          <a:p>
            <a:pPr marL="342900" indent="-342900"/>
            <a:r>
              <a:rPr lang="el-GR" dirty="0"/>
              <a:t>	ή καρδιαγγειακή νόσο, ή επιδείνωση νεφρικής λειτουργίας κατά 50% </a:t>
            </a:r>
          </a:p>
          <a:p>
            <a:pPr marL="342900" indent="-342900"/>
            <a:r>
              <a:rPr lang="el-GR" dirty="0"/>
              <a:t>	ή τελικό στάδιο ΧΝΝ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73167" y="6332159"/>
            <a:ext cx="3787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Wheeler DC et al Kidney International 2021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1916" y="537973"/>
            <a:ext cx="412680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000" dirty="0"/>
              <a:t>Αποτελέσματα </a:t>
            </a:r>
            <a:r>
              <a:rPr lang="en-US" sz="2000" dirty="0"/>
              <a:t>DAPA-CKD </a:t>
            </a:r>
            <a:r>
              <a:rPr lang="el-GR" sz="2000" dirty="0"/>
              <a:t>στην </a:t>
            </a:r>
            <a:r>
              <a:rPr lang="en-US" sz="2000" dirty="0" err="1"/>
              <a:t>IgA</a:t>
            </a:r>
            <a:r>
              <a:rPr lang="en-US" sz="2000" dirty="0"/>
              <a:t> </a:t>
            </a:r>
            <a:r>
              <a:rPr lang="el-GR" sz="2000" dirty="0"/>
              <a:t>ΣΝ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96887" y="1499260"/>
            <a:ext cx="848180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Το σύνθετο καταληκτικό σημείο συνέβη σε 6 (4%) ασθενείς που έλαβαν </a:t>
            </a:r>
            <a:r>
              <a:rPr lang="en-US" dirty="0" err="1"/>
              <a:t>dapagliflozin</a:t>
            </a:r>
            <a:endParaRPr lang="en-US" dirty="0"/>
          </a:p>
          <a:p>
            <a:pPr marL="342900" indent="-342900"/>
            <a:r>
              <a:rPr lang="en-US" dirty="0"/>
              <a:t>	</a:t>
            </a:r>
            <a:r>
              <a:rPr lang="el-GR" dirty="0"/>
              <a:t>και 20 (15%)  ασθενείς που έλαβαν </a:t>
            </a:r>
            <a:r>
              <a:rPr lang="en-US" dirty="0"/>
              <a:t>placebo</a:t>
            </a:r>
          </a:p>
          <a:p>
            <a:pPr marL="342900" indent="-342900"/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Μέσος όρος μείωσης </a:t>
            </a:r>
            <a:r>
              <a:rPr lang="en-US" dirty="0" err="1"/>
              <a:t>eGFR</a:t>
            </a:r>
            <a:r>
              <a:rPr lang="en-US" dirty="0"/>
              <a:t>: -3,5 </a:t>
            </a:r>
            <a:r>
              <a:rPr lang="el-GR" dirty="0"/>
              <a:t>ομάδα </a:t>
            </a:r>
            <a:r>
              <a:rPr lang="en-US" dirty="0" err="1"/>
              <a:t>dapagliflozin</a:t>
            </a:r>
            <a:r>
              <a:rPr lang="en-US" dirty="0"/>
              <a:t> </a:t>
            </a:r>
            <a:r>
              <a:rPr lang="el-GR" dirty="0"/>
              <a:t>έναντι -4,7</a:t>
            </a:r>
            <a:r>
              <a:rPr lang="en-US" dirty="0" err="1"/>
              <a:t>mL</a:t>
            </a:r>
            <a:r>
              <a:rPr lang="en-US" dirty="0"/>
              <a:t>/min placebo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Το </a:t>
            </a:r>
            <a:r>
              <a:rPr lang="en-US" dirty="0"/>
              <a:t>ACR </a:t>
            </a:r>
            <a:r>
              <a:rPr lang="el-GR" dirty="0"/>
              <a:t>μειώθηκε κατά </a:t>
            </a:r>
            <a:r>
              <a:rPr lang="en-US" dirty="0"/>
              <a:t>26%</a:t>
            </a:r>
            <a:r>
              <a:rPr lang="el-GR" dirty="0"/>
              <a:t> στους ασθενείς υπό </a:t>
            </a:r>
            <a:r>
              <a:rPr lang="en-US" dirty="0"/>
              <a:t> </a:t>
            </a:r>
            <a:r>
              <a:rPr lang="en-US" dirty="0" err="1"/>
              <a:t>dapagliflozin</a:t>
            </a:r>
            <a:r>
              <a:rPr lang="en-US" dirty="0"/>
              <a:t> </a:t>
            </a:r>
            <a:r>
              <a:rPr lang="el-GR" dirty="0"/>
              <a:t>έναντι </a:t>
            </a:r>
            <a:r>
              <a:rPr lang="en-US" dirty="0"/>
              <a:t>placebo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Η αγωγή με </a:t>
            </a:r>
            <a:r>
              <a:rPr lang="en-US" dirty="0" err="1"/>
              <a:t>dapagliflozin</a:t>
            </a:r>
            <a:r>
              <a:rPr lang="en-US" dirty="0"/>
              <a:t>   </a:t>
            </a:r>
            <a:r>
              <a:rPr lang="el-GR" dirty="0"/>
              <a:t>ευνοεί τη διατήρηση της νεφρικής λειτουργίας </a:t>
            </a:r>
          </a:p>
          <a:p>
            <a:pPr marL="342900" indent="-342900"/>
            <a:r>
              <a:rPr lang="el-GR" dirty="0"/>
              <a:t>	και σε ασθενείς με </a:t>
            </a:r>
            <a:r>
              <a:rPr lang="en-US" dirty="0" err="1"/>
              <a:t>IgA</a:t>
            </a:r>
            <a:r>
              <a:rPr lang="en-US" dirty="0"/>
              <a:t> </a:t>
            </a:r>
            <a:r>
              <a:rPr lang="el-GR" dirty="0"/>
              <a:t>νεφρίτιδα 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Λιγότερες ανεπιθύμητες ενέργειες στην ομάδα </a:t>
            </a:r>
            <a:r>
              <a:rPr lang="en-US" dirty="0" err="1"/>
              <a:t>dapagliflozin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Δεν υπήρξαν μη αναμενόμενες ανεπιθύμητες ενέργειες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7950" y="6288062"/>
            <a:ext cx="3787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Wheeler DC et al Kidney International 2021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3120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50" y="1993900"/>
            <a:ext cx="7556500" cy="2870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1257300"/>
            <a:ext cx="75057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502692"/>
            <a:ext cx="7213600" cy="599703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5286" y="409384"/>
            <a:ext cx="340349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/>
              <a:t>ANCA </a:t>
            </a:r>
            <a:r>
              <a:rPr lang="el-GR" sz="2000" dirty="0"/>
              <a:t>σχετιζόμενες αγγειϊτιδες</a:t>
            </a:r>
            <a:endParaRPr lang="en-US" sz="2000" dirty="0"/>
          </a:p>
          <a:p>
            <a:r>
              <a:rPr lang="el-GR" sz="2000" dirty="0"/>
              <a:t>Μελέτη </a:t>
            </a:r>
            <a:r>
              <a:rPr lang="en-US" sz="2000" dirty="0"/>
              <a:t>ADVOCATE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956780" y="1583080"/>
            <a:ext cx="7327622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dirty="0"/>
              <a:t> </a:t>
            </a:r>
            <a:r>
              <a:rPr lang="en-GB" dirty="0" err="1"/>
              <a:t>Avacopan</a:t>
            </a:r>
            <a:endParaRPr lang="en-GB" dirty="0"/>
          </a:p>
          <a:p>
            <a:pPr marL="342900" indent="-342900">
              <a:buFont typeface="Arial"/>
              <a:buChar char="•"/>
            </a:pPr>
            <a:endParaRPr lang="en-GB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Αναστολέας του </a:t>
            </a:r>
            <a:r>
              <a:rPr lang="en-US" dirty="0"/>
              <a:t>C5a 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Συγκρίθηκε με κορτιζόνη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Ολοι οι ασθενείς έλαβαν κυκλοφωσφαμίδη αρχικά και εν συνεχεία</a:t>
            </a:r>
          </a:p>
          <a:p>
            <a:pPr marL="342900" indent="-342900"/>
            <a:r>
              <a:rPr lang="el-GR" dirty="0"/>
              <a:t>	αζαθειοπρίνη ή </a:t>
            </a:r>
            <a:r>
              <a:rPr lang="en-US" dirty="0" err="1"/>
              <a:t>rituximab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Κυριος στόχος: </a:t>
            </a:r>
          </a:p>
          <a:p>
            <a:pPr marL="342900" indent="-342900"/>
            <a:r>
              <a:rPr lang="el-GR" dirty="0"/>
              <a:t>	ύφεση όπως ορίζεται απο το </a:t>
            </a:r>
            <a:r>
              <a:rPr lang="en-US" dirty="0"/>
              <a:t>BVAS (Birmingham </a:t>
            </a:r>
            <a:r>
              <a:rPr lang="en-US" dirty="0" err="1"/>
              <a:t>Vasculitis</a:t>
            </a:r>
            <a:r>
              <a:rPr lang="en-US" dirty="0"/>
              <a:t> Activity Score) </a:t>
            </a:r>
            <a:endParaRPr lang="el-GR" dirty="0"/>
          </a:p>
          <a:p>
            <a:pPr marL="342900" indent="-342900"/>
            <a:r>
              <a:rPr lang="el-GR" dirty="0"/>
              <a:t>	με όρια 0-63 (καλύτερες οι χαμηλότερες τιμές)</a:t>
            </a:r>
          </a:p>
          <a:p>
            <a:pPr marL="342900" indent="-342900"/>
            <a:r>
              <a:rPr lang="el-GR" dirty="0"/>
              <a:t>	την 26</a:t>
            </a:r>
            <a:r>
              <a:rPr lang="el-GR" baseline="30000" dirty="0"/>
              <a:t>η</a:t>
            </a:r>
            <a:r>
              <a:rPr lang="el-GR" dirty="0"/>
              <a:t> εβδμάδα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Δευτερεύον στόχος:</a:t>
            </a:r>
          </a:p>
          <a:p>
            <a:pPr marL="342900" indent="-342900"/>
            <a:r>
              <a:rPr lang="el-GR" dirty="0"/>
              <a:t>	διατήρηση της ύφεσης μέχρι την 52</a:t>
            </a:r>
            <a:r>
              <a:rPr lang="el-GR" baseline="30000" dirty="0"/>
              <a:t>η</a:t>
            </a:r>
            <a:r>
              <a:rPr lang="el-GR" dirty="0"/>
              <a:t> εβδομάδα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571" y="6393896"/>
            <a:ext cx="3102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Jayne DRW et al N </a:t>
            </a:r>
            <a:r>
              <a:rPr lang="en-US" sz="1600" dirty="0" err="1"/>
              <a:t>Engl</a:t>
            </a:r>
            <a:r>
              <a:rPr lang="en-US" sz="1600" dirty="0"/>
              <a:t> J Med 2021</a:t>
            </a:r>
            <a:endParaRPr lang="en-GB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3514" y="273061"/>
            <a:ext cx="291202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000" dirty="0"/>
              <a:t>Αποτελέσματα</a:t>
            </a:r>
            <a:r>
              <a:rPr lang="en-US" sz="2000" dirty="0"/>
              <a:t> ADVOCATE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6319" y="985008"/>
            <a:ext cx="8868196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Τυχαιοποιήθηκαν 331 ασθενείς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 </a:t>
            </a:r>
            <a:r>
              <a:rPr lang="en-US" dirty="0" err="1"/>
              <a:t>avacopan</a:t>
            </a:r>
            <a:r>
              <a:rPr lang="en-US" dirty="0"/>
              <a:t>: 166	prednisone: 165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Mean BVAS: 16 </a:t>
            </a:r>
            <a:r>
              <a:rPr lang="el-GR" dirty="0"/>
              <a:t>και οι 2 ομάδες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Υφεση στις 26 εβδομάδες: </a:t>
            </a:r>
          </a:p>
          <a:p>
            <a:pPr marL="342900" indent="-342900"/>
            <a:r>
              <a:rPr lang="el-GR" dirty="0"/>
              <a:t>	120/166 (72.3%) ασθενείς υπό </a:t>
            </a:r>
            <a:r>
              <a:rPr lang="en-US" dirty="0" err="1"/>
              <a:t>avacopan</a:t>
            </a:r>
            <a:endParaRPr lang="el-GR" dirty="0"/>
          </a:p>
          <a:p>
            <a:pPr marL="342900" indent="-342900"/>
            <a:r>
              <a:rPr lang="el-GR" dirty="0"/>
              <a:t>	115/165 (70.1%) ασθενείς υπό </a:t>
            </a:r>
            <a:r>
              <a:rPr lang="en-US" dirty="0"/>
              <a:t>prednisone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Υφεση στις 52 εβδομάδες: </a:t>
            </a:r>
          </a:p>
          <a:p>
            <a:pPr marL="342900" indent="-342900"/>
            <a:r>
              <a:rPr lang="el-GR" dirty="0"/>
              <a:t>	106/166 (65.7%) </a:t>
            </a:r>
            <a:r>
              <a:rPr lang="en-US" dirty="0" err="1"/>
              <a:t>avacopan</a:t>
            </a:r>
            <a:r>
              <a:rPr lang="en-US" dirty="0"/>
              <a:t> </a:t>
            </a:r>
            <a:endParaRPr lang="el-GR" dirty="0"/>
          </a:p>
          <a:p>
            <a:pPr marL="342900" indent="-342900"/>
            <a:r>
              <a:rPr lang="el-GR" dirty="0"/>
              <a:t>	</a:t>
            </a:r>
            <a:r>
              <a:rPr lang="en-US" dirty="0"/>
              <a:t>90/164 (54.9%) prednisone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Σοβαρές ανεπιθύμητες ενέργειες: 37.3% </a:t>
            </a:r>
            <a:r>
              <a:rPr lang="en-US" dirty="0" err="1"/>
              <a:t>avacopan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l-GR" dirty="0"/>
              <a:t>39.0%</a:t>
            </a:r>
            <a:r>
              <a:rPr lang="en-US" dirty="0"/>
              <a:t> prednisone</a:t>
            </a:r>
            <a:endParaRPr lang="el-GR" dirty="0"/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Συμπέρασμα: </a:t>
            </a:r>
            <a:endParaRPr lang="en-US" dirty="0"/>
          </a:p>
          <a:p>
            <a:pPr marL="342900" indent="-342900"/>
            <a:r>
              <a:rPr lang="en-US" dirty="0"/>
              <a:t>	</a:t>
            </a:r>
            <a:r>
              <a:rPr lang="el-GR" dirty="0"/>
              <a:t>Το </a:t>
            </a:r>
            <a:r>
              <a:rPr lang="en-US" dirty="0" err="1"/>
              <a:t>avacopan</a:t>
            </a:r>
            <a:r>
              <a:rPr lang="en-US" dirty="0"/>
              <a:t> </a:t>
            </a:r>
            <a:r>
              <a:rPr lang="el-GR" dirty="0"/>
              <a:t>δεν είναι κατώτερο της κορτιζόνης στην επίτευξη ύφεσης την 26</a:t>
            </a:r>
            <a:r>
              <a:rPr lang="el-GR" baseline="30000" dirty="0"/>
              <a:t>η</a:t>
            </a:r>
            <a:r>
              <a:rPr lang="el-GR" dirty="0"/>
              <a:t> εβδομάδα</a:t>
            </a:r>
            <a:endParaRPr lang="en-US" dirty="0"/>
          </a:p>
          <a:p>
            <a:pPr marL="342900" indent="-342900"/>
            <a:r>
              <a:rPr lang="en-US" dirty="0"/>
              <a:t>	</a:t>
            </a:r>
            <a:r>
              <a:rPr lang="el-GR" dirty="0"/>
              <a:t>Είναι καλύτερο από την κορτιζόνη στην διατήρηση της ύφεσης στις 52 εβδομάδες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08571" y="6402711"/>
            <a:ext cx="3102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Jayne DRW et al N </a:t>
            </a:r>
            <a:r>
              <a:rPr lang="en-US" sz="1600" dirty="0" err="1"/>
              <a:t>Engl</a:t>
            </a:r>
            <a:r>
              <a:rPr lang="en-US" sz="1600" dirty="0"/>
              <a:t> J Med 2021</a:t>
            </a:r>
            <a:endParaRPr lang="en-GB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1232" y="1070119"/>
            <a:ext cx="6814686" cy="56323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Σπάνια γενετική διαταραχή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Υπερπαραγωγή οξαλικών απο το ήπαρ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Νεφρολιθίαση, νεφρασβέστωση, νεφρική ανεπάρκεια, γενικευμένη οξάλωση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 Το  </a:t>
            </a:r>
            <a:r>
              <a:rPr lang="en-US" dirty="0" err="1"/>
              <a:t>lumasiran</a:t>
            </a:r>
            <a:r>
              <a:rPr lang="en-US" dirty="0"/>
              <a:t>  </a:t>
            </a:r>
            <a:r>
              <a:rPr lang="el-GR" dirty="0"/>
              <a:t>είναι παρεμβαλλόμενο </a:t>
            </a:r>
            <a:r>
              <a:rPr lang="en-US" dirty="0"/>
              <a:t>RNA </a:t>
            </a:r>
            <a:r>
              <a:rPr lang="el-GR" dirty="0"/>
              <a:t>(</a:t>
            </a:r>
            <a:r>
              <a:rPr lang="en-US" dirty="0" err="1"/>
              <a:t>RNAi</a:t>
            </a:r>
            <a:r>
              <a:rPr lang="el-GR" dirty="0"/>
              <a:t>) που μειώνει την παραγωγή οξαλικών από το ήπαρ 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Η μελέτη φάσης 3 </a:t>
            </a:r>
            <a:r>
              <a:rPr lang="en-US" dirty="0"/>
              <a:t>ILLUMINATE-A   </a:t>
            </a:r>
            <a:r>
              <a:rPr lang="el-GR" dirty="0"/>
              <a:t>ήταν πολυκεντρική, διπλή-τυφλή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Χορήγηση: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err="1"/>
              <a:t>Lumasiran</a:t>
            </a:r>
            <a:r>
              <a:rPr lang="en-US" dirty="0"/>
              <a:t> sc </a:t>
            </a:r>
            <a:r>
              <a:rPr lang="el-GR" dirty="0"/>
              <a:t>σε χρόνο </a:t>
            </a:r>
            <a:r>
              <a:rPr lang="en-US" dirty="0"/>
              <a:t>0, 1, 2, 3</a:t>
            </a:r>
            <a:r>
              <a:rPr lang="el-GR" dirty="0"/>
              <a:t> και</a:t>
            </a:r>
            <a:r>
              <a:rPr lang="en-US" dirty="0"/>
              <a:t> 6 </a:t>
            </a:r>
            <a:r>
              <a:rPr lang="el-GR" dirty="0"/>
              <a:t>μήνες</a:t>
            </a:r>
          </a:p>
          <a:p>
            <a:pPr marL="1257300" lvl="2" indent="-342900">
              <a:buClr>
                <a:schemeClr val="accent1">
                  <a:lumMod val="75000"/>
                </a:schemeClr>
              </a:buClr>
              <a:buFont typeface="Courier New"/>
              <a:buChar char="o"/>
            </a:pPr>
            <a:endParaRPr lang="el-GR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placebo</a:t>
            </a:r>
            <a:r>
              <a:rPr lang="el-GR" dirty="0"/>
              <a:t> </a:t>
            </a:r>
          </a:p>
          <a:p>
            <a:pPr marL="1257300" lvl="2" indent="-342900"/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349474" y="261299"/>
            <a:ext cx="442020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dirty="0"/>
              <a:t>Πρωτοπαθής Υπεροξαλουρία </a:t>
            </a:r>
            <a:r>
              <a:rPr lang="en-US" sz="2400" dirty="0"/>
              <a:t>PH1</a:t>
            </a: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7828" y="498593"/>
            <a:ext cx="195873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PH1 ILLUMINATE-A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89617" y="1451095"/>
            <a:ext cx="7378943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Μεταβολή της αποβολής οξαλικών στα ούρα 24ωρο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Μεταβολή των οξαλικών στο πλάσμα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Ποσοστό ασθενών που αποβάλλουν ≤ 1.5 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l-GR" dirty="0"/>
              <a:t>ανώτερο φυσιολογικό όριο </a:t>
            </a:r>
          </a:p>
          <a:p>
            <a:pPr marL="342900" indent="-342900"/>
            <a:r>
              <a:rPr lang="el-GR" dirty="0"/>
              <a:t>	οξαλικών ούρων 24ωρου</a:t>
            </a:r>
          </a:p>
          <a:p>
            <a:pPr marL="342900" indent="-342900"/>
            <a:endParaRPr lang="el-GR" dirty="0"/>
          </a:p>
          <a:p>
            <a:pPr marL="342900" indent="-342900">
              <a:buFont typeface="Wingdings" charset="2"/>
              <a:buChar char="ü"/>
            </a:pPr>
            <a:r>
              <a:rPr lang="el-GR" dirty="0"/>
              <a:t>Τυχαιοποιήθηκαν 39 ασθενείς 2:1 </a:t>
            </a:r>
            <a:r>
              <a:rPr lang="en-US" dirty="0" err="1"/>
              <a:t>lumasiran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placebo</a:t>
            </a:r>
            <a:endParaRPr lang="el-GR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Wingdings" charset="2"/>
              <a:buChar char="ü"/>
            </a:pPr>
            <a:r>
              <a:rPr lang="el-GR" dirty="0"/>
              <a:t>Ολοι οι ασθενείς είχαν  </a:t>
            </a:r>
            <a:r>
              <a:rPr lang="en-US" dirty="0" err="1"/>
              <a:t>eGFR</a:t>
            </a:r>
            <a:r>
              <a:rPr lang="en-US" dirty="0"/>
              <a:t>&gt; 30mL/min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Wingdings" charset="2"/>
              <a:buChar char="ü"/>
            </a:pPr>
            <a:r>
              <a:rPr lang="en-US" dirty="0"/>
              <a:t> </a:t>
            </a:r>
            <a:r>
              <a:rPr lang="el-GR" dirty="0"/>
              <a:t>Κανένας ασθενής δεν είχε συστηματική οξάλωση</a:t>
            </a:r>
          </a:p>
          <a:p>
            <a:pPr marL="342900" indent="-342900">
              <a:buFont typeface="Wingdings" charset="2"/>
              <a:buChar char="ü"/>
            </a:pPr>
            <a:endParaRPr lang="el-GR" dirty="0"/>
          </a:p>
          <a:p>
            <a:pPr marL="342900" indent="-342900">
              <a:buFont typeface="Wingdings" charset="2"/>
              <a:buChar char="ü"/>
            </a:pPr>
            <a:r>
              <a:rPr lang="el-GR" dirty="0"/>
              <a:t>Ολοι οι ασθενείς συνέχισαν την αγωγή με βιταμίνη Β6, πρόσληψη νερού&gt;2</a:t>
            </a:r>
            <a:r>
              <a:rPr lang="en-US" dirty="0"/>
              <a:t>L, </a:t>
            </a:r>
            <a:r>
              <a:rPr lang="el-GR" dirty="0"/>
              <a:t>κιτρικά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endParaRPr lang="el-GR" dirty="0"/>
          </a:p>
          <a:p>
            <a:pPr marL="342900" indent="-342900"/>
            <a:r>
              <a:rPr lang="el-GR" dirty="0"/>
              <a:t>  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" y="1063322"/>
            <a:ext cx="7251700" cy="2755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4913" y="326313"/>
            <a:ext cx="156966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dirty="0"/>
              <a:t>Αποτελέσματα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3292" y="6464448"/>
            <a:ext cx="4326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Garrelffs</a:t>
            </a:r>
            <a:r>
              <a:rPr lang="en-GB" sz="1600" dirty="0"/>
              <a:t> SF et al N </a:t>
            </a:r>
            <a:r>
              <a:rPr lang="en-GB" sz="1600" dirty="0" err="1"/>
              <a:t>Engl</a:t>
            </a:r>
            <a:r>
              <a:rPr lang="en-GB" sz="1600" dirty="0"/>
              <a:t> J Med 2021; 332: 1216-26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13038" y="4145006"/>
            <a:ext cx="112918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dirty="0"/>
              <a:t>Ασφάλεια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43828" y="4735889"/>
            <a:ext cx="789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Ήπιες τοπικές αντιδράσεις στο σημείο χορήγησης του </a:t>
            </a:r>
            <a:r>
              <a:rPr lang="en-US" dirty="0" err="1"/>
              <a:t>lumasiran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Ενας ασθενής από την ομάδα </a:t>
            </a:r>
            <a:r>
              <a:rPr lang="en-US" dirty="0" err="1"/>
              <a:t>lumasiran</a:t>
            </a:r>
            <a:r>
              <a:rPr lang="en-US" dirty="0"/>
              <a:t> </a:t>
            </a:r>
            <a:r>
              <a:rPr lang="el-GR" dirty="0"/>
              <a:t>διέκοψε το φάρμακο λόγω καταβολής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0619" y="458606"/>
            <a:ext cx="354456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ILLUMINATE-A extension 12 months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3332" y="1349341"/>
            <a:ext cx="839204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dirty="0"/>
              <a:t> </a:t>
            </a:r>
            <a:r>
              <a:rPr lang="el-GR" dirty="0"/>
              <a:t>Ολοι οι ασθενείς που έλαβαν από την αρχή </a:t>
            </a:r>
            <a:r>
              <a:rPr lang="en-US" dirty="0" err="1"/>
              <a:t>lumasiran</a:t>
            </a:r>
            <a:r>
              <a:rPr lang="en-US" dirty="0"/>
              <a:t> </a:t>
            </a:r>
            <a:r>
              <a:rPr lang="el-GR" dirty="0"/>
              <a:t>διατήρησαν τη μείωση</a:t>
            </a:r>
          </a:p>
          <a:p>
            <a:r>
              <a:rPr lang="el-GR" dirty="0"/>
              <a:t>	των οξαλικών στα ούρα 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Οι ασθενείς που άλλαξαν από </a:t>
            </a:r>
            <a:r>
              <a:rPr lang="en-US" dirty="0"/>
              <a:t>placebo </a:t>
            </a:r>
            <a:r>
              <a:rPr lang="el-GR" dirty="0"/>
              <a:t>σε </a:t>
            </a:r>
            <a:r>
              <a:rPr lang="en-US" dirty="0" err="1"/>
              <a:t>lumasiran</a:t>
            </a:r>
            <a:r>
              <a:rPr lang="en-US" dirty="0"/>
              <a:t> </a:t>
            </a:r>
            <a:r>
              <a:rPr lang="el-GR" dirty="0"/>
              <a:t>πέτυχαν και αυτοί μείωση</a:t>
            </a:r>
          </a:p>
          <a:p>
            <a:r>
              <a:rPr lang="el-GR" dirty="0"/>
              <a:t>	στον 6</a:t>
            </a:r>
            <a:r>
              <a:rPr lang="el-GR" baseline="30000" dirty="0"/>
              <a:t>ο</a:t>
            </a:r>
            <a:r>
              <a:rPr lang="el-GR" dirty="0"/>
              <a:t> μήνα</a:t>
            </a:r>
          </a:p>
          <a:p>
            <a:endParaRPr lang="el-GR" dirty="0"/>
          </a:p>
          <a:p>
            <a:pPr marL="342900" indent="-342900">
              <a:buFont typeface="Wingdings" charset="2"/>
              <a:buChar char="ü"/>
            </a:pPr>
            <a:r>
              <a:rPr lang="el-GR" dirty="0"/>
              <a:t>Ανεπιθύμητες ενέργειες: δεν εμφανίστηκαν άλλες εκτός από τις τοπικές στο σημείο</a:t>
            </a:r>
          </a:p>
          <a:p>
            <a:r>
              <a:rPr lang="el-GR" dirty="0"/>
              <a:t>	χορήγησης του φαρμάκου</a:t>
            </a:r>
          </a:p>
          <a:p>
            <a:endParaRPr lang="el-GR" dirty="0"/>
          </a:p>
          <a:p>
            <a:pPr marL="342900" indent="-342900">
              <a:buFont typeface="Wingdings" charset="2"/>
              <a:buChar char="Ø"/>
            </a:pPr>
            <a:r>
              <a:rPr lang="el-GR" dirty="0"/>
              <a:t>Λιγότερα επεισόδια λιθίασης</a:t>
            </a:r>
          </a:p>
          <a:p>
            <a:pPr marL="342900" indent="-342900">
              <a:buFont typeface="Wingdings" charset="2"/>
              <a:buChar char="Ø"/>
            </a:pPr>
            <a:endParaRPr lang="el-GR" dirty="0"/>
          </a:p>
          <a:p>
            <a:pPr marL="342900" indent="-342900">
              <a:buFont typeface="Wingdings" charset="2"/>
              <a:buChar char="Ø"/>
            </a:pPr>
            <a:r>
              <a:rPr lang="el-GR" dirty="0"/>
              <a:t>Βελτίωση του βαθμού νεφρασβέστωσης</a:t>
            </a:r>
          </a:p>
          <a:p>
            <a:endParaRPr lang="el-GR" dirty="0"/>
          </a:p>
          <a:p>
            <a:pPr marL="342900" indent="-342900">
              <a:buFont typeface="Wingdings" charset="2"/>
              <a:buChar char="Ø"/>
            </a:pPr>
            <a:r>
              <a:rPr lang="en-US" dirty="0" err="1"/>
              <a:t>eGFR</a:t>
            </a:r>
            <a:r>
              <a:rPr lang="en-US" dirty="0"/>
              <a:t> </a:t>
            </a:r>
            <a:r>
              <a:rPr lang="el-GR" dirty="0"/>
              <a:t>σταθερός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14409" y="6340977"/>
            <a:ext cx="4071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Hulton</a:t>
            </a:r>
            <a:r>
              <a:rPr lang="en-GB" sz="1600" dirty="0"/>
              <a:t> SA et al Kidney </a:t>
            </a:r>
            <a:r>
              <a:rPr lang="en-GB" sz="1600" dirty="0" err="1"/>
              <a:t>Int</a:t>
            </a:r>
            <a:r>
              <a:rPr lang="en-GB" sz="1600" dirty="0"/>
              <a:t> Rep 2022; 7:494-506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390" y="476241"/>
            <a:ext cx="442494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 </a:t>
            </a:r>
            <a:r>
              <a:rPr lang="el-GR" sz="2000" dirty="0"/>
              <a:t>Αναιμία και χρόνια νεφρική ανεπάρκεια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43841" y="1472800"/>
            <a:ext cx="819968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Ο αναστολέας του παράγοντα που επάγεται από την υποξία</a:t>
            </a:r>
          </a:p>
          <a:p>
            <a:r>
              <a:rPr lang="el-GR" dirty="0"/>
              <a:t>	</a:t>
            </a:r>
            <a:r>
              <a:rPr lang="en-US" dirty="0"/>
              <a:t>HIF (hypoxia inducible factor)</a:t>
            </a:r>
            <a:r>
              <a:rPr lang="el-GR" dirty="0"/>
              <a:t> </a:t>
            </a:r>
            <a:r>
              <a:rPr lang="en-US" dirty="0" err="1"/>
              <a:t>Daprodustat</a:t>
            </a:r>
            <a:r>
              <a:rPr lang="el-GR" dirty="0"/>
              <a:t> βελτιώνει την αναιμία </a:t>
            </a:r>
          </a:p>
          <a:p>
            <a:r>
              <a:rPr lang="el-GR" dirty="0"/>
              <a:t>	της χρόνιας νεφρικής νόσου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 3872 ασθενείς τυχαιοποιήθηκαν να λάβουν </a:t>
            </a:r>
            <a:r>
              <a:rPr lang="en-US" dirty="0" err="1"/>
              <a:t>daprodustat</a:t>
            </a:r>
            <a:r>
              <a:rPr lang="en-US" dirty="0"/>
              <a:t> per-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l-GR" dirty="0"/>
              <a:t>ή </a:t>
            </a:r>
            <a:r>
              <a:rPr lang="en-US" dirty="0" err="1"/>
              <a:t>darbepoietin</a:t>
            </a:r>
            <a:r>
              <a:rPr lang="en-US" dirty="0"/>
              <a:t> sc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Τα επίπεδα αιμοσφαιρίνης ήταν παρόμοια στις 2 ομάδες πριν την χορήγηση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Στόχος</a:t>
            </a:r>
          </a:p>
          <a:p>
            <a:pPr marL="800100" lvl="1" indent="-342900">
              <a:buFont typeface="Arial"/>
              <a:buChar char="•"/>
            </a:pPr>
            <a:endParaRPr lang="el-GR" dirty="0"/>
          </a:p>
          <a:p>
            <a:pPr marL="800100" lvl="1" indent="-342900">
              <a:buFont typeface="Arial"/>
              <a:buChar char="•"/>
            </a:pPr>
            <a:r>
              <a:rPr lang="el-GR" dirty="0"/>
              <a:t>Μεταβολή </a:t>
            </a:r>
            <a:r>
              <a:rPr lang="en-US" dirty="0" err="1"/>
              <a:t>Hb</a:t>
            </a:r>
            <a:r>
              <a:rPr lang="en-US" dirty="0"/>
              <a:t> </a:t>
            </a:r>
            <a:r>
              <a:rPr lang="el-GR" dirty="0"/>
              <a:t>από 28 μέχρι 52 εβδομάδες</a:t>
            </a:r>
          </a:p>
          <a:p>
            <a:pPr marL="800100" lvl="1" indent="-342900">
              <a:buFont typeface="Arial"/>
              <a:buChar char="•"/>
            </a:pPr>
            <a:r>
              <a:rPr lang="el-GR" dirty="0"/>
              <a:t>Εμφάνιση μείζονων καρδιαγγειακών συμβαμάτων</a:t>
            </a:r>
          </a:p>
          <a:p>
            <a:pPr marL="800100" lvl="1" indent="-342900"/>
            <a:endParaRPr lang="el-GR" dirty="0"/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61362" y="6340979"/>
            <a:ext cx="4309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Singh AK et al</a:t>
            </a:r>
            <a:r>
              <a:rPr lang="el-GR" sz="1600" dirty="0"/>
              <a:t> </a:t>
            </a:r>
            <a:r>
              <a:rPr lang="en-GB" sz="1600" dirty="0"/>
              <a:t>N </a:t>
            </a:r>
            <a:r>
              <a:rPr lang="en-GB" sz="1600" dirty="0" err="1"/>
              <a:t>Engl</a:t>
            </a:r>
            <a:r>
              <a:rPr lang="en-GB" sz="1600" dirty="0"/>
              <a:t> J Med 2021; 385: 2325-2335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4900" y="511511"/>
            <a:ext cx="7417415" cy="677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 err="1"/>
              <a:t>Daprodustat</a:t>
            </a:r>
            <a:r>
              <a:rPr lang="en-GB" dirty="0"/>
              <a:t> for the treatment of </a:t>
            </a:r>
            <a:r>
              <a:rPr lang="en-GB" dirty="0" err="1"/>
              <a:t>anemia</a:t>
            </a:r>
            <a:r>
              <a:rPr lang="en-GB" dirty="0"/>
              <a:t> in patients not undergoing dialysis</a:t>
            </a:r>
            <a:endParaRPr lang="el-GR" dirty="0"/>
          </a:p>
          <a:p>
            <a:r>
              <a:rPr lang="en-US" dirty="0"/>
              <a:t>ASCEND-ND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34900" y="1499257"/>
            <a:ext cx="677621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u="sng" dirty="0"/>
              <a:t>Αποτελέσματα: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Μεταβολή  </a:t>
            </a:r>
            <a:r>
              <a:rPr lang="en-US" dirty="0" err="1"/>
              <a:t>Hb</a:t>
            </a:r>
            <a:endParaRPr lang="en-US" dirty="0"/>
          </a:p>
          <a:p>
            <a:endParaRPr lang="en-US" dirty="0"/>
          </a:p>
          <a:p>
            <a:r>
              <a:rPr lang="el-GR" dirty="0"/>
              <a:t>	</a:t>
            </a:r>
            <a:r>
              <a:rPr lang="en-US" dirty="0" err="1"/>
              <a:t>Daprodustat</a:t>
            </a:r>
            <a:r>
              <a:rPr lang="en-US" dirty="0"/>
              <a:t>: 0.74±0.02g/dl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Darbepoietin</a:t>
            </a:r>
            <a:r>
              <a:rPr lang="en-US" dirty="0"/>
              <a:t>: 0.66±0.02g/dl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Καρδιαγγειακά συμβάντα σε μέσο χρόνο παρακολούθησης 1.9 έτη</a:t>
            </a:r>
          </a:p>
          <a:p>
            <a:endParaRPr lang="el-GR" dirty="0"/>
          </a:p>
          <a:p>
            <a:r>
              <a:rPr lang="el-GR" dirty="0"/>
              <a:t>	</a:t>
            </a:r>
            <a:r>
              <a:rPr lang="en-US" dirty="0" err="1"/>
              <a:t>Daprodustat</a:t>
            </a:r>
            <a:r>
              <a:rPr lang="en-US" dirty="0"/>
              <a:t>: 19.5%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Darbepoietin</a:t>
            </a:r>
            <a:r>
              <a:rPr lang="en-US" dirty="0"/>
              <a:t>: 19.2%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58384" y="5855923"/>
            <a:ext cx="4263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Singh AK et </a:t>
            </a:r>
            <a:r>
              <a:rPr lang="en-GB" sz="1600" dirty="0" err="1"/>
              <a:t>alN</a:t>
            </a:r>
            <a:r>
              <a:rPr lang="en-GB" sz="1600" dirty="0"/>
              <a:t> </a:t>
            </a:r>
            <a:r>
              <a:rPr lang="en-GB" sz="1600" dirty="0" err="1"/>
              <a:t>Engl</a:t>
            </a:r>
            <a:r>
              <a:rPr lang="en-GB" sz="1600" dirty="0"/>
              <a:t> J Med 2021; 385: 2325-2335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3013" y="546790"/>
            <a:ext cx="678041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000" dirty="0"/>
              <a:t>Διόρθωση αναιμίας με  </a:t>
            </a:r>
            <a:r>
              <a:rPr lang="en-US" sz="2000" dirty="0" err="1"/>
              <a:t>daprodustat</a:t>
            </a:r>
            <a:r>
              <a:rPr lang="en-US" sz="2000" dirty="0"/>
              <a:t>  </a:t>
            </a:r>
            <a:r>
              <a:rPr lang="el-GR" sz="2000" dirty="0"/>
              <a:t>στην αιμοκάθαρση ή περιτοναϊκή</a:t>
            </a:r>
            <a:r>
              <a:rPr lang="en-US" sz="2000" dirty="0"/>
              <a:t> ASCEND-D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229830" y="1755013"/>
            <a:ext cx="708399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dirty="0"/>
              <a:t>Τυχαιοποίηση 2964 ασθενών  σε </a:t>
            </a:r>
          </a:p>
          <a:p>
            <a:r>
              <a:rPr lang="el-GR" dirty="0"/>
              <a:t>	</a:t>
            </a:r>
            <a:r>
              <a:rPr lang="en-US" dirty="0" err="1"/>
              <a:t>daprodustat</a:t>
            </a:r>
            <a:r>
              <a:rPr lang="en-US" dirty="0"/>
              <a:t> </a:t>
            </a:r>
            <a:r>
              <a:rPr lang="el-GR" dirty="0"/>
              <a:t>ή </a:t>
            </a:r>
            <a:r>
              <a:rPr lang="en-US" dirty="0" err="1"/>
              <a:t>epoetin</a:t>
            </a:r>
            <a:r>
              <a:rPr lang="en-US" dirty="0"/>
              <a:t> a(</a:t>
            </a:r>
            <a:r>
              <a:rPr lang="el-GR" dirty="0"/>
              <a:t>αιμοκάθαρση)-</a:t>
            </a:r>
            <a:r>
              <a:rPr lang="en-US" dirty="0" err="1"/>
              <a:t>darbepoietin</a:t>
            </a:r>
            <a:r>
              <a:rPr lang="en-US" dirty="0"/>
              <a:t> (</a:t>
            </a:r>
            <a:r>
              <a:rPr lang="el-GR" dirty="0"/>
              <a:t>περιτοναϊκή)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Αρχική τιμή </a:t>
            </a:r>
            <a:r>
              <a:rPr lang="en-US" dirty="0" err="1"/>
              <a:t>Hb</a:t>
            </a:r>
            <a:r>
              <a:rPr lang="en-US" dirty="0"/>
              <a:t> 8.0-11.5mg/dl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Μεταβολή </a:t>
            </a:r>
            <a:r>
              <a:rPr lang="en-US" dirty="0" err="1"/>
              <a:t>Hb</a:t>
            </a:r>
            <a:r>
              <a:rPr lang="en-US" dirty="0"/>
              <a:t>  28-52 </a:t>
            </a:r>
            <a:r>
              <a:rPr lang="el-GR" dirty="0"/>
              <a:t>εβδομάδες</a:t>
            </a:r>
          </a:p>
          <a:p>
            <a:pPr marL="342900" indent="-342900">
              <a:buFont typeface="Arial"/>
              <a:buChar char="•"/>
            </a:pPr>
            <a:r>
              <a:rPr lang="el-GR" dirty="0"/>
              <a:t>Καρδιαγγειακά συμβάματα</a:t>
            </a:r>
          </a:p>
          <a:p>
            <a:endParaRPr lang="el-GR" dirty="0"/>
          </a:p>
          <a:p>
            <a:pPr>
              <a:buFont typeface="Wingdings" charset="2"/>
              <a:buChar char="Ø"/>
            </a:pPr>
            <a:r>
              <a:rPr lang="en-US" dirty="0" err="1"/>
              <a:t>Daprodustat</a:t>
            </a:r>
            <a:r>
              <a:rPr lang="en-US" dirty="0"/>
              <a:t>: 0.28±0.029g/dl</a:t>
            </a:r>
          </a:p>
          <a:p>
            <a:pPr>
              <a:buFont typeface="Wingdings" charset="2"/>
              <a:buChar char="Ø"/>
            </a:pPr>
            <a:endParaRPr lang="el-GR" dirty="0"/>
          </a:p>
          <a:p>
            <a:pPr>
              <a:buFont typeface="Wingdings" charset="2"/>
              <a:buChar char="Ø"/>
            </a:pPr>
            <a:r>
              <a:rPr lang="en-US" dirty="0"/>
              <a:t>Erythropoietin: 0.10± 0.029g/dl</a:t>
            </a:r>
          </a:p>
          <a:p>
            <a:endParaRPr lang="en-US" dirty="0"/>
          </a:p>
          <a:p>
            <a:pPr>
              <a:buFont typeface="Wingdings" charset="2"/>
              <a:buChar char="Ø"/>
            </a:pPr>
            <a:r>
              <a:rPr lang="el-GR" dirty="0"/>
              <a:t>Καρδιαγγειακά συμβάματα στα 2.5 χρόνια: 25.2% και 26.7% αντίστοιχα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29830" y="6135752"/>
            <a:ext cx="4029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/>
              <a:t>Eckardt</a:t>
            </a:r>
            <a:r>
              <a:rPr lang="en-GB" sz="1600" dirty="0"/>
              <a:t> KU N </a:t>
            </a:r>
            <a:r>
              <a:rPr lang="en-GB" sz="1600" dirty="0" err="1"/>
              <a:t>Engl</a:t>
            </a:r>
            <a:r>
              <a:rPr lang="en-GB" sz="1600" dirty="0"/>
              <a:t> J Med 2021; 384:1601-1612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67" y="311135"/>
            <a:ext cx="180650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dirty="0"/>
              <a:t>Συμπέρασμα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319114" y="1250160"/>
            <a:ext cx="6378669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Οι σταθεροποιητές του παράγοντα </a:t>
            </a:r>
            <a:r>
              <a:rPr lang="en-US" dirty="0"/>
              <a:t>HIF</a:t>
            </a:r>
            <a:r>
              <a:rPr lang="el-GR" dirty="0"/>
              <a:t> είναι αποτελεσματικοί </a:t>
            </a:r>
          </a:p>
          <a:p>
            <a:pPr marL="342900" indent="-342900"/>
            <a:r>
              <a:rPr lang="el-GR" dirty="0"/>
              <a:t>	στην αντιμετώπιση της αναιμίας ΧΝΝ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Μεγάλο πλεονέκτημα η από του στόματος χορήγηση ιδίως σε </a:t>
            </a:r>
          </a:p>
          <a:p>
            <a:pPr marL="342900" indent="-342900"/>
            <a:r>
              <a:rPr lang="el-GR" dirty="0"/>
              <a:t>	προτελικό στάδιο ΧΝΝ</a:t>
            </a:r>
          </a:p>
          <a:p>
            <a:pPr marL="342900" indent="-342900">
              <a:buFont typeface="Arial"/>
              <a:buChar char="•"/>
            </a:pPr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Χρήσιμη κατηγορία φαρμάκου για το 10% των ασθενών υπό</a:t>
            </a:r>
          </a:p>
          <a:p>
            <a:pPr marL="342900" indent="-342900"/>
            <a:r>
              <a:rPr lang="el-GR" dirty="0"/>
              <a:t>	αιμοκάθαρση που δεν απαντούν ικανοποιητικά </a:t>
            </a:r>
          </a:p>
          <a:p>
            <a:pPr marL="342900" indent="-342900"/>
            <a:r>
              <a:rPr lang="el-GR" dirty="0"/>
              <a:t>	στην ερυθροποιητίνη</a:t>
            </a:r>
          </a:p>
          <a:p>
            <a:pPr marL="342900" indent="-342900"/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Ο σταθεροποιητής </a:t>
            </a:r>
            <a:r>
              <a:rPr lang="en-US" dirty="0"/>
              <a:t>HIF </a:t>
            </a:r>
            <a:r>
              <a:rPr lang="en-US" dirty="0" err="1"/>
              <a:t>daprodustat</a:t>
            </a:r>
            <a:r>
              <a:rPr lang="en-US" dirty="0"/>
              <a:t> </a:t>
            </a:r>
            <a:r>
              <a:rPr lang="el-GR" dirty="0"/>
              <a:t> δεν φαίνεται να προκαλεί </a:t>
            </a:r>
          </a:p>
          <a:p>
            <a:pPr marL="342900" indent="-342900"/>
            <a:r>
              <a:rPr lang="el-GR" dirty="0"/>
              <a:t>	περισσότερα θρομβωτικά καρδιαγγειακά επεισόδια από </a:t>
            </a:r>
          </a:p>
          <a:p>
            <a:pPr marL="342900" indent="-342900"/>
            <a:r>
              <a:rPr lang="el-GR" dirty="0"/>
              <a:t>	την ερυθροποιητίνη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Μακροχρόνια ασφάλεια ?</a:t>
            </a:r>
          </a:p>
          <a:p>
            <a:pPr marL="342900" indent="-342900"/>
            <a:r>
              <a:rPr lang="el-GR" dirty="0"/>
              <a:t>	Πιθανή καρκινογόνος δράση μέσω νεο-αγγειογένεσης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10318</TotalTime>
  <Words>923</Words>
  <Application>Microsoft Office PowerPoint</Application>
  <PresentationFormat>Προβολή στην οθόνη (4:3)</PresentationFormat>
  <Paragraphs>200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azog</dc:creator>
  <cp:keywords/>
  <dc:description/>
  <cp:lastModifiedBy>pc26</cp:lastModifiedBy>
  <cp:revision>37</cp:revision>
  <dcterms:created xsi:type="dcterms:W3CDTF">2022-04-14T18:59:40Z</dcterms:created>
  <dcterms:modified xsi:type="dcterms:W3CDTF">2022-04-15T10:15:28Z</dcterms:modified>
  <cp:category/>
</cp:coreProperties>
</file>