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4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3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57F3E8-7AF7-45EE-B16E-C79CC792C7C6}" type="datetimeFigureOut">
              <a:rPr lang="el-GR" smtClean="0"/>
              <a:t>16/4/2022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5072CF-3462-46A1-9016-D4212516410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9097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072CF-3462-46A1-9016-D42125164103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214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B8D92-31A4-4897-8F49-AC76AE4369E5}" type="datetimeFigureOut">
              <a:rPr lang="el-GR" smtClean="0"/>
              <a:t>16/4/2022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C2173-2665-43FB-91EF-DF53E83E01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8847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B8D92-31A4-4897-8F49-AC76AE4369E5}" type="datetimeFigureOut">
              <a:rPr lang="el-GR" smtClean="0"/>
              <a:t>16/4/2022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C2173-2665-43FB-91EF-DF53E83E01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659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B8D92-31A4-4897-8F49-AC76AE4369E5}" type="datetimeFigureOut">
              <a:rPr lang="el-GR" smtClean="0"/>
              <a:t>16/4/2022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C2173-2665-43FB-91EF-DF53E83E01F3}" type="slidenum">
              <a:rPr lang="el-GR" smtClean="0"/>
              <a:t>‹#›</a:t>
            </a:fld>
            <a:endParaRPr lang="el-G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39497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B8D92-31A4-4897-8F49-AC76AE4369E5}" type="datetimeFigureOut">
              <a:rPr lang="el-GR" smtClean="0"/>
              <a:t>16/4/2022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C2173-2665-43FB-91EF-DF53E83E01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28037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B8D92-31A4-4897-8F49-AC76AE4369E5}" type="datetimeFigureOut">
              <a:rPr lang="el-GR" smtClean="0"/>
              <a:t>16/4/2022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C2173-2665-43FB-91EF-DF53E83E01F3}" type="slidenum">
              <a:rPr lang="el-GR" smtClean="0"/>
              <a:t>‹#›</a:t>
            </a:fld>
            <a:endParaRPr lang="el-G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78297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B8D92-31A4-4897-8F49-AC76AE4369E5}" type="datetimeFigureOut">
              <a:rPr lang="el-GR" smtClean="0"/>
              <a:t>16/4/2022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C2173-2665-43FB-91EF-DF53E83E01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65672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B8D92-31A4-4897-8F49-AC76AE4369E5}" type="datetimeFigureOut">
              <a:rPr lang="el-GR" smtClean="0"/>
              <a:t>16/4/2022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C2173-2665-43FB-91EF-DF53E83E01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00980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B8D92-31A4-4897-8F49-AC76AE4369E5}" type="datetimeFigureOut">
              <a:rPr lang="el-GR" smtClean="0"/>
              <a:t>16/4/2022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C2173-2665-43FB-91EF-DF53E83E01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4923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B8D92-31A4-4897-8F49-AC76AE4369E5}" type="datetimeFigureOut">
              <a:rPr lang="el-GR" smtClean="0"/>
              <a:t>16/4/2022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C2173-2665-43FB-91EF-DF53E83E01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1740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B8D92-31A4-4897-8F49-AC76AE4369E5}" type="datetimeFigureOut">
              <a:rPr lang="el-GR" smtClean="0"/>
              <a:t>16/4/2022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C2173-2665-43FB-91EF-DF53E83E01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59877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B8D92-31A4-4897-8F49-AC76AE4369E5}" type="datetimeFigureOut">
              <a:rPr lang="el-GR" smtClean="0"/>
              <a:t>16/4/2022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C2173-2665-43FB-91EF-DF53E83E01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5064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B8D92-31A4-4897-8F49-AC76AE4369E5}" type="datetimeFigureOut">
              <a:rPr lang="el-GR" smtClean="0"/>
              <a:t>16/4/2022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C2173-2665-43FB-91EF-DF53E83E01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53549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B8D92-31A4-4897-8F49-AC76AE4369E5}" type="datetimeFigureOut">
              <a:rPr lang="el-GR" smtClean="0"/>
              <a:t>16/4/2022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C2173-2665-43FB-91EF-DF53E83E01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1728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B8D92-31A4-4897-8F49-AC76AE4369E5}" type="datetimeFigureOut">
              <a:rPr lang="el-GR" smtClean="0"/>
              <a:t>16/4/2022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C2173-2665-43FB-91EF-DF53E83E01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0453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B8D92-31A4-4897-8F49-AC76AE4369E5}" type="datetimeFigureOut">
              <a:rPr lang="el-GR" smtClean="0"/>
              <a:t>16/4/2022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C2173-2665-43FB-91EF-DF53E83E01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0651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C2173-2665-43FB-91EF-DF53E83E01F3}" type="slidenum">
              <a:rPr lang="el-GR" smtClean="0"/>
              <a:t>‹#›</a:t>
            </a:fld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B8D92-31A4-4897-8F49-AC76AE4369E5}" type="datetimeFigureOut">
              <a:rPr lang="el-GR" smtClean="0"/>
              <a:t>16/4/2022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67898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B8D92-31A4-4897-8F49-AC76AE4369E5}" type="datetimeFigureOut">
              <a:rPr lang="el-GR" smtClean="0"/>
              <a:t>16/4/2022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8EC2173-2665-43FB-91EF-DF53E83E01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5990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40031"/>
            <a:ext cx="9144000" cy="2161308"/>
          </a:xfrm>
        </p:spPr>
        <p:txBody>
          <a:bodyPr>
            <a:normAutofit/>
          </a:bodyPr>
          <a:lstStyle/>
          <a:p>
            <a:pPr algn="ctr"/>
            <a:r>
              <a:rPr lang="el-GR" sz="4400" b="1" dirty="0" smtClean="0">
                <a:solidFill>
                  <a:schemeClr val="tx1"/>
                </a:solidFill>
              </a:rPr>
              <a:t>ΕΞΕΛΙΞΕΙΣ  ΣΤΑ  ΝΟΣΗΜΑΤΑ  ΤΗΣ ΑΟΡΤΗΣ  ΚΑΙ  ΤΩΝ  ΠΕΡΙΦΕΡΙΚΩΝ ΑΓΓΕΙΩΝ</a:t>
            </a:r>
            <a:endParaRPr lang="el-GR" sz="44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595751"/>
            <a:ext cx="7766936" cy="1199407"/>
          </a:xfrm>
        </p:spPr>
        <p:txBody>
          <a:bodyPr>
            <a:normAutofit/>
          </a:bodyPr>
          <a:lstStyle/>
          <a:p>
            <a:r>
              <a:rPr lang="el-GR" sz="4000" b="1" smtClean="0">
                <a:solidFill>
                  <a:schemeClr val="tx1"/>
                </a:solidFill>
              </a:rPr>
              <a:t>ΧΡΗΣΤΟΣ  </a:t>
            </a:r>
            <a:r>
              <a:rPr lang="el-GR" sz="4000" b="1" dirty="0" smtClean="0">
                <a:solidFill>
                  <a:schemeClr val="tx1"/>
                </a:solidFill>
              </a:rPr>
              <a:t>ΠΑΠΑΜΙΧΑΗΛ</a:t>
            </a:r>
            <a:endParaRPr lang="el-GR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31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52400"/>
            <a:ext cx="8596668" cy="1079500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GuardianSans-Medium"/>
              </a:rPr>
              <a:t>Prevalence of Pulmonary Embolism Among Patients </a:t>
            </a:r>
            <a:r>
              <a:rPr lang="en-US" sz="2000" b="1" dirty="0" smtClean="0">
                <a:solidFill>
                  <a:schemeClr val="tx1"/>
                </a:solidFill>
                <a:latin typeface="GuardianSans-Medium"/>
              </a:rPr>
              <a:t>With COPD</a:t>
            </a:r>
            <a:r>
              <a:rPr lang="en-US" sz="2000" b="1" dirty="0">
                <a:solidFill>
                  <a:schemeClr val="tx1"/>
                </a:solidFill>
                <a:latin typeface="GuardianSans-Medium"/>
              </a:rPr>
              <a:t/>
            </a:r>
            <a:br>
              <a:rPr lang="en-US" sz="2000" b="1" dirty="0">
                <a:solidFill>
                  <a:schemeClr val="tx1"/>
                </a:solidFill>
                <a:latin typeface="GuardianSans-Medium"/>
              </a:rPr>
            </a:br>
            <a:r>
              <a:rPr lang="en-US" sz="2000" b="1" dirty="0">
                <a:solidFill>
                  <a:schemeClr val="tx1"/>
                </a:solidFill>
                <a:latin typeface="GuardianSans-Medium"/>
              </a:rPr>
              <a:t>Hospitalized With </a:t>
            </a:r>
            <a:r>
              <a:rPr lang="en-US" sz="2000" b="1" dirty="0" smtClean="0">
                <a:solidFill>
                  <a:schemeClr val="tx1"/>
                </a:solidFill>
                <a:latin typeface="GuardianSans-Medium"/>
              </a:rPr>
              <a:t>Acutely Worsening </a:t>
            </a:r>
            <a:r>
              <a:rPr lang="en-US" sz="2000" b="1" dirty="0">
                <a:solidFill>
                  <a:schemeClr val="tx1"/>
                </a:solidFill>
                <a:latin typeface="GuardianSans-Medium"/>
              </a:rPr>
              <a:t>Respiratory Symptoms</a:t>
            </a:r>
            <a:endParaRPr lang="el-GR" sz="2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31900"/>
            <a:ext cx="8596668" cy="5829299"/>
          </a:xfrm>
        </p:spPr>
        <p:txBody>
          <a:bodyPr>
            <a:normAutofit fontScale="25000" lnSpcReduction="20000"/>
          </a:bodyPr>
          <a:lstStyle/>
          <a:p>
            <a:r>
              <a:rPr lang="en-US" sz="7200" b="1" dirty="0" smtClean="0"/>
              <a:t>O </a:t>
            </a:r>
            <a:r>
              <a:rPr lang="el-GR" sz="7200" b="1" dirty="0" smtClean="0"/>
              <a:t>επιπολασμός της πνευμονικής </a:t>
            </a:r>
            <a:r>
              <a:rPr lang="el-GR" sz="7200" b="1" dirty="0"/>
              <a:t>εμβολής σε ασθενείς με χρόνια </a:t>
            </a:r>
            <a:r>
              <a:rPr lang="el-GR" sz="7200" b="1" dirty="0" smtClean="0"/>
              <a:t>αποφρακτική </a:t>
            </a:r>
            <a:r>
              <a:rPr lang="el-GR" sz="7200" dirty="0" smtClean="0"/>
              <a:t>πνευμονοπάθεια </a:t>
            </a:r>
            <a:r>
              <a:rPr lang="el-GR" sz="7200" dirty="0"/>
              <a:t>(ΧΑΠ) και </a:t>
            </a:r>
            <a:r>
              <a:rPr lang="el-GR" sz="7200" dirty="0" smtClean="0"/>
              <a:t>με  </a:t>
            </a:r>
            <a:r>
              <a:rPr lang="el-GR" sz="7200" dirty="0"/>
              <a:t>οξεία επιδείνωση των αναπνευστικών συμπτωμάτων παραμένει </a:t>
            </a:r>
            <a:r>
              <a:rPr lang="el-GR" sz="7200" dirty="0" smtClean="0"/>
              <a:t>άγνωστη.</a:t>
            </a:r>
            <a:endParaRPr lang="en-US" sz="7200" dirty="0" smtClean="0"/>
          </a:p>
          <a:p>
            <a:endParaRPr lang="el-GR" sz="7200" dirty="0" smtClean="0"/>
          </a:p>
          <a:p>
            <a:r>
              <a:rPr lang="el-GR" sz="7200" dirty="0" smtClean="0"/>
              <a:t>Στόχος της μελέτης ήταν η διάγνωση της θρομβοεμβολικής νόσου το πρώτο 48ωρο της εισαγωγής στο νοσοκομείο και κατά το πρώτο τρίμηνο μετά το εξιτήριο.</a:t>
            </a:r>
            <a:endParaRPr lang="en-US" sz="7200" dirty="0" smtClean="0"/>
          </a:p>
          <a:p>
            <a:endParaRPr lang="el-GR" sz="7200" dirty="0" smtClean="0"/>
          </a:p>
          <a:p>
            <a:r>
              <a:rPr lang="el-GR" sz="7200" dirty="0" smtClean="0"/>
              <a:t>Μετείχαν </a:t>
            </a:r>
            <a:r>
              <a:rPr lang="el-GR" sz="7200" b="1" dirty="0" smtClean="0"/>
              <a:t>740 ασθενείς </a:t>
            </a:r>
            <a:r>
              <a:rPr lang="el-GR" sz="7200" dirty="0" smtClean="0"/>
              <a:t>απο τους οποίους </a:t>
            </a:r>
            <a:r>
              <a:rPr lang="el-GR" sz="7200" b="1" dirty="0" smtClean="0"/>
              <a:t>5,9% παρουσίαν πνευμονική εμβολή </a:t>
            </a:r>
            <a:r>
              <a:rPr lang="el-GR" sz="7200" dirty="0" smtClean="0"/>
              <a:t>το πρώτο 48ωρο της εισαγωγής. Στο τρίμηνο διάστημα της παρακολούθησης η </a:t>
            </a:r>
            <a:r>
              <a:rPr lang="el-GR" sz="7200" b="1" dirty="0" smtClean="0"/>
              <a:t>θνητότητα ήταν 6,9% </a:t>
            </a:r>
            <a:r>
              <a:rPr lang="el-GR" sz="7200" dirty="0" smtClean="0"/>
              <a:t>και ήταν σημαντικά μεγαλύτερη στην ομάδα με την πνευμονική εμβολή.</a:t>
            </a:r>
            <a:endParaRPr lang="en-US" sz="7200" dirty="0" smtClean="0"/>
          </a:p>
          <a:p>
            <a:endParaRPr lang="el-GR" sz="7200" dirty="0" smtClean="0"/>
          </a:p>
          <a:p>
            <a:r>
              <a:rPr lang="el-GR" sz="7200" dirty="0" smtClean="0"/>
              <a:t>Φαίνεται οτι ασθενείς με έξαρση της ΧΑΠ παρουσιάζουν μεγάλο κίνδυνο για πνευμονική εμβολή και οτι απαιτείται επιπλέον έρευνα για την αναζήτηση της θρομβοεμβολικής νόσου στον πληθυσμό αυτό.</a:t>
            </a:r>
            <a:endParaRPr lang="en-US" sz="7200" dirty="0" smtClean="0"/>
          </a:p>
          <a:p>
            <a:pPr marL="0" indent="0">
              <a:buNone/>
            </a:pPr>
            <a:r>
              <a:rPr lang="en-US" sz="7200" dirty="0" smtClean="0"/>
              <a:t>                                                  </a:t>
            </a:r>
          </a:p>
          <a:p>
            <a:pPr marL="0" indent="0">
              <a:buNone/>
            </a:pPr>
            <a:r>
              <a:rPr lang="en-US" sz="7200" dirty="0"/>
              <a:t> </a:t>
            </a:r>
            <a:r>
              <a:rPr lang="en-US" sz="7200" dirty="0" smtClean="0"/>
              <a:t>                                               </a:t>
            </a:r>
            <a:r>
              <a:rPr lang="en-US" sz="9600" b="1" dirty="0" smtClean="0"/>
              <a:t>JAMA   2021</a:t>
            </a:r>
          </a:p>
          <a:p>
            <a:pPr marL="0" indent="0">
              <a:buNone/>
            </a:pPr>
            <a:endParaRPr lang="el-GR" sz="6400" dirty="0" smtClean="0"/>
          </a:p>
          <a:p>
            <a:endParaRPr lang="el-GR" sz="6400" dirty="0"/>
          </a:p>
          <a:p>
            <a:pPr marL="0" indent="0">
              <a:buNone/>
            </a:pPr>
            <a:r>
              <a:rPr lang="en-US" sz="6400" dirty="0" smtClean="0"/>
              <a:t>                                                 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                                   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                                                          </a:t>
            </a:r>
            <a:endParaRPr lang="el-GR" sz="3400" b="1" dirty="0" smtClean="0"/>
          </a:p>
          <a:p>
            <a:pPr marL="0" indent="0">
              <a:buNone/>
            </a:pPr>
            <a:r>
              <a:rPr lang="el-GR" sz="3400" b="1" i="1" dirty="0" smtClean="0">
                <a:latin typeface="GuardianSans-RegularIt"/>
              </a:rPr>
              <a:t>                                      </a:t>
            </a:r>
            <a:r>
              <a:rPr lang="en-US" sz="3400" b="1" i="1" dirty="0" smtClean="0">
                <a:latin typeface="GuardianSans-RegularIt"/>
              </a:rPr>
              <a:t> </a:t>
            </a:r>
            <a:endParaRPr lang="el-GR" sz="3400" b="1" i="1" dirty="0" smtClean="0">
              <a:latin typeface="GuardianSans-RegularIt"/>
            </a:endParaRPr>
          </a:p>
          <a:p>
            <a:pPr marL="0" indent="0">
              <a:buNone/>
            </a:pPr>
            <a:r>
              <a:rPr lang="el-GR" sz="2600" i="1" dirty="0">
                <a:latin typeface="GuardianSans-RegularIt"/>
              </a:rPr>
              <a:t> </a:t>
            </a:r>
            <a:r>
              <a:rPr lang="el-GR" sz="2600" i="1" dirty="0" smtClean="0">
                <a:latin typeface="GuardianSans-RegularIt"/>
              </a:rPr>
              <a:t>                                                                                                                                                                                       </a:t>
            </a:r>
            <a:endParaRPr lang="el-GR" sz="2600" dirty="0"/>
          </a:p>
        </p:txBody>
      </p:sp>
    </p:spTree>
    <p:extLst>
      <p:ext uri="{BB962C8B-B14F-4D97-AF65-F5344CB8AC3E}">
        <p14:creationId xmlns:p14="http://schemas.microsoft.com/office/powerpoint/2010/main" val="148705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27000"/>
            <a:ext cx="8596668" cy="1092200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Effect of Antithrombotic Therapy on Clinical Outcomes in Outpatients</a:t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With Clinically Stable Symptomatic COVID-19</a:t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The ACTIV-4B Randomized Clinical Trial</a:t>
            </a:r>
            <a:endParaRPr lang="el-GR" sz="2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35100"/>
            <a:ext cx="8596668" cy="5168899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Ασθενείς </a:t>
            </a:r>
            <a:r>
              <a:rPr lang="el-GR" dirty="0"/>
              <a:t>με </a:t>
            </a:r>
            <a:r>
              <a:rPr lang="el-GR" dirty="0" smtClean="0"/>
              <a:t>COVID-19 οι οποίοι νοσηλεύονται στο σπίτι συχνά </a:t>
            </a:r>
            <a:r>
              <a:rPr lang="el-GR" dirty="0"/>
              <a:t>λαμβάνουν αντιθρομβωτική θεραπεία,αν και οι κίνδυνοι και τα οφέλη αυτής της παρέμβασης </a:t>
            </a:r>
            <a:r>
              <a:rPr lang="el-GR" dirty="0" smtClean="0"/>
              <a:t>δεν έχουν διερευνηθεί επαρκώς.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Στους ασθενείς χορηγήθηκαν είτα </a:t>
            </a:r>
            <a:r>
              <a:rPr lang="el-GR" b="1" dirty="0" smtClean="0"/>
              <a:t>ασπιρίνη </a:t>
            </a:r>
            <a:r>
              <a:rPr lang="en-US" b="1" dirty="0" smtClean="0"/>
              <a:t>81mg,</a:t>
            </a:r>
            <a:r>
              <a:rPr lang="el-GR" b="1" dirty="0" smtClean="0"/>
              <a:t>την μέρα ή αμπιξαμπάνη (2.5</a:t>
            </a:r>
            <a:r>
              <a:rPr lang="en-US" b="1" dirty="0" smtClean="0"/>
              <a:t>mgx2 </a:t>
            </a:r>
            <a:r>
              <a:rPr lang="el-GR" b="1" dirty="0" smtClean="0"/>
              <a:t>ή 5</a:t>
            </a:r>
            <a:r>
              <a:rPr lang="en-US" b="1" dirty="0" smtClean="0"/>
              <a:t>mgx2) </a:t>
            </a:r>
            <a:r>
              <a:rPr lang="el-GR" b="1" dirty="0" smtClean="0"/>
              <a:t>ή εικονικό φάρμακο</a:t>
            </a:r>
            <a:r>
              <a:rPr lang="el-GR" dirty="0" smtClean="0"/>
              <a:t>.Πρωτογενής στόχος της μελέτης ήταν η καταγραφή της συνολικής θνητότητας,των αρτηριακών και φλεβικών θρομβώσεων,των οξέων εμφραγμάτων ,των εγκεφαλικών επεισοδίων και της ανάγκης για νοσηλεία των ασθενών αυτών.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Με την ανάλυση των δεδομένων των </a:t>
            </a:r>
            <a:r>
              <a:rPr lang="el-GR" b="1" dirty="0" smtClean="0"/>
              <a:t>πρώτων 558 ασθενών </a:t>
            </a:r>
            <a:r>
              <a:rPr lang="el-GR" dirty="0" smtClean="0"/>
              <a:t>δεν βρέθηκε διαφορά μεταξύ των αντιθρομβωτικών φαρμάκων και του εικονικού φαρμάκου</a:t>
            </a:r>
            <a:r>
              <a:rPr lang="en-US" dirty="0" smtClean="0"/>
              <a:t>.</a:t>
            </a:r>
            <a:r>
              <a:rPr lang="el-GR" dirty="0" smtClean="0"/>
              <a:t>Ο μικρός αριθμός των συμβαμάτων είχε ως αποτέλεσμα την διακοπή της μελέτης. </a:t>
            </a:r>
          </a:p>
          <a:p>
            <a:endParaRPr lang="el-GR" dirty="0"/>
          </a:p>
          <a:p>
            <a:pPr marL="0" indent="0">
              <a:buNone/>
            </a:pPr>
            <a:r>
              <a:rPr lang="en-US" dirty="0" smtClean="0"/>
              <a:t>                                                    </a:t>
            </a:r>
            <a:r>
              <a:rPr lang="en-US" sz="2400" b="1" dirty="0" smtClean="0"/>
              <a:t>JAMA   2021</a:t>
            </a:r>
            <a:endParaRPr lang="el-GR" sz="2400" b="1" dirty="0"/>
          </a:p>
        </p:txBody>
      </p:sp>
    </p:spTree>
    <p:extLst>
      <p:ext uri="{BB962C8B-B14F-4D97-AF65-F5344CB8AC3E}">
        <p14:creationId xmlns:p14="http://schemas.microsoft.com/office/powerpoint/2010/main" val="279119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299" y="926275"/>
            <a:ext cx="5878285" cy="456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35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61257"/>
            <a:ext cx="8596668" cy="133003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OTNEJMQuadraat"/>
              </a:rPr>
              <a:t>Therapeutic Anticoagulation with Heparin</a:t>
            </a:r>
            <a:br>
              <a:rPr lang="en-US" dirty="0">
                <a:solidFill>
                  <a:schemeClr val="tx1"/>
                </a:solidFill>
                <a:latin typeface="OTNEJMQuadraat"/>
              </a:rPr>
            </a:br>
            <a:r>
              <a:rPr lang="en-US" dirty="0">
                <a:solidFill>
                  <a:schemeClr val="tx1"/>
                </a:solidFill>
                <a:latin typeface="OTNEJMQuadraat"/>
              </a:rPr>
              <a:t>in </a:t>
            </a:r>
            <a:r>
              <a:rPr lang="en-US" dirty="0" err="1">
                <a:solidFill>
                  <a:schemeClr val="tx1"/>
                </a:solidFill>
                <a:latin typeface="OTNEJMQuadraat"/>
              </a:rPr>
              <a:t>Noncritically</a:t>
            </a:r>
            <a:r>
              <a:rPr lang="en-US" dirty="0">
                <a:solidFill>
                  <a:schemeClr val="tx1"/>
                </a:solidFill>
                <a:latin typeface="OTNEJMQuadraat"/>
              </a:rPr>
              <a:t> Ill Patients with Covid-19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89594"/>
          </a:xfrm>
        </p:spPr>
        <p:txBody>
          <a:bodyPr>
            <a:normAutofit lnSpcReduction="10000"/>
          </a:bodyPr>
          <a:lstStyle/>
          <a:p>
            <a:r>
              <a:rPr lang="el-GR" dirty="0" smtClean="0">
                <a:solidFill>
                  <a:schemeClr val="tx1"/>
                </a:solidFill>
              </a:rPr>
              <a:t>Εξέτασε αν η χορήγηση της ηπαρίνης σε θεραπευτικές δόσεις μπορεί να βελτιώσει την πρόγνωση νοσηλευομένων ασθενών με λοίμωξη </a:t>
            </a:r>
            <a:r>
              <a:rPr lang="en-US" dirty="0" smtClean="0">
                <a:solidFill>
                  <a:schemeClr val="tx1"/>
                </a:solidFill>
              </a:rPr>
              <a:t>covid-19</a:t>
            </a:r>
            <a:r>
              <a:rPr lang="el-GR" dirty="0" smtClean="0">
                <a:solidFill>
                  <a:schemeClr val="tx1"/>
                </a:solidFill>
              </a:rPr>
              <a:t>.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l-GR" dirty="0" smtClean="0">
              <a:solidFill>
                <a:schemeClr val="tx1"/>
              </a:solidFill>
            </a:endParaRPr>
          </a:p>
          <a:p>
            <a:r>
              <a:rPr lang="el-GR" dirty="0" smtClean="0">
                <a:solidFill>
                  <a:schemeClr val="tx1"/>
                </a:solidFill>
              </a:rPr>
              <a:t>Μετείχαν </a:t>
            </a:r>
            <a:r>
              <a:rPr lang="el-GR" b="1" dirty="0" smtClean="0">
                <a:solidFill>
                  <a:schemeClr val="tx1"/>
                </a:solidFill>
              </a:rPr>
              <a:t>2219 ασθενείς </a:t>
            </a:r>
            <a:r>
              <a:rPr lang="el-GR" dirty="0" smtClean="0">
                <a:solidFill>
                  <a:schemeClr val="tx1"/>
                </a:solidFill>
              </a:rPr>
              <a:t>οι οποίοι κατά την εισαγωγή τους δεν είχαν ανάγκη νοσηλείας σε μονάδα εντατικής θεραπείας. Η ηπαρίνη (κλασσική ή μικρομοριακή) χορηγήθηκε είτε σε </a:t>
            </a:r>
            <a:r>
              <a:rPr lang="el-GR" b="1" dirty="0" smtClean="0">
                <a:solidFill>
                  <a:schemeClr val="tx1"/>
                </a:solidFill>
              </a:rPr>
              <a:t>θεραπευτικές δόσεις ή σε δόση θρομβοπροφύλαξης.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l-GR" dirty="0" smtClean="0">
              <a:solidFill>
                <a:schemeClr val="tx1"/>
              </a:solidFill>
            </a:endParaRPr>
          </a:p>
          <a:p>
            <a:pPr lvl="0">
              <a:buClr>
                <a:srgbClr val="5FCBEF"/>
              </a:buClr>
            </a:pPr>
            <a:r>
              <a:rPr lang="el-GR" dirty="0" smtClean="0">
                <a:solidFill>
                  <a:schemeClr val="tx1"/>
                </a:solidFill>
              </a:rPr>
              <a:t>Παρατηρήθηκε οτι η χορήγηση της ηπαρίνης σε θεραπευτική δόση </a:t>
            </a:r>
            <a:r>
              <a:rPr lang="el-GR" dirty="0" smtClean="0">
                <a:solidFill>
                  <a:prstClr val="black"/>
                </a:solidFill>
              </a:rPr>
              <a:t>σε </a:t>
            </a:r>
            <a:r>
              <a:rPr lang="el-GR" dirty="0">
                <a:solidFill>
                  <a:prstClr val="black"/>
                </a:solidFill>
              </a:rPr>
              <a:t>σύγκριση με την χορήγηση </a:t>
            </a:r>
            <a:r>
              <a:rPr lang="el-GR" dirty="0" smtClean="0">
                <a:solidFill>
                  <a:prstClr val="black"/>
                </a:solidFill>
              </a:rPr>
              <a:t>της </a:t>
            </a:r>
            <a:r>
              <a:rPr lang="el-GR" dirty="0">
                <a:solidFill>
                  <a:prstClr val="black"/>
                </a:solidFill>
              </a:rPr>
              <a:t>σε δόσεις </a:t>
            </a:r>
            <a:r>
              <a:rPr lang="el-GR" dirty="0" smtClean="0">
                <a:solidFill>
                  <a:prstClr val="black"/>
                </a:solidFill>
              </a:rPr>
              <a:t>θρομβοπροφύλαξης </a:t>
            </a:r>
            <a:r>
              <a:rPr lang="el-GR" dirty="0" smtClean="0">
                <a:solidFill>
                  <a:schemeClr val="tx1"/>
                </a:solidFill>
              </a:rPr>
              <a:t>είχε ως αποτέλεσμα την </a:t>
            </a:r>
            <a:r>
              <a:rPr lang="el-GR" b="1" dirty="0" smtClean="0">
                <a:solidFill>
                  <a:schemeClr val="tx1"/>
                </a:solidFill>
              </a:rPr>
              <a:t>σημαντική μείωση της ανάγκης νοσηλείας σε ΜΕΘ και την βελτίωση της επιβίωσης των ασθενών αυτών</a:t>
            </a:r>
            <a:r>
              <a:rPr lang="el-GR" dirty="0" smtClean="0">
                <a:solidFill>
                  <a:schemeClr val="tx1"/>
                </a:solidFill>
              </a:rPr>
              <a:t>.</a:t>
            </a:r>
          </a:p>
          <a:p>
            <a:pPr lvl="0">
              <a:buClr>
                <a:srgbClr val="5FCBEF"/>
              </a:buClr>
            </a:pPr>
            <a:endParaRPr lang="el-GR" dirty="0">
              <a:solidFill>
                <a:schemeClr val="tx1"/>
              </a:solidFill>
            </a:endParaRPr>
          </a:p>
          <a:p>
            <a:pPr marL="0" lvl="0" indent="0">
              <a:buClr>
                <a:srgbClr val="5FCBEF"/>
              </a:buClr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                              </a:t>
            </a:r>
            <a:r>
              <a:rPr lang="en-US" sz="2800" b="1" dirty="0" smtClean="0">
                <a:solidFill>
                  <a:schemeClr val="tx1"/>
                </a:solidFill>
              </a:rPr>
              <a:t>NEJM  2021</a:t>
            </a:r>
            <a:endParaRPr lang="el-GR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10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223158"/>
          </a:xfrm>
        </p:spPr>
        <p:txBody>
          <a:bodyPr/>
          <a:lstStyle/>
          <a:p>
            <a:pPr algn="ctr"/>
            <a:r>
              <a:rPr lang="en-US" dirty="0" err="1">
                <a:solidFill>
                  <a:schemeClr val="tx1"/>
                </a:solidFill>
                <a:latin typeface="OTNEJMQuadraat"/>
              </a:rPr>
              <a:t>Abelacimab</a:t>
            </a:r>
            <a:r>
              <a:rPr lang="en-US" dirty="0">
                <a:solidFill>
                  <a:schemeClr val="tx1"/>
                </a:solidFill>
                <a:latin typeface="OTNEJMQuadraat"/>
              </a:rPr>
              <a:t> for Prevention of Venous</a:t>
            </a:r>
            <a:br>
              <a:rPr lang="en-US" dirty="0">
                <a:solidFill>
                  <a:schemeClr val="tx1"/>
                </a:solidFill>
                <a:latin typeface="OTNEJMQuadraat"/>
              </a:rPr>
            </a:br>
            <a:r>
              <a:rPr lang="en-US" dirty="0">
                <a:solidFill>
                  <a:schemeClr val="tx1"/>
                </a:solidFill>
                <a:latin typeface="OTNEJMQuadraat"/>
              </a:rPr>
              <a:t>Thromboembolism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59429"/>
            <a:ext cx="8596668" cy="4898571"/>
          </a:xfrm>
        </p:spPr>
        <p:txBody>
          <a:bodyPr>
            <a:normAutofit fontScale="85000" lnSpcReduction="20000"/>
          </a:bodyPr>
          <a:lstStyle/>
          <a:p>
            <a:r>
              <a:rPr lang="el-GR" dirty="0"/>
              <a:t>Ο ρόλος του παράγοντα XI στην παθογένεση της μετεγχειρητικής φλεβικής </a:t>
            </a:r>
            <a:r>
              <a:rPr lang="el-GR" dirty="0" smtClean="0"/>
              <a:t>θρόμβωσης είναι αβέβαιος. </a:t>
            </a:r>
            <a:r>
              <a:rPr lang="el-GR" b="1" dirty="0" smtClean="0"/>
              <a:t>Η αμπελασιμάμπη (abelacimab) </a:t>
            </a:r>
            <a:r>
              <a:rPr lang="el-GR" dirty="0"/>
              <a:t>είναι ένα μονοκλωνικό αντίσωμα που </a:t>
            </a:r>
            <a:r>
              <a:rPr lang="el-GR" dirty="0" smtClean="0"/>
              <a:t>εξουδετερώνει </a:t>
            </a:r>
            <a:r>
              <a:rPr lang="el-GR" dirty="0"/>
              <a:t>τον παράγοντα </a:t>
            </a:r>
            <a:r>
              <a:rPr lang="el-GR" dirty="0" smtClean="0"/>
              <a:t>XI.</a:t>
            </a:r>
            <a:endParaRPr lang="en-US" dirty="0" smtClean="0"/>
          </a:p>
          <a:p>
            <a:endParaRPr lang="en-US" dirty="0" smtClean="0"/>
          </a:p>
          <a:p>
            <a:r>
              <a:rPr lang="el-GR" dirty="0" smtClean="0"/>
              <a:t>Μετείχαν </a:t>
            </a:r>
            <a:r>
              <a:rPr lang="el-GR" b="1" dirty="0" smtClean="0"/>
              <a:t>412 ασθενείς μετά απο αρθροπλαστική του γόνατος</a:t>
            </a:r>
            <a:r>
              <a:rPr lang="el-GR" dirty="0" smtClean="0"/>
              <a:t>. Η αμπελασιμάμπη χορηγήθηκε </a:t>
            </a:r>
            <a:r>
              <a:rPr lang="el-GR" b="1" dirty="0" smtClean="0"/>
              <a:t>ΑΠΑΞ ενδοφλεβίως </a:t>
            </a:r>
            <a:r>
              <a:rPr lang="el-GR" dirty="0" smtClean="0"/>
              <a:t>σε δόσεις 30</a:t>
            </a:r>
            <a:r>
              <a:rPr lang="en-US" dirty="0" smtClean="0"/>
              <a:t>mg,75mg,150mg. </a:t>
            </a:r>
            <a:r>
              <a:rPr lang="el-GR" dirty="0" smtClean="0"/>
              <a:t>Παρακολούθησαν τους ασθενείς τις πρώτες 30 μετεγχειρητικές μέρες.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Σε όλες τις δόσεις το φάρμακο έδωσε σημαντικά καλύτερα αποτελέσματα ως προς την μείωση των θρομβοεμβολικών συμβαμάτων σε σύγκριση με την ενοξαπαρίνη. Δεν παρατηρήθηκαν ιδιαίτερες αιμορραγικές επιπλοκές.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Η μελέτη </a:t>
            </a:r>
            <a:r>
              <a:rPr lang="el-GR" dirty="0"/>
              <a:t>έδειξε ότι </a:t>
            </a:r>
            <a:r>
              <a:rPr lang="el-GR" b="1" dirty="0"/>
              <a:t>ο παράγοντας XI είναι σημαντικός για την ανάπτυξη </a:t>
            </a:r>
            <a:r>
              <a:rPr lang="el-GR" b="1" dirty="0" smtClean="0"/>
              <a:t>μετεγχειρητικής φλεβικής θρόμβωσης.</a:t>
            </a:r>
            <a:r>
              <a:rPr lang="el-GR" dirty="0" smtClean="0"/>
              <a:t>Η αναστολή </a:t>
            </a:r>
            <a:r>
              <a:rPr lang="el-GR" dirty="0"/>
              <a:t>του παράγοντα XI με μία μόνο </a:t>
            </a:r>
            <a:r>
              <a:rPr lang="el-GR" dirty="0" smtClean="0"/>
              <a:t>ΕΦ χορήγηση αμπελασιμάμπης </a:t>
            </a:r>
            <a:r>
              <a:rPr lang="el-GR" dirty="0"/>
              <a:t>μετά από ολική αρθροπλαστική γόνατος ήταν </a:t>
            </a:r>
            <a:r>
              <a:rPr lang="el-GR" dirty="0" smtClean="0"/>
              <a:t>αποτελεσματική και ασφαλής </a:t>
            </a:r>
            <a:r>
              <a:rPr lang="el-GR" dirty="0"/>
              <a:t>για την πρόληψη των </a:t>
            </a:r>
            <a:r>
              <a:rPr lang="el-GR" dirty="0" smtClean="0"/>
              <a:t>φλεβικών θρομβώσεων.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   </a:t>
            </a:r>
            <a:r>
              <a:rPr lang="en-US" sz="2800" b="1" dirty="0" smtClean="0"/>
              <a:t>NEJM  2021</a:t>
            </a:r>
            <a:endParaRPr lang="el-GR" sz="2800" b="1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4763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66255"/>
            <a:ext cx="8596668" cy="1211283"/>
          </a:xfrm>
        </p:spPr>
        <p:txBody>
          <a:bodyPr/>
          <a:lstStyle/>
          <a:p>
            <a:pPr algn="ctr"/>
            <a:r>
              <a:rPr lang="en-US" dirty="0" err="1">
                <a:solidFill>
                  <a:schemeClr val="tx1"/>
                </a:solidFill>
                <a:latin typeface="OTNEJMQuadraat"/>
              </a:rPr>
              <a:t>Milvexian</a:t>
            </a:r>
            <a:r>
              <a:rPr lang="en-US" dirty="0">
                <a:solidFill>
                  <a:schemeClr val="tx1"/>
                </a:solidFill>
                <a:latin typeface="OTNEJMQuadraat"/>
              </a:rPr>
              <a:t> for the Prevention of Venous</a:t>
            </a:r>
            <a:br>
              <a:rPr lang="en-US" dirty="0">
                <a:solidFill>
                  <a:schemeClr val="tx1"/>
                </a:solidFill>
                <a:latin typeface="OTNEJMQuadraat"/>
              </a:rPr>
            </a:br>
            <a:r>
              <a:rPr lang="en-US" dirty="0">
                <a:solidFill>
                  <a:schemeClr val="tx1"/>
                </a:solidFill>
                <a:latin typeface="OTNEJMQuadraat"/>
              </a:rPr>
              <a:t>Thromboembolism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697411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Η μιλβεξιάνη (</a:t>
            </a:r>
            <a:r>
              <a:rPr lang="en-US" dirty="0" err="1" smtClean="0"/>
              <a:t>milvexian</a:t>
            </a:r>
            <a:r>
              <a:rPr lang="en-US" dirty="0" smtClean="0"/>
              <a:t>) </a:t>
            </a:r>
            <a:r>
              <a:rPr lang="el-GR" dirty="0" smtClean="0"/>
              <a:t>ανήκει σε μιά νέα ομάδα αντιπηκτικών φαρμάκων τα οποία αναστέλλουν τον παράγοντα </a:t>
            </a:r>
            <a:r>
              <a:rPr lang="en-US" dirty="0" err="1" smtClean="0"/>
              <a:t>XIa</a:t>
            </a:r>
            <a:r>
              <a:rPr lang="el-GR" dirty="0" smtClean="0"/>
              <a:t>.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Η μιλβεξιάνη χορηγήθηκε </a:t>
            </a:r>
            <a:r>
              <a:rPr lang="el-GR" b="1" dirty="0" smtClean="0"/>
              <a:t>απο του στόματος σε δόσεις</a:t>
            </a:r>
            <a:r>
              <a:rPr lang="en-US" b="1" dirty="0" smtClean="0"/>
              <a:t> </a:t>
            </a:r>
            <a:r>
              <a:rPr lang="el-GR" b="1" dirty="0" smtClean="0"/>
              <a:t>25-200</a:t>
            </a:r>
            <a:r>
              <a:rPr lang="en-US" b="1" dirty="0" smtClean="0"/>
              <a:t>mg 1</a:t>
            </a:r>
            <a:r>
              <a:rPr lang="el-GR" b="1" dirty="0" smtClean="0"/>
              <a:t>ή 2 φορές την μέρα σε 1242 ασθενείς μετά απο αρθροπλαστική του γόνατος</a:t>
            </a:r>
            <a:r>
              <a:rPr lang="el-GR" dirty="0" smtClean="0"/>
              <a:t>. Στην ομάδα ελέγχου χορηγήθηκε ενοξαπαρίνη σε δόση 40</a:t>
            </a:r>
            <a:r>
              <a:rPr lang="en-US" dirty="0" smtClean="0"/>
              <a:t>mg.</a:t>
            </a:r>
            <a:r>
              <a:rPr lang="el-GR" dirty="0" smtClean="0"/>
              <a:t>Κατέγραψαν τα επεισόδια θρομβώσεων και τις αιμορραγικές επιπλοκές.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Η μιλβεξιάνη σε δόση 200</a:t>
            </a:r>
            <a:r>
              <a:rPr lang="en-US" dirty="0" smtClean="0"/>
              <a:t>mg </a:t>
            </a:r>
            <a:r>
              <a:rPr lang="el-GR" dirty="0" smtClean="0"/>
              <a:t>δύο φορές την μέρα έδωσε τα καλύτερα αποτελέσματα </a:t>
            </a:r>
            <a:r>
              <a:rPr lang="el-GR" b="1" dirty="0" smtClean="0"/>
              <a:t>(8% θρόμβωση) </a:t>
            </a:r>
            <a:r>
              <a:rPr lang="el-GR" dirty="0" smtClean="0"/>
              <a:t>σε σύγκριση με την ενοξαπαρίνη </a:t>
            </a:r>
            <a:r>
              <a:rPr lang="el-GR" b="1" dirty="0" smtClean="0"/>
              <a:t>(21% θρόμβωση)</a:t>
            </a:r>
            <a:r>
              <a:rPr lang="el-GR" dirty="0" smtClean="0"/>
              <a:t>. Επίσης οι αιμορραγικές επιπλοκές δεν διέφεραν μεταξύ των δύο ομάδων</a:t>
            </a:r>
          </a:p>
          <a:p>
            <a:endParaRPr lang="el-GR" dirty="0"/>
          </a:p>
          <a:p>
            <a:pPr marL="0" indent="0">
              <a:buNone/>
            </a:pPr>
            <a:r>
              <a:rPr lang="en-US" dirty="0" smtClean="0"/>
              <a:t>                                                    </a:t>
            </a:r>
            <a:r>
              <a:rPr lang="en-US" sz="2800" b="1" dirty="0" smtClean="0"/>
              <a:t>NEJM  2021</a:t>
            </a:r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284757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204686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Clinical Features and Outcomes of Pregnancy-Related </a:t>
            </a:r>
            <a:r>
              <a:rPr lang="en-US" sz="3200" b="1" dirty="0" smtClean="0">
                <a:solidFill>
                  <a:schemeClr val="tx1"/>
                </a:solidFill>
              </a:rPr>
              <a:t>Acute Aortic </a:t>
            </a:r>
            <a:r>
              <a:rPr lang="en-US" sz="3200" b="1" dirty="0">
                <a:solidFill>
                  <a:schemeClr val="tx1"/>
                </a:solidFill>
              </a:rPr>
              <a:t>Dissection</a:t>
            </a:r>
            <a:endParaRPr lang="el-GR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94971"/>
            <a:ext cx="8596668" cy="5167086"/>
          </a:xfrm>
        </p:spPr>
        <p:txBody>
          <a:bodyPr>
            <a:normAutofit/>
          </a:bodyPr>
          <a:lstStyle/>
          <a:p>
            <a:r>
              <a:rPr lang="en-US" dirty="0" smtClean="0"/>
              <a:t>H</a:t>
            </a:r>
            <a:r>
              <a:rPr lang="el-GR" dirty="0" smtClean="0"/>
              <a:t> μελέτη εξέτασε τα κλινικά,τα απεικονιστικά χαρακτηριστικά και την εξέλιξη </a:t>
            </a:r>
            <a:r>
              <a:rPr lang="el-GR" b="1" dirty="0" smtClean="0"/>
              <a:t>των οξέων διαχωριστικών ανευρυσμάτων σε εγκύους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r>
              <a:rPr lang="el-GR" dirty="0" smtClean="0"/>
              <a:t>Τα  στοιχεία προέρχονται απο μια διεθνή τράπεζα δεδομένων όπου σε </a:t>
            </a:r>
            <a:r>
              <a:rPr lang="el-GR" b="1" dirty="0" smtClean="0"/>
              <a:t>διάστημα 20 ετών κατέγραψαν 29 τέτοια επεισόδια.</a:t>
            </a:r>
            <a:r>
              <a:rPr lang="el-GR" dirty="0" smtClean="0"/>
              <a:t> </a:t>
            </a:r>
            <a:r>
              <a:rPr lang="el-GR" b="1" dirty="0" smtClean="0"/>
              <a:t>13 γυναίκες παρουσίασαν ανεύρυσμα τύπου Α ενω οι λοιπές 16 τύπου Β</a:t>
            </a:r>
            <a:r>
              <a:rPr lang="el-GR" dirty="0" smtClean="0"/>
              <a:t>. Τα επεισόδια έγιναν </a:t>
            </a:r>
            <a:r>
              <a:rPr lang="el-GR" b="1" dirty="0" smtClean="0"/>
              <a:t>τόσο κατά την κύηση όσο και κατά το πρώτο τρίμηνο της την λοχείας</a:t>
            </a:r>
            <a:r>
              <a:rPr lang="el-GR" dirty="0" smtClean="0"/>
              <a:t>. Το 70% των γυναικών παρουσίαζαν αορτοπάθεια ή θετικό κληρονομικό ιστορικό (σ.</a:t>
            </a:r>
            <a:r>
              <a:rPr lang="en-US" dirty="0" err="1" smtClean="0"/>
              <a:t>Mar</a:t>
            </a:r>
            <a:r>
              <a:rPr lang="en-US" dirty="0" err="1"/>
              <a:t>f</a:t>
            </a:r>
            <a:r>
              <a:rPr lang="en-US" dirty="0" err="1" smtClean="0"/>
              <a:t>an</a:t>
            </a:r>
            <a:r>
              <a:rPr lang="en-US" dirty="0" smtClean="0"/>
              <a:t>,</a:t>
            </a:r>
            <a:r>
              <a:rPr lang="el-GR" dirty="0" smtClean="0"/>
              <a:t>σ.</a:t>
            </a:r>
            <a:r>
              <a:rPr lang="en-US" dirty="0" err="1" smtClean="0"/>
              <a:t>Loeys</a:t>
            </a:r>
            <a:r>
              <a:rPr lang="en-US" dirty="0" smtClean="0"/>
              <a:t>-Dietz,</a:t>
            </a:r>
            <a:r>
              <a:rPr lang="el-GR" dirty="0" smtClean="0"/>
              <a:t>διγλώχινα αορτική βαλβίδα).28 γυναίκες (97%)  επιβίωσαν του οξέως επεισοδίου.</a:t>
            </a:r>
          </a:p>
          <a:p>
            <a:endParaRPr lang="el-GR" dirty="0" smtClean="0"/>
          </a:p>
          <a:p>
            <a:r>
              <a:rPr lang="el-GR" dirty="0" smtClean="0"/>
              <a:t>Τα οξέα διαχωριστικά ανευρύσματα της αορτής στην εγκυμοσύνη είναι σπάνια νόσος. Συχνά οφείλονται σε υποκείμενη μη διαγνωσμένη πάθηση της αορτής.</a:t>
            </a:r>
          </a:p>
          <a:p>
            <a:endParaRPr lang="el-GR" dirty="0"/>
          </a:p>
          <a:p>
            <a:pPr marL="0" indent="0">
              <a:buNone/>
            </a:pPr>
            <a:r>
              <a:rPr lang="el-GR" sz="2400" b="1" dirty="0" smtClean="0"/>
              <a:t>                               </a:t>
            </a:r>
            <a:r>
              <a:rPr lang="en-US" sz="2400" b="1" dirty="0" smtClean="0"/>
              <a:t>JAMA</a:t>
            </a:r>
            <a:r>
              <a:rPr lang="el-GR" sz="2400" b="1" dirty="0" smtClean="0"/>
              <a:t>  </a:t>
            </a:r>
            <a:r>
              <a:rPr lang="en-US" sz="2400" b="1" dirty="0" smtClean="0"/>
              <a:t>Cardiology</a:t>
            </a:r>
            <a:r>
              <a:rPr lang="el-GR" sz="2400" b="1" dirty="0" smtClean="0"/>
              <a:t>  2021</a:t>
            </a:r>
            <a:endParaRPr lang="el-GR" sz="2400" b="1" dirty="0"/>
          </a:p>
        </p:txBody>
      </p:sp>
      <p:sp>
        <p:nvSpPr>
          <p:cNvPr id="4" name="Rectangle 3"/>
          <p:cNvSpPr/>
          <p:nvPr/>
        </p:nvSpPr>
        <p:spPr>
          <a:xfrm>
            <a:off x="-1553029" y="3244334"/>
            <a:ext cx="2612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y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8746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4982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Associations Between Carotid Artery Plaque Burden, Plaque</a:t>
            </a:r>
            <a:br>
              <a:rPr lang="en-US" sz="2400" b="1" dirty="0">
                <a:solidFill>
                  <a:schemeClr val="tx1"/>
                </a:solidFill>
              </a:rPr>
            </a:br>
            <a:r>
              <a:rPr lang="en-US" sz="2400" b="1" dirty="0">
                <a:solidFill>
                  <a:schemeClr val="tx1"/>
                </a:solidFill>
              </a:rPr>
              <a:t>Characteristics, and Cardiovascular </a:t>
            </a:r>
            <a:r>
              <a:rPr lang="en-US" sz="2400" b="1" dirty="0" smtClean="0">
                <a:solidFill>
                  <a:schemeClr val="tx1"/>
                </a:solidFill>
              </a:rPr>
              <a:t>Events</a:t>
            </a:r>
            <a:r>
              <a:rPr lang="el-GR" sz="2400" b="1" dirty="0" smtClean="0">
                <a:solidFill>
                  <a:schemeClr val="tx1"/>
                </a:solidFill>
              </a:rPr>
              <a:t/>
            </a:r>
            <a:br>
              <a:rPr lang="el-GR" sz="2400" b="1" dirty="0" smtClean="0">
                <a:solidFill>
                  <a:schemeClr val="tx1"/>
                </a:solidFill>
              </a:rPr>
            </a:br>
            <a:r>
              <a:rPr lang="en-US" sz="2400" b="1" dirty="0">
                <a:solidFill>
                  <a:schemeClr val="tx1"/>
                </a:solidFill>
              </a:rPr>
              <a:t/>
            </a:r>
            <a:br>
              <a:rPr lang="en-US" sz="2400" b="1" dirty="0">
                <a:solidFill>
                  <a:schemeClr val="tx1"/>
                </a:solidFill>
              </a:rPr>
            </a:br>
            <a:r>
              <a:rPr lang="en-US" sz="2400" b="1" dirty="0">
                <a:solidFill>
                  <a:schemeClr val="tx1"/>
                </a:solidFill>
              </a:rPr>
              <a:t>The ARIC Carotid Magnetic Resonance Imaging Study</a:t>
            </a:r>
            <a:endParaRPr lang="el-GR" sz="24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99770"/>
            <a:ext cx="8596668" cy="5196116"/>
          </a:xfrm>
        </p:spPr>
        <p:txBody>
          <a:bodyPr>
            <a:normAutofit/>
          </a:bodyPr>
          <a:lstStyle/>
          <a:p>
            <a:r>
              <a:rPr lang="el-GR" dirty="0" smtClean="0"/>
              <a:t>Μετείχαν </a:t>
            </a:r>
            <a:r>
              <a:rPr lang="el-GR" b="1" dirty="0" smtClean="0"/>
              <a:t>1256 ασυμπτωματικά άτομα </a:t>
            </a:r>
            <a:r>
              <a:rPr lang="el-GR" dirty="0" smtClean="0"/>
              <a:t>τα οποία υπεβλήθησαν σε μαγνητική τομογραφία καρωτίδων.</a:t>
            </a:r>
          </a:p>
          <a:p>
            <a:endParaRPr lang="el-GR" dirty="0" smtClean="0"/>
          </a:p>
          <a:p>
            <a:r>
              <a:rPr lang="el-GR" dirty="0" smtClean="0"/>
              <a:t> Μετά απο </a:t>
            </a:r>
            <a:r>
              <a:rPr lang="el-GR" b="1" dirty="0" smtClean="0"/>
              <a:t>παρακολούθηση 10 ετών κατέγραψαν 172 περιπτώσεις με καρδιαγγειακά συμβάματα</a:t>
            </a:r>
            <a:r>
              <a:rPr lang="el-GR" dirty="0" smtClean="0"/>
              <a:t>. Στούς ασθενείς αυτούς σε σύγκριση με τους ασυμπτωματικούς βρέθηκε οτι η </a:t>
            </a:r>
            <a:r>
              <a:rPr lang="el-GR" b="1" dirty="0" smtClean="0"/>
              <a:t>παρουσία πυρήνα πλούσιου σε λίπος στην καρωτιδική πλάκα αυξάνει σημαντικά τον κίνδυνο εκδήλωσης καρδιαγγειακού συμβάματος</a:t>
            </a:r>
            <a:r>
              <a:rPr lang="el-GR" dirty="0" smtClean="0"/>
              <a:t>. Το αθηρωματικό φορτίο και ο βαθμός της στένωσης των καρωτίδων αποτελούν επίσης παράγοντα κινδύνου.</a:t>
            </a:r>
          </a:p>
          <a:p>
            <a:endParaRPr lang="el-GR" dirty="0" smtClean="0"/>
          </a:p>
          <a:p>
            <a:r>
              <a:rPr lang="el-GR" dirty="0" smtClean="0"/>
              <a:t>Η παρουσία στην μαγνητική τομογραφία των καρωτίδων πλάκας με πυρήνα πλούσιο σε λίπος αποτελεί ισχυρό ανεξάρτητο παράγοντα για την εμφάνιση καρδιαγγειακών συμβαμάτων.</a:t>
            </a:r>
          </a:p>
          <a:p>
            <a:pPr marL="0" indent="0">
              <a:buNone/>
            </a:pPr>
            <a:r>
              <a:rPr lang="el-GR" dirty="0" smtClean="0"/>
              <a:t>                                             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                                         </a:t>
            </a:r>
            <a:r>
              <a:rPr lang="en-US" sz="2400" b="1" dirty="0" smtClean="0"/>
              <a:t>JAMA</a:t>
            </a:r>
            <a:r>
              <a:rPr lang="el-GR" sz="2400" b="1" dirty="0" smtClean="0"/>
              <a:t>  </a:t>
            </a:r>
            <a:r>
              <a:rPr lang="en-US" sz="2400" b="1" dirty="0" smtClean="0"/>
              <a:t>Cardiology</a:t>
            </a:r>
            <a:endParaRPr lang="el-GR" sz="2400" b="1" dirty="0"/>
          </a:p>
        </p:txBody>
      </p:sp>
    </p:spTree>
    <p:extLst>
      <p:ext uri="{BB962C8B-B14F-4D97-AF65-F5344CB8AC3E}">
        <p14:creationId xmlns:p14="http://schemas.microsoft.com/office/powerpoint/2010/main" val="366532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06878"/>
            <a:ext cx="8596668" cy="1223158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Shaker 2 Lancet"/>
              </a:rPr>
              <a:t>Risk of stroke in relation to degree of asymptomatic carotid stenosis: a population-based cohort study, systematic review, and meta-analysis </a:t>
            </a:r>
            <a:endParaRPr lang="el-GR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30036"/>
            <a:ext cx="8596668" cy="5379521"/>
          </a:xfrm>
        </p:spPr>
        <p:txBody>
          <a:bodyPr>
            <a:normAutofit/>
          </a:bodyPr>
          <a:lstStyle/>
          <a:p>
            <a:r>
              <a:rPr lang="el-GR" dirty="0"/>
              <a:t>Υπάρχει αβεβαιότητα σχετικά με το ποιοι ασθενείς </a:t>
            </a:r>
            <a:r>
              <a:rPr lang="el-GR" b="1" dirty="0"/>
              <a:t>με ασυμπτωματική στένωση </a:t>
            </a:r>
            <a:r>
              <a:rPr lang="el-GR" b="1" dirty="0" smtClean="0"/>
              <a:t>καρωτίδων </a:t>
            </a:r>
            <a:r>
              <a:rPr lang="el-GR" b="1" dirty="0"/>
              <a:t>πρέπει </a:t>
            </a:r>
            <a:r>
              <a:rPr lang="el-GR" b="1" dirty="0" smtClean="0"/>
              <a:t>να  χειρουργούνται.</a:t>
            </a:r>
            <a:r>
              <a:rPr lang="el-GR" dirty="0" smtClean="0"/>
              <a:t> Εξετάσθηκε </a:t>
            </a:r>
            <a:r>
              <a:rPr lang="el-GR" dirty="0"/>
              <a:t>εάν υπάρχει κάποια σχέση μεταξύ του </a:t>
            </a:r>
            <a:r>
              <a:rPr lang="el-GR" dirty="0" smtClean="0"/>
              <a:t>βαθμού της </a:t>
            </a:r>
            <a:r>
              <a:rPr lang="el-GR" dirty="0"/>
              <a:t>στένωσης </a:t>
            </a:r>
            <a:r>
              <a:rPr lang="el-GR" dirty="0" smtClean="0"/>
              <a:t>και του </a:t>
            </a:r>
            <a:r>
              <a:rPr lang="el-GR" dirty="0"/>
              <a:t>κινδύνου εγκεφαλικού επεισοδίου σε ασθενείς </a:t>
            </a:r>
            <a:r>
              <a:rPr lang="el-GR" dirty="0" smtClean="0"/>
              <a:t>υπό συντηρητική αγωγή.</a:t>
            </a:r>
          </a:p>
          <a:p>
            <a:endParaRPr lang="el-GR" dirty="0" smtClean="0"/>
          </a:p>
          <a:p>
            <a:r>
              <a:rPr lang="el-GR" dirty="0" smtClean="0"/>
              <a:t>Μετείχαν </a:t>
            </a:r>
            <a:r>
              <a:rPr lang="el-GR" b="1" dirty="0" smtClean="0"/>
              <a:t>2354 ασθενείς απο την μελέτη </a:t>
            </a:r>
            <a:r>
              <a:rPr lang="en-US" b="1" dirty="0" err="1" smtClean="0"/>
              <a:t>OxVasc</a:t>
            </a:r>
            <a:r>
              <a:rPr lang="en-US" b="1" dirty="0" smtClean="0"/>
              <a:t> </a:t>
            </a:r>
            <a:r>
              <a:rPr lang="el-GR" dirty="0" smtClean="0"/>
              <a:t>και </a:t>
            </a:r>
            <a:r>
              <a:rPr lang="el-GR" b="1" dirty="0" smtClean="0"/>
              <a:t>13717 ασθενείς στα πλαίσια μεταανάλυσης 56 μελετών</a:t>
            </a:r>
            <a:r>
              <a:rPr lang="el-GR" dirty="0" smtClean="0"/>
              <a:t>. Βρέθηκε οτι ο κίνδυνος εκδήλωσης εγκεφαλικού επεισοδίου είναι μικρότερος σε ασθενείς με </a:t>
            </a:r>
            <a:r>
              <a:rPr lang="el-GR" b="1" dirty="0" smtClean="0"/>
              <a:t>στένωση 50-69% </a:t>
            </a:r>
            <a:r>
              <a:rPr lang="el-GR" dirty="0" smtClean="0"/>
              <a:t>σε σύγκριση με την </a:t>
            </a:r>
            <a:r>
              <a:rPr lang="el-GR" b="1" dirty="0" smtClean="0"/>
              <a:t>στένωση 70-99% </a:t>
            </a:r>
            <a:r>
              <a:rPr lang="el-GR" dirty="0" smtClean="0"/>
              <a:t>και ακόμη μεγαλύτερος στην ομάδα με </a:t>
            </a:r>
            <a:r>
              <a:rPr lang="el-GR" b="1" dirty="0" smtClean="0"/>
              <a:t>στένωση 80-99%.</a:t>
            </a:r>
          </a:p>
          <a:p>
            <a:endParaRPr lang="el-GR" dirty="0" smtClean="0"/>
          </a:p>
          <a:p>
            <a:r>
              <a:rPr lang="el-GR" b="1" dirty="0" smtClean="0"/>
              <a:t>Βρέθηκε οτι ο βαθμός της στένωσης αυξάνει τον κίνδυνο εγκεφαλικού επεισοδίου και φαίνεται επίσης οτι ο ρόλος της ενδαρτηρεκτομής υποτιμάται στις περιπτώσεις σοβαρής στένωσης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                                               </a:t>
            </a:r>
            <a:r>
              <a:rPr lang="en-US" sz="2400" b="1" dirty="0" smtClean="0"/>
              <a:t>Lancet </a:t>
            </a:r>
            <a:r>
              <a:rPr lang="en-US" sz="2400" b="1" dirty="0" err="1"/>
              <a:t>Neurol</a:t>
            </a:r>
            <a:r>
              <a:rPr lang="en-US" sz="2400" b="1" dirty="0"/>
              <a:t> 2021</a:t>
            </a:r>
            <a:endParaRPr lang="el-GR" sz="2400" b="1" dirty="0" smtClean="0"/>
          </a:p>
          <a:p>
            <a:pPr marL="0" indent="0">
              <a:buNone/>
            </a:pP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3095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2504"/>
            <a:ext cx="8596668" cy="1092530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AdvOTa2a4c9ce"/>
              </a:rPr>
              <a:t>Total Ischemic Event Reduction </a:t>
            </a:r>
            <a:r>
              <a:rPr lang="en-US" sz="2000" b="1" dirty="0" smtClean="0">
                <a:solidFill>
                  <a:schemeClr val="tx1"/>
                </a:solidFill>
                <a:latin typeface="AdvOTa2a4c9ce"/>
              </a:rPr>
              <a:t>With</a:t>
            </a:r>
            <a:r>
              <a:rPr lang="el-GR" sz="2000" b="1" dirty="0" smtClean="0">
                <a:solidFill>
                  <a:schemeClr val="tx1"/>
                </a:solidFill>
                <a:latin typeface="AdvOTa2a4c9ce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AdvOTa2a4c9ce"/>
              </a:rPr>
              <a:t>Rivaroxaban </a:t>
            </a:r>
            <a:r>
              <a:rPr lang="en-US" sz="2000" b="1" dirty="0">
                <a:solidFill>
                  <a:schemeClr val="tx1"/>
                </a:solidFill>
                <a:latin typeface="AdvOTa2a4c9ce"/>
              </a:rPr>
              <a:t>After Peripheral Arterial</a:t>
            </a:r>
            <a:br>
              <a:rPr lang="en-US" sz="2000" b="1" dirty="0">
                <a:solidFill>
                  <a:schemeClr val="tx1"/>
                </a:solidFill>
                <a:latin typeface="AdvOTa2a4c9ce"/>
              </a:rPr>
            </a:br>
            <a:r>
              <a:rPr lang="en-US" sz="2000" b="1" dirty="0">
                <a:solidFill>
                  <a:schemeClr val="tx1"/>
                </a:solidFill>
                <a:latin typeface="AdvOTa2a4c9ce"/>
              </a:rPr>
              <a:t>Revascularization in the </a:t>
            </a:r>
            <a:r>
              <a:rPr lang="en-US" sz="2000" b="1" dirty="0" smtClean="0">
                <a:solidFill>
                  <a:schemeClr val="tx1"/>
                </a:solidFill>
                <a:latin typeface="AdvOTa2a4c9ce"/>
              </a:rPr>
              <a:t>VOYAGER</a:t>
            </a:r>
            <a:r>
              <a:rPr lang="el-GR" sz="2000" b="1" dirty="0" smtClean="0">
                <a:solidFill>
                  <a:schemeClr val="tx1"/>
                </a:solidFill>
                <a:latin typeface="AdvOTa2a4c9ce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AdvOTa2a4c9ce"/>
              </a:rPr>
              <a:t>PAD </a:t>
            </a:r>
            <a:r>
              <a:rPr lang="en-US" sz="2000" b="1" dirty="0">
                <a:solidFill>
                  <a:schemeClr val="tx1"/>
                </a:solidFill>
                <a:latin typeface="AdvOTa2a4c9ce"/>
              </a:rPr>
              <a:t>Trial</a:t>
            </a:r>
            <a:endParaRPr lang="el-GR" sz="2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81299"/>
            <a:ext cx="8596668" cy="4726379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Οι ασθενείς με περιφερική </a:t>
            </a:r>
            <a:r>
              <a:rPr lang="el-GR" dirty="0" smtClean="0"/>
              <a:t>αρτηριοπάθεια </a:t>
            </a:r>
            <a:r>
              <a:rPr lang="el-GR" dirty="0"/>
              <a:t>που υποβάλλονται σε </a:t>
            </a:r>
            <a:r>
              <a:rPr lang="el-GR" dirty="0" smtClean="0"/>
              <a:t>επεμβάσεις επαναγγείωσης </a:t>
            </a:r>
            <a:r>
              <a:rPr lang="el-GR" dirty="0"/>
              <a:t>κάτω </a:t>
            </a:r>
            <a:r>
              <a:rPr lang="el-GR" dirty="0" smtClean="0"/>
              <a:t>άκρων </a:t>
            </a:r>
            <a:r>
              <a:rPr lang="el-GR" b="1" dirty="0" smtClean="0"/>
              <a:t>παρουσιάζουν υψηλό κίνδυνο τόσο γιά επιπλοκές απο τα κάτω άκρα και όσο και για καρδιαγγειακά συμβαμάτα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r>
              <a:rPr lang="el-GR" dirty="0" smtClean="0"/>
              <a:t>Μετείχαν </a:t>
            </a:r>
            <a:r>
              <a:rPr lang="el-GR" b="1" dirty="0" smtClean="0"/>
              <a:t>6564 ασθενείς </a:t>
            </a:r>
            <a:r>
              <a:rPr lang="el-GR" dirty="0" smtClean="0"/>
              <a:t>τους οποίους παρακολούθησαν για </a:t>
            </a:r>
            <a:r>
              <a:rPr lang="el-GR" b="1" dirty="0" smtClean="0"/>
              <a:t>2,5 χρόνια </a:t>
            </a:r>
            <a:r>
              <a:rPr lang="el-GR" dirty="0" smtClean="0"/>
              <a:t>μετά απο την επέμβαση και οι οποίοι  όλοι ελάμβαναν </a:t>
            </a:r>
            <a:r>
              <a:rPr lang="el-GR" b="1" dirty="0" smtClean="0"/>
              <a:t>100</a:t>
            </a:r>
            <a:r>
              <a:rPr lang="en-US" b="1" dirty="0" smtClean="0"/>
              <a:t>mg </a:t>
            </a:r>
            <a:r>
              <a:rPr lang="el-GR" b="1" dirty="0" smtClean="0"/>
              <a:t>ασπιρίνης </a:t>
            </a:r>
            <a:r>
              <a:rPr lang="el-GR" dirty="0" smtClean="0"/>
              <a:t>και στην ομάδα της </a:t>
            </a:r>
            <a:r>
              <a:rPr lang="el-GR" b="1" dirty="0" smtClean="0"/>
              <a:t>ριβαροξαμπάνης</a:t>
            </a:r>
            <a:r>
              <a:rPr lang="el-GR" dirty="0" smtClean="0"/>
              <a:t> το φάρμακο χορηγήθηκε σε δόση </a:t>
            </a:r>
            <a:r>
              <a:rPr lang="el-GR" b="1" dirty="0" smtClean="0"/>
              <a:t>2,5</a:t>
            </a:r>
            <a:r>
              <a:rPr lang="en-US" b="1" dirty="0" smtClean="0"/>
              <a:t>mg </a:t>
            </a:r>
            <a:r>
              <a:rPr lang="el-GR" b="1" dirty="0" smtClean="0"/>
              <a:t>δύο φορές την μέρα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r>
              <a:rPr lang="el-GR" dirty="0" smtClean="0"/>
              <a:t>Στην ομάδα της ριβαροξαμπάνης </a:t>
            </a:r>
            <a:r>
              <a:rPr lang="el-GR" b="1" dirty="0" smtClean="0"/>
              <a:t>παρατηρήθηκε σημαντική μείωση τόσο των επιπλοκών απο τα κάτω άκρα όσο και των καρδιαγγειακών συμβαμάτων και θανάτων.</a:t>
            </a:r>
          </a:p>
          <a:p>
            <a:endParaRPr lang="el-GR" dirty="0"/>
          </a:p>
          <a:p>
            <a:pPr marL="0" indent="0">
              <a:buNone/>
            </a:pPr>
            <a:r>
              <a:rPr lang="en-US" dirty="0" smtClean="0"/>
              <a:t>                                                     </a:t>
            </a:r>
            <a:r>
              <a:rPr lang="en-US" sz="2400" b="1" dirty="0" smtClean="0"/>
              <a:t>JACC  2021</a:t>
            </a:r>
            <a:endParaRPr lang="el-GR" sz="2400" b="1" dirty="0" smtClean="0"/>
          </a:p>
          <a:p>
            <a:endParaRPr lang="el-GR" dirty="0" smtClean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5208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950026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dvOTa2a4c9ce"/>
              </a:rPr>
              <a:t>Atherosclerotic </a:t>
            </a:r>
            <a:r>
              <a:rPr lang="el-GR" sz="2400" b="1" dirty="0" smtClean="0">
                <a:solidFill>
                  <a:schemeClr val="tx1"/>
                </a:solidFill>
                <a:latin typeface="AdvOTa2a4c9ce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AdvOTa2a4c9ce"/>
              </a:rPr>
              <a:t>Carotid </a:t>
            </a:r>
            <a:r>
              <a:rPr lang="el-GR" sz="2400" b="1" dirty="0" smtClean="0">
                <a:solidFill>
                  <a:schemeClr val="tx1"/>
                </a:solidFill>
                <a:latin typeface="AdvOTa2a4c9ce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AdvOTa2a4c9ce"/>
              </a:rPr>
              <a:t>Plaque</a:t>
            </a:r>
            <a:r>
              <a:rPr lang="el-GR" sz="2400" b="1" dirty="0" smtClean="0">
                <a:solidFill>
                  <a:schemeClr val="tx1"/>
                </a:solidFill>
                <a:latin typeface="AdvOTa2a4c9ce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AdvOTa2a4c9ce"/>
              </a:rPr>
              <a:t>Composition </a:t>
            </a:r>
            <a:r>
              <a:rPr lang="en-US" sz="2400" b="1" dirty="0">
                <a:solidFill>
                  <a:schemeClr val="tx1"/>
                </a:solidFill>
                <a:latin typeface="AdvOTa2a4c9ce"/>
              </a:rPr>
              <a:t>and Incident Stroke </a:t>
            </a:r>
            <a:r>
              <a:rPr lang="en-US" sz="2400" b="1" dirty="0" smtClean="0">
                <a:solidFill>
                  <a:schemeClr val="tx1"/>
                </a:solidFill>
                <a:latin typeface="AdvOTa2a4c9ce"/>
              </a:rPr>
              <a:t>and</a:t>
            </a:r>
            <a:r>
              <a:rPr lang="el-GR" sz="2400" b="1" dirty="0" smtClean="0">
                <a:solidFill>
                  <a:schemeClr val="tx1"/>
                </a:solidFill>
                <a:latin typeface="AdvOTa2a4c9ce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AdvOTa2a4c9ce"/>
              </a:rPr>
              <a:t>Coronary </a:t>
            </a:r>
            <a:r>
              <a:rPr lang="en-US" sz="2400" b="1" dirty="0">
                <a:solidFill>
                  <a:schemeClr val="tx1"/>
                </a:solidFill>
                <a:latin typeface="AdvOTa2a4c9ce"/>
              </a:rPr>
              <a:t>Events</a:t>
            </a:r>
            <a:endParaRPr lang="el-GR" sz="24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24000"/>
            <a:ext cx="8596668" cy="5245099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Εξετάσθηκε αν η σύσταση της καρωτιδικής πλάκας σχετίζεται με την εκδήλωση εγκεφαλικού επεισοδίου ή καρδιακού συμβάματος.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Μετείχαν </a:t>
            </a:r>
            <a:r>
              <a:rPr lang="el-GR" b="1" dirty="0" smtClean="0"/>
              <a:t>1349 άτομα χωρίς ιστορικό στεφανιαίας νόσου ή εγκεφαλικού επεισοδίου </a:t>
            </a:r>
            <a:r>
              <a:rPr lang="el-GR" dirty="0" smtClean="0"/>
              <a:t>με υποκλινική αθηρωματική νόσο των καρωτίδων </a:t>
            </a:r>
            <a:r>
              <a:rPr lang="el-GR" b="1" dirty="0" smtClean="0"/>
              <a:t>(ΙΜΤ&gt;2.5</a:t>
            </a:r>
            <a:r>
              <a:rPr lang="en-US" b="1" dirty="0" smtClean="0"/>
              <a:t>mm)</a:t>
            </a:r>
            <a:r>
              <a:rPr lang="en-US" dirty="0" smtClean="0"/>
              <a:t>. </a:t>
            </a:r>
            <a:r>
              <a:rPr lang="el-GR" dirty="0" smtClean="0"/>
              <a:t>Οι μετέχοντες υπεβλήθησαν σε </a:t>
            </a:r>
            <a:r>
              <a:rPr lang="en-US" dirty="0" smtClean="0"/>
              <a:t>MRI </a:t>
            </a:r>
            <a:r>
              <a:rPr lang="el-GR" dirty="0" smtClean="0"/>
              <a:t>των καρωτίδων για την εκτίμηση χαρακτηριστικών της πλάκας </a:t>
            </a:r>
            <a:r>
              <a:rPr lang="el-GR" b="1" dirty="0" smtClean="0"/>
              <a:t>(ενδοπλακική αιμορραγία,περιεκτικότητα σε λίπος,παρουσία ασβεστώσεων).</a:t>
            </a:r>
            <a:endParaRPr lang="en-US" b="1" dirty="0" smtClean="0"/>
          </a:p>
          <a:p>
            <a:endParaRPr lang="el-GR" dirty="0" smtClean="0"/>
          </a:p>
          <a:p>
            <a:r>
              <a:rPr lang="el-GR" dirty="0" smtClean="0"/>
              <a:t>Μετά απο παρακολούθηση </a:t>
            </a:r>
            <a:r>
              <a:rPr lang="el-GR" b="1" dirty="0" smtClean="0"/>
              <a:t>5 ετών </a:t>
            </a:r>
            <a:r>
              <a:rPr lang="el-GR" dirty="0" smtClean="0"/>
              <a:t>βρέθηκε οτι η παρουσία της ενδοπλακικής αιμορραγίας </a:t>
            </a:r>
            <a:r>
              <a:rPr lang="el-GR" b="1" dirty="0" smtClean="0"/>
              <a:t>αυξάνει  σημαντικά τον κίνδυνο εκδήλωσης εγκεφαλικών επεισοδίων και των </a:t>
            </a:r>
            <a:r>
              <a:rPr lang="el-GR" b="1" dirty="0"/>
              <a:t>καρδιακών συμβαμάτων</a:t>
            </a:r>
            <a:r>
              <a:rPr lang="el-GR" dirty="0"/>
              <a:t>. Η </a:t>
            </a:r>
            <a:r>
              <a:rPr lang="el-GR" dirty="0" smtClean="0"/>
              <a:t>παρουσία πυρήνα </a:t>
            </a:r>
            <a:r>
              <a:rPr lang="el-GR" dirty="0"/>
              <a:t>πλούσιου σε λιπίδια και η ασβεστοποίηση δεν </a:t>
            </a:r>
            <a:r>
              <a:rPr lang="el-GR" dirty="0" smtClean="0"/>
              <a:t>συσχετίστηκαν με τα καρδιαγγειακά συμβάματα.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Τα ευρήματα υποστηρίζουν </a:t>
            </a:r>
            <a:r>
              <a:rPr lang="el-GR" dirty="0"/>
              <a:t>την </a:t>
            </a:r>
            <a:r>
              <a:rPr lang="el-GR" dirty="0" smtClean="0"/>
              <a:t>άποψη </a:t>
            </a:r>
            <a:r>
              <a:rPr lang="el-GR" b="1" dirty="0" smtClean="0"/>
              <a:t>οτι η ενδοπλακική αιμορραγία είναι δείκτης  αστάθειας της πλάκας</a:t>
            </a:r>
            <a:r>
              <a:rPr lang="el-GR" dirty="0" smtClean="0"/>
              <a:t> </a:t>
            </a:r>
            <a:r>
              <a:rPr lang="el-GR" dirty="0"/>
              <a:t>σε υγιή άτομα με </a:t>
            </a:r>
            <a:r>
              <a:rPr lang="el-GR" dirty="0" smtClean="0"/>
              <a:t>υποκλινική αθηροσκλήρωση.</a:t>
            </a:r>
          </a:p>
          <a:p>
            <a:pPr marL="0" indent="0">
              <a:buNone/>
            </a:pPr>
            <a:r>
              <a:rPr lang="en-US" dirty="0" smtClean="0"/>
              <a:t>                            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</a:t>
            </a:r>
            <a:r>
              <a:rPr lang="en-US" sz="2400" b="1" dirty="0" smtClean="0">
                <a:solidFill>
                  <a:schemeClr val="tx1"/>
                </a:solidFill>
              </a:rPr>
              <a:t>JACC   2021</a:t>
            </a:r>
            <a:endParaRPr lang="el-G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32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883</TotalTime>
  <Words>1209</Words>
  <Application>Microsoft Office PowerPoint</Application>
  <PresentationFormat>Widescreen</PresentationFormat>
  <Paragraphs>100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AdvOTa2a4c9ce</vt:lpstr>
      <vt:lpstr>Arial</vt:lpstr>
      <vt:lpstr>Calibri</vt:lpstr>
      <vt:lpstr>GuardianSans-Medium</vt:lpstr>
      <vt:lpstr>GuardianSans-RegularIt</vt:lpstr>
      <vt:lpstr>OTNEJMQuadraat</vt:lpstr>
      <vt:lpstr>Shaker 2 Lancet</vt:lpstr>
      <vt:lpstr>Trebuchet MS</vt:lpstr>
      <vt:lpstr>Wingdings 3</vt:lpstr>
      <vt:lpstr>Facet</vt:lpstr>
      <vt:lpstr>ΕΞΕΛΙΞΕΙΣ  ΣΤΑ  ΝΟΣΗΜΑΤΑ  ΤΗΣ ΑΟΡΤΗΣ  ΚΑΙ  ΤΩΝ  ΠΕΡΙΦΕΡΙΚΩΝ ΑΓΓΕΙΩΝ</vt:lpstr>
      <vt:lpstr>Therapeutic Anticoagulation with Heparin in Noncritically Ill Patients with Covid-19</vt:lpstr>
      <vt:lpstr>Abelacimab for Prevention of Venous Thromboembolism</vt:lpstr>
      <vt:lpstr>Milvexian for the Prevention of Venous Thromboembolism</vt:lpstr>
      <vt:lpstr>Clinical Features and Outcomes of Pregnancy-Related Acute Aortic Dissection</vt:lpstr>
      <vt:lpstr>Associations Between Carotid Artery Plaque Burden, Plaque Characteristics, and Cardiovascular Events  The ARIC Carotid Magnetic Resonance Imaging Study</vt:lpstr>
      <vt:lpstr>Risk of stroke in relation to degree of asymptomatic carotid stenosis: a population-based cohort study, systematic review, and meta-analysis </vt:lpstr>
      <vt:lpstr>Total Ischemic Event Reduction With Rivaroxaban After Peripheral Arterial Revascularization in the VOYAGER PAD Trial</vt:lpstr>
      <vt:lpstr>Atherosclerotic  Carotid  Plaque Composition and Incident Stroke and Coronary Events</vt:lpstr>
      <vt:lpstr>Prevalence of Pulmonary Embolism Among Patients With COPD Hospitalized With Acutely Worsening Respiratory Symptoms</vt:lpstr>
      <vt:lpstr>Effect of Antithrombotic Therapy on Clinical Outcomes in Outpatients With Clinically Stable Symptomatic COVID-19 The ACTIV-4B Randomized Clinical Trial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ΕΞΕΛΙΞΕΙΣ ΣΤΑ ΝΟΣΗΜΑΤΑ ΤΗΣ ΑΟΡΤΗΣ ΚΑΙ ΤΩΝ ΠΕΡΙΦΡΙΚΩΝ ΑΓΓΕΙΩΝ</dc:title>
  <dc:creator>Chris</dc:creator>
  <cp:lastModifiedBy>Chris</cp:lastModifiedBy>
  <cp:revision>93</cp:revision>
  <dcterms:created xsi:type="dcterms:W3CDTF">2022-03-27T07:01:07Z</dcterms:created>
  <dcterms:modified xsi:type="dcterms:W3CDTF">2022-04-15T21:50:18Z</dcterms:modified>
</cp:coreProperties>
</file>