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7" r:id="rId5"/>
    <p:sldId id="265" r:id="rId6"/>
    <p:sldId id="266" r:id="rId7"/>
    <p:sldId id="268" r:id="rId8"/>
    <p:sldId id="269" r:id="rId9"/>
    <p:sldId id="257" r:id="rId10"/>
    <p:sldId id="260" r:id="rId11"/>
    <p:sldId id="259" r:id="rId12"/>
    <p:sldId id="261" r:id="rId13"/>
    <p:sldId id="262" r:id="rId14"/>
    <p:sldId id="271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>
        <p:scale>
          <a:sx n="111" d="100"/>
          <a:sy n="111" d="100"/>
        </p:scale>
        <p:origin x="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51F21-4F10-7C46-9CF4-720E0C1B7B0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F796C-C3BD-8E46-8F23-045E161B7E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8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Ιδιες</a:t>
            </a:r>
            <a:r>
              <a:rPr lang="el-GR" dirty="0"/>
              <a:t> </a:t>
            </a:r>
            <a:r>
              <a:rPr lang="el-GR" dirty="0" err="1"/>
              <a:t>αρρυθμιες</a:t>
            </a:r>
            <a:r>
              <a:rPr lang="el-GR" dirty="0"/>
              <a:t> </a:t>
            </a:r>
            <a:r>
              <a:rPr lang="el-GR" dirty="0" err="1"/>
              <a:t>ιδια</a:t>
            </a:r>
            <a:r>
              <a:rPr lang="el-GR" dirty="0"/>
              <a:t> </a:t>
            </a:r>
            <a:r>
              <a:rPr lang="el-GR" dirty="0" err="1"/>
              <a:t>ισχαιμια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F796C-C3BD-8E46-8F23-045E161B7E5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93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EE0D08-7BAB-9D4A-8242-C0C45A1A9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B769DA-702B-3446-B541-F8B5C386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B0CBD3-3E9A-E44C-9047-1E4E5410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AA252E-CA81-844C-9AA1-1133FA9A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E9B85A-4709-8742-9419-E1F7038A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0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F36E8C-6D12-F747-AFB5-E3CFB3D4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088E17-AA7C-3B42-8237-5F78D0C12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EC5E36-FE75-7846-A3AA-B31369E1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89E9D9-1832-9240-A956-88745CD7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0B0BFB-15EB-2D4D-9065-7AF3789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2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0F9A1EC-BF12-BB40-81D1-6841AA535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AC7D3BA-A4C7-874E-922B-5B88C8AD4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E17BC7-3951-D24A-90D6-48D92ED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0C3526-9C59-434F-886F-332F5076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FC73E5-DD2C-1D4B-8FE7-6F8712FA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82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31DF1-7F8E-D94B-AC95-B2EFB21B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7C0CF0-1D09-E74D-BA9B-1DD6454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37D160-2F20-1A4B-B1D8-402279F2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09DDE6-98E1-834D-9B9E-17D2E261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1D2920-03B2-A446-B17B-60328A49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91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763255-4026-C743-AE86-C749BD7D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9FD695-47AB-AD4B-9FDD-1D114E10F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B1A437-94F7-A841-A603-70B5C0C3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1C8181-CAA3-B345-89E8-1D657BDF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E6C94D-058C-1440-A655-8726A375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62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F439E9-0935-8544-B045-58525483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5EEAE2-B06F-6A4B-9BEC-78114790C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91C380-F5F3-AA47-A895-B10FBC561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CC2736-0806-6F45-ACB4-96E6D84D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02F436-C318-934F-B19A-8BADB266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BAF6407-0083-A349-858D-3518113E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7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78926D-FF31-8042-93A9-4E27553A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49C0D3B-FC40-934F-958A-40B941CB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F81A328-BCCD-354C-9134-59E5B65FA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9462EF1-5BF3-1B4B-9318-41D75CA7B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61F5429-FDA9-2244-8256-A44B584A9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CAE0926-47DD-7F40-954F-2A6DF2B4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65CCFB0-6422-5C43-BE75-87D3F3A3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45B2627-8DEE-A14C-9DE0-7E0EACD7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1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524F2A-A120-1F44-B8C7-F6D6439A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E66555D-73BC-9A49-B67C-020D7F9C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C127B5-CF2E-9C4C-933A-1BD33A25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C081A28-5CDA-5746-8CA6-48C26FB3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51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0A94AB9-63B8-554B-87C4-F3BA8A2E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5BF8820-760E-8B4F-8BCB-8BAC0667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3CC7F18-A56C-4C4A-BDA1-BB5C48F6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69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3A7E82-68DC-CA44-A101-AE166964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DAED18-DFCA-7840-B777-AD43B1900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52E538D-3CDE-9949-9BCA-39CFA69E1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005DB4-FE68-9541-B26D-9530018F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077B09-AF68-824B-BFD1-BDB9F1A6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A4C360-32CC-1842-B32C-154E75EF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5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1C3D94-EC11-3F4A-BB4F-CD5BBCD0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DA8BF7A-EC40-2549-AA28-12517B1B3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B3083F-1DB0-3A47-B1C3-68B106027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CA57410-7EE9-D34E-BF56-5554DDEE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2C58D5-F039-F74E-A2D6-D82DE2FB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EBAEE14-63F0-9B4C-82AD-0ABA0B50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79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068F95C-02AC-EF48-942A-0DBDCEC3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32F7A5-11BE-7641-9CC1-46E466F7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13A50D-2688-4444-A003-08DB69977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B6EE4-C4F8-7C4B-9F14-6530C11C2257}" type="datetimeFigureOut">
              <a:rPr lang="el-GR" smtClean="0"/>
              <a:t>15/4/22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7DC79D-212A-9947-9EDE-9B5819E1A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5B3CB-6DC1-C94A-AAD6-EDC33449A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2B21-3DEC-484F-AA2A-7AE81B2F0B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49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8C5488-C7F6-CE46-B6AC-A8680CB4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2976"/>
            <a:ext cx="9144000" cy="2387600"/>
          </a:xfrm>
        </p:spPr>
        <p:txBody>
          <a:bodyPr>
            <a:normAutofit/>
          </a:bodyPr>
          <a:lstStyle/>
          <a:p>
            <a:r>
              <a:rPr lang="el-GR" sz="4800" b="1" dirty="0"/>
              <a:t>Θεραπευτικ</a:t>
            </a:r>
            <a:r>
              <a:rPr lang="en-US" sz="4800" b="1" dirty="0" err="1"/>
              <a:t>έ</a:t>
            </a:r>
            <a:r>
              <a:rPr lang="el-GR" sz="4800" b="1" dirty="0"/>
              <a:t>ς Εξελίξεις στην Καρδιακή Ανεπάρκεια 2021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BAA89F9-9AB3-014C-A4A6-305191C7D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004" y="4128395"/>
            <a:ext cx="9144000" cy="1655762"/>
          </a:xfrm>
        </p:spPr>
        <p:txBody>
          <a:bodyPr>
            <a:normAutofit/>
          </a:bodyPr>
          <a:lstStyle/>
          <a:p>
            <a:r>
              <a:rPr lang="el-GR" sz="2000" dirty="0"/>
              <a:t>Ευάγγελος Π. Ρεπάσος </a:t>
            </a:r>
          </a:p>
          <a:p>
            <a:r>
              <a:rPr lang="el-GR" sz="2000" dirty="0"/>
              <a:t>Καρδιολόγος </a:t>
            </a:r>
          </a:p>
          <a:p>
            <a:r>
              <a:rPr lang="el-GR" sz="2000" dirty="0"/>
              <a:t>Επιμελητής Α’ 	</a:t>
            </a:r>
          </a:p>
          <a:p>
            <a:r>
              <a:rPr lang="el-GR" sz="2000" dirty="0"/>
              <a:t>Θεραπευτική Κλινική ΕΚΠΑ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E0E3E-9169-7648-BA90-4107760BD54A}"/>
              </a:ext>
            </a:extLst>
          </p:cNvPr>
          <p:cNvSpPr txBox="1"/>
          <p:nvPr/>
        </p:nvSpPr>
        <p:spPr>
          <a:xfrm>
            <a:off x="4809507" y="6009788"/>
            <a:ext cx="1067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Θεραπευτικές Εξελίξεις 2022 </a:t>
            </a:r>
          </a:p>
          <a:p>
            <a:r>
              <a:rPr lang="el-GR" b="1" dirty="0"/>
              <a:t>        16 Απριλίου 2022</a:t>
            </a:r>
          </a:p>
        </p:txBody>
      </p:sp>
    </p:spTree>
    <p:extLst>
      <p:ext uri="{BB962C8B-B14F-4D97-AF65-F5344CB8AC3E}">
        <p14:creationId xmlns:p14="http://schemas.microsoft.com/office/powerpoint/2010/main" val="206130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781431-59D0-3948-956E-F624913A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" y="0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The Addition of a Defibrillator</a:t>
            </a:r>
            <a:r>
              <a:rPr lang="el-GR" sz="2400" b="1" dirty="0"/>
              <a:t> </a:t>
            </a:r>
            <a:r>
              <a:rPr lang="en" sz="2400" b="1" dirty="0"/>
              <a:t>to Resynchronization Therapy</a:t>
            </a:r>
            <a:r>
              <a:rPr lang="el-GR" sz="2400" b="1" dirty="0"/>
              <a:t> </a:t>
            </a:r>
            <a:r>
              <a:rPr lang="en" sz="2400" b="1" dirty="0"/>
              <a:t>Decreases Mortality in Patients With</a:t>
            </a:r>
            <a:r>
              <a:rPr lang="el-GR" sz="2400" b="1" dirty="0"/>
              <a:t> </a:t>
            </a:r>
            <a:r>
              <a:rPr lang="en" sz="2400" b="1" dirty="0"/>
              <a:t>Nonischemic Cardiomyopathy</a:t>
            </a:r>
            <a:br>
              <a:rPr lang="en" sz="2400" b="1" dirty="0"/>
            </a:br>
            <a:endParaRPr lang="el-GR" sz="24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C0434AA-A4D2-7946-9AA7-63DE47E65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3" y="1551743"/>
            <a:ext cx="6142248" cy="317072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60C92C-20CE-F541-9C34-00DA77959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73"/>
          <a:stretch/>
        </p:blipFill>
        <p:spPr>
          <a:xfrm>
            <a:off x="6233432" y="662781"/>
            <a:ext cx="4892839" cy="5860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10B29-5D49-7C46-9F73-5A0A93FD48D6}"/>
              </a:ext>
            </a:extLst>
          </p:cNvPr>
          <p:cNvSpPr txBox="1"/>
          <p:nvPr/>
        </p:nvSpPr>
        <p:spPr>
          <a:xfrm>
            <a:off x="9535887" y="6571795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Doran et al. JACC HF 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396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49E26B-9BAF-CC4A-9EA8-4DF7AC24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AV junction ablation and cardiac</a:t>
            </a:r>
            <a:r>
              <a:rPr lang="el-GR" sz="2400" b="1" dirty="0"/>
              <a:t> </a:t>
            </a:r>
            <a:r>
              <a:rPr lang="en" sz="2400" b="1" dirty="0"/>
              <a:t>resynchronization for patients with permanent</a:t>
            </a:r>
            <a:r>
              <a:rPr lang="el-GR" sz="2400" b="1" dirty="0"/>
              <a:t> </a:t>
            </a:r>
            <a:r>
              <a:rPr lang="en" sz="2400" b="1" dirty="0"/>
              <a:t>atrial fibrillation and narrow</a:t>
            </a:r>
            <a:r>
              <a:rPr lang="el-GR" sz="2400" b="1" dirty="0"/>
              <a:t> </a:t>
            </a:r>
            <a:r>
              <a:rPr lang="en" sz="2400" b="1" dirty="0"/>
              <a:t>QRS: the</a:t>
            </a:r>
            <a:r>
              <a:rPr lang="el-GR" sz="2400" b="1" dirty="0"/>
              <a:t> </a:t>
            </a:r>
            <a:r>
              <a:rPr lang="en" sz="2400" b="1" dirty="0"/>
              <a:t>APAF-CRT mortality trial</a:t>
            </a:r>
            <a:br>
              <a:rPr lang="en" sz="2400" b="1" dirty="0"/>
            </a:br>
            <a:endParaRPr lang="el-GR" sz="24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DA29B8A-B9DF-FA42-BEAB-7016E784D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18" y="1638506"/>
            <a:ext cx="10515600" cy="3580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2256C-5486-B94A-BDA5-82FC17BDE184}"/>
              </a:ext>
            </a:extLst>
          </p:cNvPr>
          <p:cNvSpPr txBox="1"/>
          <p:nvPr/>
        </p:nvSpPr>
        <p:spPr>
          <a:xfrm>
            <a:off x="8657113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Brignole</a:t>
            </a:r>
            <a:r>
              <a:rPr lang="en-US" dirty="0"/>
              <a:t> M et al. Eur Heart J 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BAA8D-42B5-C34A-B284-B59ED0CB66AC}"/>
              </a:ext>
            </a:extLst>
          </p:cNvPr>
          <p:cNvSpPr txBox="1"/>
          <p:nvPr/>
        </p:nvSpPr>
        <p:spPr>
          <a:xfrm>
            <a:off x="4197225" y="5219494"/>
            <a:ext cx="329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60 % EF&gt;35%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25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5EB45A9-D025-5540-AA5E-281A4B153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432" y="937789"/>
            <a:ext cx="7535119" cy="5563828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2652BA98-3ECB-F744-89FB-3DD838BE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AV junction ablation and cardiac</a:t>
            </a:r>
            <a:r>
              <a:rPr lang="el-GR" sz="2400" b="1" dirty="0"/>
              <a:t> </a:t>
            </a:r>
            <a:r>
              <a:rPr lang="en" sz="2400" b="1" dirty="0"/>
              <a:t>resynchronization for patients with permanent</a:t>
            </a:r>
            <a:r>
              <a:rPr lang="el-GR" sz="2400" b="1" dirty="0"/>
              <a:t> </a:t>
            </a:r>
            <a:r>
              <a:rPr lang="en" sz="2400" b="1" dirty="0"/>
              <a:t>atrial fibrillation and </a:t>
            </a:r>
            <a:r>
              <a:rPr lang="en" sz="2400" b="1" dirty="0" err="1"/>
              <a:t>narrowQRS</a:t>
            </a:r>
            <a:r>
              <a:rPr lang="en" sz="2400" b="1" dirty="0"/>
              <a:t>: the</a:t>
            </a:r>
            <a:r>
              <a:rPr lang="el-GR" sz="2400" b="1" dirty="0"/>
              <a:t> </a:t>
            </a:r>
            <a:r>
              <a:rPr lang="en" sz="2400" b="1" dirty="0"/>
              <a:t>APAF-CRT mortality trial</a:t>
            </a:r>
            <a:br>
              <a:rPr lang="en" sz="2400" b="1" dirty="0"/>
            </a:br>
            <a:endParaRPr lang="el-G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56D1C-3371-8F44-B662-FCA426AB6C5B}"/>
              </a:ext>
            </a:extLst>
          </p:cNvPr>
          <p:cNvSpPr txBox="1"/>
          <p:nvPr/>
        </p:nvSpPr>
        <p:spPr>
          <a:xfrm>
            <a:off x="8657113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Brignole</a:t>
            </a:r>
            <a:r>
              <a:rPr lang="en-US" dirty="0"/>
              <a:t> M et al. Eur Heart J 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93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E9BE9A-144B-D745-806E-3E2A8DFF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24002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A Randomized Trial of His Pacing Versus Biventricular Pacing in Symptomatic HF Patients With Left Bundle Branch Block (His-Alternative)</a:t>
            </a:r>
            <a:br>
              <a:rPr lang="en" sz="2400" b="1" dirty="0"/>
            </a:br>
            <a:br>
              <a:rPr lang="en" sz="2400" dirty="0"/>
            </a:br>
            <a:endParaRPr lang="el-GR" sz="24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9739039-B4C9-6442-B7CB-010C7E495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661" y="658854"/>
            <a:ext cx="6294782" cy="61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4FE621A-18DB-074D-B82E-7E4563A37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249" y="1452149"/>
            <a:ext cx="8944935" cy="4577590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7813399F-835E-324F-8388-8975D297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586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A Randomized Trial of His Pacing Versus Biventricular Pacing in Symptomatic HF Patients With Left Bundle Branch Block (His-Alternative)</a:t>
            </a:r>
            <a:br>
              <a:rPr lang="en" sz="2400" b="1" dirty="0"/>
            </a:br>
            <a:br>
              <a:rPr lang="en" sz="2400" dirty="0"/>
            </a:br>
            <a:endParaRPr lang="el-GR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37D91-F7CB-D245-B2DF-9E004B1F1816}"/>
              </a:ext>
            </a:extLst>
          </p:cNvPr>
          <p:cNvSpPr txBox="1"/>
          <p:nvPr/>
        </p:nvSpPr>
        <p:spPr>
          <a:xfrm>
            <a:off x="9226956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Vinther</a:t>
            </a:r>
            <a:r>
              <a:rPr lang="en-US" dirty="0"/>
              <a:t> M et al. JACC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442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E14D9E-E25F-5D40-A6A9-FF901B40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Ευχαριστώ για την προσοχή </a:t>
            </a:r>
          </a:p>
        </p:txBody>
      </p:sp>
    </p:spTree>
    <p:extLst>
      <p:ext uri="{BB962C8B-B14F-4D97-AF65-F5344CB8AC3E}">
        <p14:creationId xmlns:p14="http://schemas.microsoft.com/office/powerpoint/2010/main" val="2648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99CE711-CBDB-3E4D-BB5E-886BB0501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057" y="3007149"/>
            <a:ext cx="8293056" cy="3759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68316-F901-5F46-BAC7-3452FD68F8B3}"/>
              </a:ext>
            </a:extLst>
          </p:cNvPr>
          <p:cNvSpPr txBox="1"/>
          <p:nvPr/>
        </p:nvSpPr>
        <p:spPr>
          <a:xfrm>
            <a:off x="8657113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Teerlink</a:t>
            </a:r>
            <a:r>
              <a:rPr lang="el-GR" dirty="0"/>
              <a:t> </a:t>
            </a:r>
            <a:r>
              <a:rPr lang="en-US" dirty="0"/>
              <a:t>JR et al. NEJM 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EF7D-88A6-A64A-AF70-7D1D1B3226C2}"/>
              </a:ext>
            </a:extLst>
          </p:cNvPr>
          <p:cNvSpPr txBox="1"/>
          <p:nvPr/>
        </p:nvSpPr>
        <p:spPr>
          <a:xfrm>
            <a:off x="214313" y="171450"/>
            <a:ext cx="1007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Cardiac Myosin Activation with </a:t>
            </a:r>
            <a:r>
              <a:rPr lang="en-US" sz="2400" b="1" dirty="0" err="1">
                <a:latin typeface="+mj-lt"/>
              </a:rPr>
              <a:t>Omecamtiv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Mecarbil</a:t>
            </a:r>
            <a:r>
              <a:rPr lang="en-US" sz="2400" b="1" dirty="0">
                <a:latin typeface="+mj-lt"/>
              </a:rPr>
              <a:t> in Systolic Heart Failure (GALACTIC HF)  </a:t>
            </a:r>
            <a:endParaRPr lang="el-GR" sz="2400" b="1" dirty="0">
              <a:latin typeface="+mj-lt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D952B0A-FBC9-C244-BB4D-DF85097AFAD1}"/>
              </a:ext>
            </a:extLst>
          </p:cNvPr>
          <p:cNvSpPr/>
          <p:nvPr/>
        </p:nvSpPr>
        <p:spPr>
          <a:xfrm>
            <a:off x="3048000" y="9886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dirty="0">
                <a:latin typeface="Times" pitchFamily="2" charset="0"/>
              </a:rPr>
              <a:t> 8256 patients  with symptomatic chronic heart failure </a:t>
            </a:r>
            <a:r>
              <a:rPr lang="en" b="1" dirty="0">
                <a:latin typeface="Times" pitchFamily="2" charset="0"/>
              </a:rPr>
              <a:t>EF&lt;35%</a:t>
            </a:r>
          </a:p>
          <a:p>
            <a:r>
              <a:rPr lang="en" b="1" dirty="0" err="1">
                <a:latin typeface="Times" pitchFamily="2" charset="0"/>
              </a:rPr>
              <a:t>omecamtiv</a:t>
            </a:r>
            <a:r>
              <a:rPr lang="en" b="1" dirty="0">
                <a:latin typeface="Times" pitchFamily="2" charset="0"/>
              </a:rPr>
              <a:t> </a:t>
            </a:r>
            <a:r>
              <a:rPr lang="en" b="1" dirty="0" err="1">
                <a:latin typeface="Times" pitchFamily="2" charset="0"/>
              </a:rPr>
              <a:t>mecarbi</a:t>
            </a:r>
            <a:r>
              <a:rPr lang="en-US" dirty="0">
                <a:latin typeface="Times" pitchFamily="2" charset="0"/>
              </a:rPr>
              <a:t>l (</a:t>
            </a:r>
            <a:r>
              <a:rPr lang="en" dirty="0">
                <a:latin typeface="Times" pitchFamily="2" charset="0"/>
              </a:rPr>
              <a:t>25 mg, 37.5 mg, or</a:t>
            </a:r>
            <a:r>
              <a:rPr lang="el-GR" dirty="0">
                <a:latin typeface="Times" pitchFamily="2" charset="0"/>
              </a:rPr>
              <a:t> </a:t>
            </a:r>
            <a:r>
              <a:rPr lang="en" dirty="0">
                <a:latin typeface="Times" pitchFamily="2" charset="0"/>
              </a:rPr>
              <a:t>50 mg twice daily) or placebo, in addition to standard </a:t>
            </a:r>
            <a:r>
              <a:rPr lang="el-GR" dirty="0">
                <a:latin typeface="Times" pitchFamily="2" charset="0"/>
              </a:rPr>
              <a:t>Η</a:t>
            </a:r>
            <a:r>
              <a:rPr lang="en-US" dirty="0">
                <a:latin typeface="Times" pitchFamily="2" charset="0"/>
              </a:rPr>
              <a:t>F </a:t>
            </a:r>
            <a:r>
              <a:rPr lang="en" dirty="0">
                <a:latin typeface="Times" pitchFamily="2" charset="0"/>
              </a:rPr>
              <a:t>therapy. </a:t>
            </a:r>
          </a:p>
          <a:p>
            <a:r>
              <a:rPr lang="en" dirty="0">
                <a:latin typeface="Times" pitchFamily="2" charset="0"/>
              </a:rPr>
              <a:t>The primary outcome was a composite of a first heart-failure event or death from cardiovascular causes</a:t>
            </a:r>
            <a:endParaRPr lang="en" dirty="0">
              <a:effectLst/>
              <a:latin typeface="Times" pitchFamily="2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7866AA3-0DFD-E54F-8B16-E8852B7C4506}"/>
              </a:ext>
            </a:extLst>
          </p:cNvPr>
          <p:cNvSpPr/>
          <p:nvPr/>
        </p:nvSpPr>
        <p:spPr>
          <a:xfrm>
            <a:off x="8982636" y="3683747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" pitchFamily="2" charset="0"/>
              </a:rPr>
              <a:t>median of 21.8 months</a:t>
            </a:r>
            <a:endParaRPr lang="en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7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5CBB9-423D-3648-9815-020CF62D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Empagliflozin in Heart Failure with a Preserved Ejection Fraction</a:t>
            </a:r>
            <a:br>
              <a:rPr lang="en" sz="2400" b="1" dirty="0"/>
            </a:br>
            <a:endParaRPr lang="el-GR" sz="24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07F8F73-1EDA-1B40-BC22-82DFA321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640" y="1325563"/>
            <a:ext cx="7025712" cy="4528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1A22F-A120-E444-AF97-44295FB0FD9A}"/>
              </a:ext>
            </a:extLst>
          </p:cNvPr>
          <p:cNvSpPr txBox="1"/>
          <p:nvPr/>
        </p:nvSpPr>
        <p:spPr>
          <a:xfrm>
            <a:off x="8657113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Anker S et al. NEJM 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E2E8C6F-3C29-CA46-9E24-51BDA4698181}"/>
              </a:ext>
            </a:extLst>
          </p:cNvPr>
          <p:cNvSpPr/>
          <p:nvPr/>
        </p:nvSpPr>
        <p:spPr>
          <a:xfrm>
            <a:off x="0" y="562338"/>
            <a:ext cx="4318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" sz="1200" dirty="0">
                <a:latin typeface="Helvetica" pitchFamily="2" charset="0"/>
              </a:rPr>
            </a:br>
            <a:endParaRPr lang="en" sz="1200" dirty="0">
              <a:latin typeface="Helvetica" pitchFamily="2" charset="0"/>
            </a:endParaRPr>
          </a:p>
          <a:p>
            <a:br>
              <a:rPr lang="en" sz="1200" dirty="0">
                <a:latin typeface="Helvetica" pitchFamily="2" charset="0"/>
              </a:rPr>
            </a:br>
            <a:endParaRPr lang="en" sz="1200" dirty="0">
              <a:latin typeface="Helvetica" pitchFamily="2" charset="0"/>
            </a:endParaRPr>
          </a:p>
          <a:p>
            <a:r>
              <a:rPr lang="en" sz="1200" b="1" dirty="0">
                <a:latin typeface="Helvetica" pitchFamily="2" charset="0"/>
              </a:rPr>
              <a:t>Purpose</a:t>
            </a:r>
            <a:r>
              <a:rPr lang="en" sz="1200" dirty="0">
                <a:latin typeface="Helvetica" pitchFamily="2" charset="0"/>
              </a:rPr>
              <a:t>: </a:t>
            </a:r>
          </a:p>
          <a:p>
            <a:r>
              <a:rPr lang="en" sz="1200" dirty="0">
                <a:latin typeface="Helvetica" pitchFamily="2" charset="0"/>
              </a:rPr>
              <a:t>Evaluate the effects of SGLT2 inhibitor (Empagliflozin) on cardiovascular death and heart failure hospitalizations in patients with heart failure with a preserved ejection fraction (</a:t>
            </a:r>
            <a:r>
              <a:rPr lang="en" sz="1200" dirty="0" err="1">
                <a:latin typeface="Helvetica" pitchFamily="2" charset="0"/>
              </a:rPr>
              <a:t>HFpEF</a:t>
            </a:r>
            <a:r>
              <a:rPr lang="en" sz="1200" dirty="0">
                <a:latin typeface="Helvetica" pitchFamily="2" charset="0"/>
              </a:rPr>
              <a:t>), with or without diabetes.</a:t>
            </a:r>
          </a:p>
          <a:p>
            <a:r>
              <a:rPr lang="en" sz="1200" b="1" dirty="0">
                <a:latin typeface="Helvetica" pitchFamily="2" charset="0"/>
              </a:rPr>
              <a:t>Trial Design</a:t>
            </a:r>
            <a:r>
              <a:rPr lang="en" sz="1200" dirty="0">
                <a:latin typeface="Helvetica" pitchFamily="2" charset="0"/>
              </a:rPr>
              <a:t>: N=</a:t>
            </a:r>
            <a:r>
              <a:rPr lang="en" sz="1200" b="1" dirty="0">
                <a:latin typeface="Helvetica" pitchFamily="2" charset="0"/>
              </a:rPr>
              <a:t>5998</a:t>
            </a:r>
            <a:r>
              <a:rPr lang="en" sz="1200" dirty="0">
                <a:latin typeface="Helvetica" pitchFamily="2" charset="0"/>
              </a:rPr>
              <a:t>, International multicenter (randomized placebo controlled, double-blind, event-driven study. </a:t>
            </a:r>
            <a:r>
              <a:rPr lang="en" sz="1200" b="1" dirty="0">
                <a:latin typeface="Helvetica" pitchFamily="2" charset="0"/>
              </a:rPr>
              <a:t>Symptomatic </a:t>
            </a:r>
            <a:r>
              <a:rPr lang="en" sz="1200" b="1" dirty="0" err="1">
                <a:latin typeface="Helvetica" pitchFamily="2" charset="0"/>
              </a:rPr>
              <a:t>HFpEFpatients</a:t>
            </a:r>
            <a:r>
              <a:rPr lang="en" sz="1200" b="1" dirty="0">
                <a:latin typeface="Helvetica" pitchFamily="2" charset="0"/>
              </a:rPr>
              <a:t> (LVEF&gt;40%) </a:t>
            </a:r>
            <a:r>
              <a:rPr lang="en" sz="1200" dirty="0">
                <a:latin typeface="Helvetica" pitchFamily="2" charset="0"/>
              </a:rPr>
              <a:t>received empagliflozin (</a:t>
            </a:r>
            <a:r>
              <a:rPr lang="en" sz="1200" b="1" dirty="0">
                <a:latin typeface="Helvetica" pitchFamily="2" charset="0"/>
              </a:rPr>
              <a:t>10mg once daily</a:t>
            </a:r>
            <a:r>
              <a:rPr lang="en" sz="1200" dirty="0">
                <a:latin typeface="Helvetica" pitchFamily="2" charset="0"/>
              </a:rPr>
              <a:t>) or placebo, in addition to usual therapy. Median follow up period was </a:t>
            </a:r>
            <a:r>
              <a:rPr lang="en" sz="1200" b="1" dirty="0">
                <a:latin typeface="Helvetica" pitchFamily="2" charset="0"/>
              </a:rPr>
              <a:t>26 months</a:t>
            </a:r>
            <a:r>
              <a:rPr lang="en" sz="1200" dirty="0">
                <a:latin typeface="Helvetica" pitchFamily="2" charset="0"/>
              </a:rPr>
              <a:t>.</a:t>
            </a:r>
          </a:p>
          <a:p>
            <a:r>
              <a:rPr lang="en" sz="1200" b="1" dirty="0">
                <a:latin typeface="Helvetica" pitchFamily="2" charset="0"/>
              </a:rPr>
              <a:t>Primary Endpoint: </a:t>
            </a:r>
            <a:r>
              <a:rPr lang="en" sz="1200" dirty="0">
                <a:latin typeface="Helvetica" pitchFamily="2" charset="0"/>
              </a:rPr>
              <a:t>Composite of CV death or heart failure hospitalization.</a:t>
            </a:r>
            <a:endParaRPr lang="en" sz="1200" dirty="0">
              <a:effectLst/>
              <a:latin typeface="Helvetica" pitchFamily="2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4FFBBD-1869-404C-8014-863C2113B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9" y="3559134"/>
            <a:ext cx="3179105" cy="3298866"/>
          </a:xfrm>
          <a:prstGeom prst="rect">
            <a:avLst/>
          </a:prstGeom>
        </p:spPr>
      </p:pic>
      <p:sp>
        <p:nvSpPr>
          <p:cNvPr id="6" name="Έλλειψη 5">
            <a:extLst>
              <a:ext uri="{FF2B5EF4-FFF2-40B4-BE49-F238E27FC236}">
                <a16:creationId xmlns:a16="http://schemas.microsoft.com/office/drawing/2014/main" id="{C0D382E2-4E39-3649-A116-150F4705A8B4}"/>
              </a:ext>
            </a:extLst>
          </p:cNvPr>
          <p:cNvSpPr/>
          <p:nvPr/>
        </p:nvSpPr>
        <p:spPr>
          <a:xfrm>
            <a:off x="8965870" y="1710047"/>
            <a:ext cx="1365662" cy="451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1247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67FB83-D913-8E45-BF06-CC8ECCE6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b="1" dirty="0"/>
              <a:t>The SGLT2 inhibitor dapagliflozin in heart failure with preserved ejection fraction: a multicenter randomized trial</a:t>
            </a:r>
            <a:r>
              <a:rPr lang="el-GR" sz="2400" b="1" dirty="0"/>
              <a:t> </a:t>
            </a:r>
            <a:r>
              <a:rPr lang="en-US" sz="2400" b="1" dirty="0"/>
              <a:t>(PRESERVED-HF trial) </a:t>
            </a:r>
            <a:endParaRPr lang="el-GR" sz="24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AEA0FB4-E301-AA41-B658-A447A41F7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35" y="2685751"/>
            <a:ext cx="5437655" cy="34800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516DE6-FFC5-C04D-8055-249C3440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90" y="2967680"/>
            <a:ext cx="6381499" cy="3198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098E1-DD24-3748-8F6E-2D488C7E02AC}"/>
              </a:ext>
            </a:extLst>
          </p:cNvPr>
          <p:cNvSpPr txBox="1"/>
          <p:nvPr/>
        </p:nvSpPr>
        <p:spPr>
          <a:xfrm>
            <a:off x="1626919" y="1343818"/>
            <a:ext cx="760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324 </a:t>
            </a:r>
            <a:r>
              <a:rPr lang="en-US" dirty="0" err="1"/>
              <a:t>pt</a:t>
            </a:r>
            <a:r>
              <a:rPr lang="en-US" dirty="0"/>
              <a:t> randomized dapagliflozin vs placebo </a:t>
            </a:r>
          </a:p>
          <a:p>
            <a:r>
              <a:rPr lang="en-US" dirty="0"/>
              <a:t>EF 60% </a:t>
            </a:r>
          </a:p>
          <a:p>
            <a:r>
              <a:rPr lang="en-US" dirty="0"/>
              <a:t>FU 12 weeks 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BA2E0-6C6F-0746-9475-A86849C6475F}"/>
              </a:ext>
            </a:extLst>
          </p:cNvPr>
          <p:cNvSpPr txBox="1"/>
          <p:nvPr/>
        </p:nvSpPr>
        <p:spPr>
          <a:xfrm>
            <a:off x="8657113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Nassif ME et al. Nat Med 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77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BD996F-8DD2-AC49-AFA9-E69F1CA4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Angiotensin Receptor–</a:t>
            </a:r>
            <a:r>
              <a:rPr lang="en" sz="2400" b="1" dirty="0" err="1"/>
              <a:t>Neprilysin</a:t>
            </a:r>
            <a:r>
              <a:rPr lang="en" sz="2400" b="1" dirty="0"/>
              <a:t> Inhibition in Acute Myocardial Infarction</a:t>
            </a:r>
            <a:br>
              <a:rPr lang="en" sz="2400" b="1" dirty="0"/>
            </a:br>
            <a:endParaRPr lang="el-GR" sz="24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468C89F-7467-674B-BA2D-F91813555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206" y="1025606"/>
            <a:ext cx="4471988" cy="245176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87B176-CF0D-B647-A7B8-1709A8C8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84" y="1653921"/>
            <a:ext cx="6864672" cy="404679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F482AB5-46CE-CA4F-BB74-7959DC77D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06" y="3785171"/>
            <a:ext cx="3796507" cy="2735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4B4B-8DAC-424F-8BF2-3FE84542A1F7}"/>
              </a:ext>
            </a:extLst>
          </p:cNvPr>
          <p:cNvSpPr txBox="1"/>
          <p:nvPr/>
        </p:nvSpPr>
        <p:spPr>
          <a:xfrm>
            <a:off x="8668620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Pfefer</a:t>
            </a:r>
            <a:r>
              <a:rPr lang="en-US" dirty="0"/>
              <a:t> M et al. NEJM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EAE2F96-DAE8-C248-8F88-E725C1461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401" y="796925"/>
            <a:ext cx="8801304" cy="511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8F5F99-43D4-214D-920C-1C1746E45EC5}"/>
              </a:ext>
            </a:extLst>
          </p:cNvPr>
          <p:cNvSpPr txBox="1"/>
          <p:nvPr/>
        </p:nvSpPr>
        <p:spPr>
          <a:xfrm>
            <a:off x="8414226" y="5915025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Pfefer</a:t>
            </a:r>
            <a:r>
              <a:rPr lang="en-US" dirty="0"/>
              <a:t> M. ACC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82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7071AA-E275-C540-B090-EE6523AA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Ultrafiltration is better than diuretic therapy for volume‑overloaded</a:t>
            </a:r>
            <a:br>
              <a:rPr lang="en" sz="2400" b="1" dirty="0"/>
            </a:br>
            <a:r>
              <a:rPr lang="en" sz="2400" b="1" dirty="0"/>
              <a:t>acute heart failure patients: a meta‑analysis</a:t>
            </a:r>
            <a:br>
              <a:rPr lang="en" sz="2400" b="1" dirty="0"/>
            </a:br>
            <a:endParaRPr lang="el-GR" sz="24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8C04098-DAAF-7641-A2B1-126D2F033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81" y="3499112"/>
            <a:ext cx="6012596" cy="297200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F97BB6-4B8C-2147-8A14-9E2DB080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79" y="2229386"/>
            <a:ext cx="5893021" cy="2755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E2118-BCA0-244B-8451-BC3BB8B6A5B6}"/>
              </a:ext>
            </a:extLst>
          </p:cNvPr>
          <p:cNvSpPr txBox="1"/>
          <p:nvPr/>
        </p:nvSpPr>
        <p:spPr>
          <a:xfrm>
            <a:off x="3800103" y="1131649"/>
            <a:ext cx="806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8 </a:t>
            </a:r>
            <a:r>
              <a:rPr lang="en-US" dirty="0"/>
              <a:t>RCT UF vs standard care </a:t>
            </a:r>
            <a:r>
              <a:rPr lang="el-GR" dirty="0"/>
              <a:t>801 </a:t>
            </a:r>
            <a:r>
              <a:rPr lang="en-US" dirty="0"/>
              <a:t>HF </a:t>
            </a:r>
            <a:r>
              <a:rPr lang="en-US" dirty="0" err="1"/>
              <a:t>pt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DC3F709-5148-5F4C-911C-4FC3F37519A2}"/>
              </a:ext>
            </a:extLst>
          </p:cNvPr>
          <p:cNvSpPr/>
          <p:nvPr/>
        </p:nvSpPr>
        <p:spPr>
          <a:xfrm>
            <a:off x="161277" y="176822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dirty="0">
                <a:latin typeface="Times" pitchFamily="2" charset="0"/>
              </a:rPr>
              <a:t>UF increases</a:t>
            </a:r>
            <a:r>
              <a:rPr lang="el-GR" dirty="0">
                <a:latin typeface="Times" pitchFamily="2" charset="0"/>
              </a:rPr>
              <a:t> </a:t>
            </a:r>
            <a:r>
              <a:rPr lang="en" b="1" dirty="0">
                <a:latin typeface="Times" pitchFamily="2" charset="0"/>
              </a:rPr>
              <a:t>fluid removal and weight loss </a:t>
            </a:r>
            <a:r>
              <a:rPr lang="en" dirty="0">
                <a:latin typeface="Times" pitchFamily="2" charset="0"/>
              </a:rPr>
              <a:t>and </a:t>
            </a:r>
            <a:r>
              <a:rPr lang="en" b="1" dirty="0">
                <a:latin typeface="Times" pitchFamily="2" charset="0"/>
              </a:rPr>
              <a:t>reduces rehospitalization and the risk of worsening heart failure </a:t>
            </a:r>
            <a:r>
              <a:rPr lang="en" dirty="0">
                <a:latin typeface="Times" pitchFamily="2" charset="0"/>
              </a:rPr>
              <a:t>in congestive patients,</a:t>
            </a:r>
            <a:r>
              <a:rPr lang="el-GR" dirty="0">
                <a:latin typeface="Times" pitchFamily="2" charset="0"/>
              </a:rPr>
              <a:t> </a:t>
            </a:r>
            <a:r>
              <a:rPr lang="en" dirty="0">
                <a:latin typeface="Times" pitchFamily="2" charset="0"/>
              </a:rPr>
              <a:t>suggesting ultrafiltration as a safe and effective treatment option for volume-overloaded heart failure patients.</a:t>
            </a:r>
            <a:endParaRPr lang="en" dirty="0">
              <a:effectLst/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4B208-0D4D-EF4D-8ADD-A053CC1729C9}"/>
              </a:ext>
            </a:extLst>
          </p:cNvPr>
          <p:cNvSpPr txBox="1"/>
          <p:nvPr/>
        </p:nvSpPr>
        <p:spPr>
          <a:xfrm>
            <a:off x="8668620" y="6488668"/>
            <a:ext cx="35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Wobble B et al. Heart Fail Rev 2021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06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CB71F5-0A8C-E849-B851-DF8E5D53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Strain-Guided Management of Potentially</a:t>
            </a:r>
            <a:r>
              <a:rPr lang="el-GR" sz="2400" b="1" dirty="0"/>
              <a:t> </a:t>
            </a:r>
            <a:r>
              <a:rPr lang="en" sz="2400" b="1" dirty="0"/>
              <a:t>Cardiotoxic Cancer Therapy</a:t>
            </a:r>
            <a:br>
              <a:rPr lang="en" sz="2400" b="1" dirty="0"/>
            </a:br>
            <a:endParaRPr lang="el-GR" sz="2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1BEB95-D764-2445-85ED-F90A5F5A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6" y="2382532"/>
            <a:ext cx="3911930" cy="3126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1800" dirty="0"/>
              <a:t>In patients at risk of CTRCD, initiation of cardioprotective</a:t>
            </a:r>
            <a:r>
              <a:rPr lang="el-GR" sz="1800" dirty="0"/>
              <a:t> </a:t>
            </a:r>
            <a:r>
              <a:rPr lang="en" sz="1800" dirty="0"/>
              <a:t>therapy (CPT) is constrained by the </a:t>
            </a:r>
            <a:r>
              <a:rPr lang="en" sz="1800" dirty="0">
                <a:solidFill>
                  <a:srgbClr val="FF0000"/>
                </a:solidFill>
              </a:rPr>
              <a:t>low sensitivity of ejection fraction (EF)</a:t>
            </a:r>
            <a:r>
              <a:rPr lang="en" sz="1800" dirty="0"/>
              <a:t> </a:t>
            </a:r>
            <a:r>
              <a:rPr lang="en" sz="1800" dirty="0">
                <a:solidFill>
                  <a:srgbClr val="FF0000"/>
                </a:solidFill>
              </a:rPr>
              <a:t>for minor changes in left ventricular (LV)</a:t>
            </a:r>
            <a:r>
              <a:rPr lang="el-GR" sz="1800" dirty="0">
                <a:solidFill>
                  <a:srgbClr val="FF0000"/>
                </a:solidFill>
              </a:rPr>
              <a:t> </a:t>
            </a:r>
            <a:r>
              <a:rPr lang="en" sz="1800" dirty="0">
                <a:solidFill>
                  <a:srgbClr val="FF0000"/>
                </a:solidFill>
              </a:rPr>
              <a:t>function</a:t>
            </a:r>
            <a:r>
              <a:rPr lang="en" sz="1800" dirty="0"/>
              <a:t>. Global longitudinal strain (</a:t>
            </a:r>
            <a:r>
              <a:rPr lang="en" sz="1800" dirty="0">
                <a:solidFill>
                  <a:srgbClr val="FF0000"/>
                </a:solidFill>
              </a:rPr>
              <a:t>GLS</a:t>
            </a:r>
            <a:r>
              <a:rPr lang="en" sz="1800" dirty="0"/>
              <a:t>) is a robust and sensitive marker of LV dysfunction, but existing observational</a:t>
            </a:r>
            <a:r>
              <a:rPr lang="el-GR" sz="1800" dirty="0"/>
              <a:t> </a:t>
            </a:r>
            <a:r>
              <a:rPr lang="en" sz="1800" dirty="0"/>
              <a:t>data have been insufficient to support a routine GLS-guided strategy for CPT</a:t>
            </a:r>
            <a:endParaRPr lang="el-GR" sz="1800" dirty="0"/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CC0599F-B4FE-C34B-9BC7-09B76D8C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963" y="3438920"/>
            <a:ext cx="7598311" cy="1650697"/>
          </a:xfrm>
          <a:prstGeom prst="rect">
            <a:avLst/>
          </a:prstGeom>
        </p:spPr>
      </p:pic>
      <p:sp>
        <p:nvSpPr>
          <p:cNvPr id="5" name="Έλλειψη 4">
            <a:extLst>
              <a:ext uri="{FF2B5EF4-FFF2-40B4-BE49-F238E27FC236}">
                <a16:creationId xmlns:a16="http://schemas.microsoft.com/office/drawing/2014/main" id="{8C5C9FB7-2069-644D-B10F-46FEF7DA2FD5}"/>
              </a:ext>
            </a:extLst>
          </p:cNvPr>
          <p:cNvSpPr/>
          <p:nvPr/>
        </p:nvSpPr>
        <p:spPr>
          <a:xfrm>
            <a:off x="6137562" y="4828359"/>
            <a:ext cx="1401289" cy="439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Έλλειψη 5">
            <a:extLst>
              <a:ext uri="{FF2B5EF4-FFF2-40B4-BE49-F238E27FC236}">
                <a16:creationId xmlns:a16="http://schemas.microsoft.com/office/drawing/2014/main" id="{EEC1DEFA-5BE3-174E-AB49-6D4A2E229E01}"/>
              </a:ext>
            </a:extLst>
          </p:cNvPr>
          <p:cNvSpPr/>
          <p:nvPr/>
        </p:nvSpPr>
        <p:spPr>
          <a:xfrm>
            <a:off x="8443356" y="4786796"/>
            <a:ext cx="1128156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BACE98-0A69-8845-946F-EF8F6273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38" y="1590254"/>
            <a:ext cx="8023762" cy="1584557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AF5D261-F35E-6348-AA98-F72D864337DA}"/>
              </a:ext>
            </a:extLst>
          </p:cNvPr>
          <p:cNvSpPr/>
          <p:nvPr/>
        </p:nvSpPr>
        <p:spPr>
          <a:xfrm>
            <a:off x="76156" y="770399"/>
            <a:ext cx="1121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GLS-guided CPT </a:t>
            </a:r>
            <a:r>
              <a:rPr lang="en" dirty="0">
                <a:solidFill>
                  <a:srgbClr val="FF0000"/>
                </a:solidFill>
              </a:rPr>
              <a:t>prevents reduction in LVEF </a:t>
            </a:r>
            <a:r>
              <a:rPr lang="en" dirty="0"/>
              <a:t>and development of</a:t>
            </a:r>
            <a:r>
              <a:rPr lang="el-GR" dirty="0"/>
              <a:t> </a:t>
            </a:r>
            <a:r>
              <a:rPr lang="en" dirty="0"/>
              <a:t>CTRCD in high-risk patients undergoing potentially cardiotoxic chemotherapy, compared with usual care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44E0988-3573-AE49-B3CC-CE30948FFFBF}"/>
              </a:ext>
            </a:extLst>
          </p:cNvPr>
          <p:cNvSpPr/>
          <p:nvPr/>
        </p:nvSpPr>
        <p:spPr>
          <a:xfrm>
            <a:off x="8443356" y="6457141"/>
            <a:ext cx="3633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 err="1"/>
              <a:t>Thavendiranathan</a:t>
            </a:r>
            <a:r>
              <a:rPr lang="el-GR" dirty="0"/>
              <a:t> </a:t>
            </a:r>
            <a:r>
              <a:rPr lang="en-US" dirty="0"/>
              <a:t>et al. JACC 2021</a:t>
            </a:r>
            <a:endParaRPr lang="e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252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73BE5D-161B-9041-819B-5BF1F0B3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121"/>
            <a:ext cx="10515600" cy="1325563"/>
          </a:xfrm>
        </p:spPr>
        <p:txBody>
          <a:bodyPr>
            <a:noAutofit/>
          </a:bodyPr>
          <a:lstStyle/>
          <a:p>
            <a:r>
              <a:rPr lang="en" sz="2400" b="1" dirty="0"/>
              <a:t>Improved Risk Stratification for</a:t>
            </a:r>
            <a:r>
              <a:rPr lang="el-GR" sz="2400" b="1" dirty="0"/>
              <a:t> </a:t>
            </a:r>
            <a:r>
              <a:rPr lang="en" sz="2400" b="1" dirty="0"/>
              <a:t>Ventricular Arrhythmias and Sudden</a:t>
            </a:r>
            <a:r>
              <a:rPr lang="el-GR" sz="2400" b="1" dirty="0"/>
              <a:t> </a:t>
            </a:r>
            <a:r>
              <a:rPr lang="en" sz="2400" b="1" dirty="0"/>
              <a:t>Death in Patients With Nonischemic</a:t>
            </a:r>
            <a:r>
              <a:rPr lang="el-GR" sz="2400" b="1" dirty="0"/>
              <a:t> </a:t>
            </a:r>
            <a:r>
              <a:rPr lang="en" sz="2400" b="1" dirty="0"/>
              <a:t>Dilated Cardiomyopathy</a:t>
            </a:r>
            <a:br>
              <a:rPr lang="en" sz="2400" b="1" dirty="0"/>
            </a:br>
            <a:endParaRPr lang="el-GR" sz="24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C34B8F6-CA83-C244-884D-CFED7BE73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91" y="2298040"/>
            <a:ext cx="5435600" cy="328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B7EDF-97C5-7A4D-B168-4CA9A0DF6488}"/>
              </a:ext>
            </a:extLst>
          </p:cNvPr>
          <p:cNvSpPr txBox="1"/>
          <p:nvPr/>
        </p:nvSpPr>
        <p:spPr>
          <a:xfrm>
            <a:off x="505691" y="1270660"/>
            <a:ext cx="106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Αναδρομική μελέτη καταγραφής 1165 ασθενών με διατατική μυοκαρδιοπάθεια που υποβλήθηκαν σε </a:t>
            </a:r>
            <a:r>
              <a:rPr lang="en-US" dirty="0"/>
              <a:t>CMR </a:t>
            </a:r>
            <a:r>
              <a:rPr lang="el-GR" dirty="0"/>
              <a:t>και διάμεσο χρόνο παρακολούθησης 36 μήνες</a:t>
            </a:r>
            <a:r>
              <a:rPr lang="el-GR" dirty="0">
                <a:effectLst/>
              </a:rPr>
              <a:t> </a:t>
            </a:r>
            <a:endParaRPr lang="el-G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6B2FD16-7FC3-B64A-86CA-9F158C87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06" y="2236990"/>
            <a:ext cx="6227903" cy="41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FB9BA9-3F12-304C-87C4-6AA9F5116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41" y="5805797"/>
            <a:ext cx="2400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608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649</Words>
  <Application>Microsoft Macintosh PowerPoint</Application>
  <PresentationFormat>Ευρεία οθόνη</PresentationFormat>
  <Paragraphs>52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</vt:lpstr>
      <vt:lpstr>Θέμα του Office</vt:lpstr>
      <vt:lpstr>Θεραπευτικές Εξελίξεις στην Καρδιακή Ανεπάρκεια 2021</vt:lpstr>
      <vt:lpstr>Παρουσίαση του PowerPoint</vt:lpstr>
      <vt:lpstr>Empagliflozin in Heart Failure with a Preserved Ejection Fraction </vt:lpstr>
      <vt:lpstr>The SGLT2 inhibitor dapagliflozin in heart failure with preserved ejection fraction: a multicenter randomized trial (PRESERVED-HF trial) </vt:lpstr>
      <vt:lpstr>Angiotensin Receptor–Neprilysin Inhibition in Acute Myocardial Infarction </vt:lpstr>
      <vt:lpstr>Παρουσίαση του PowerPoint</vt:lpstr>
      <vt:lpstr>Ultrafiltration is better than diuretic therapy for volume‑overloaded acute heart failure patients: a meta‑analysis </vt:lpstr>
      <vt:lpstr>Strain-Guided Management of Potentially Cardiotoxic Cancer Therapy </vt:lpstr>
      <vt:lpstr>Improved Risk Stratification for Ventricular Arrhythmias and Sudden Death in Patients With Nonischemic Dilated Cardiomyopathy </vt:lpstr>
      <vt:lpstr>The Addition of a Defibrillator to Resynchronization Therapy Decreases Mortality in Patients With Nonischemic Cardiomyopathy </vt:lpstr>
      <vt:lpstr>AV junction ablation and cardiac resynchronization for patients with permanent atrial fibrillation and narrow QRS: the APAF-CRT mortality trial </vt:lpstr>
      <vt:lpstr>AV junction ablation and cardiac resynchronization for patients with permanent atrial fibrillation and narrowQRS: the APAF-CRT mortality trial </vt:lpstr>
      <vt:lpstr>A Randomized Trial of His Pacing Versus Biventricular Pacing in Symptomatic HF Patients With Left Bundle Branch Block (His-Alternative)  </vt:lpstr>
      <vt:lpstr>A Randomized Trial of His Pacing Versus Biventricular Pacing in Symptomatic HF Patients With Left Bundle Branch Block (His-Alternative) 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Θεραπευτικές Εξελίξεις στην Καρδιακή Ανεπάρκεια 2021</dc:title>
  <dc:creator>Efraimia Georgia Tsakriou</dc:creator>
  <cp:lastModifiedBy>Efraimia Georgia Tsakriou</cp:lastModifiedBy>
  <cp:revision>30</cp:revision>
  <dcterms:created xsi:type="dcterms:W3CDTF">2022-03-26T20:15:52Z</dcterms:created>
  <dcterms:modified xsi:type="dcterms:W3CDTF">2022-04-15T20:56:01Z</dcterms:modified>
</cp:coreProperties>
</file>