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53" r:id="rId2"/>
    <p:sldId id="257" r:id="rId3"/>
    <p:sldId id="296" r:id="rId4"/>
    <p:sldId id="297" r:id="rId5"/>
    <p:sldId id="298" r:id="rId6"/>
    <p:sldId id="299" r:id="rId7"/>
    <p:sldId id="469" r:id="rId8"/>
    <p:sldId id="541" r:id="rId9"/>
    <p:sldId id="467" r:id="rId10"/>
    <p:sldId id="542" r:id="rId11"/>
    <p:sldId id="540" r:id="rId12"/>
    <p:sldId id="468" r:id="rId13"/>
    <p:sldId id="434" r:id="rId14"/>
    <p:sldId id="533" r:id="rId15"/>
    <p:sldId id="534" r:id="rId16"/>
    <p:sldId id="535" r:id="rId17"/>
    <p:sldId id="536" r:id="rId18"/>
    <p:sldId id="532" r:id="rId19"/>
    <p:sldId id="524" r:id="rId20"/>
    <p:sldId id="520" r:id="rId21"/>
    <p:sldId id="525" r:id="rId22"/>
    <p:sldId id="526" r:id="rId23"/>
    <p:sldId id="527" r:id="rId24"/>
    <p:sldId id="528" r:id="rId25"/>
    <p:sldId id="529" r:id="rId26"/>
    <p:sldId id="537" r:id="rId27"/>
    <p:sldId id="531" r:id="rId28"/>
    <p:sldId id="538" r:id="rId29"/>
    <p:sldId id="539" r:id="rId30"/>
    <p:sldId id="543" r:id="rId31"/>
    <p:sldId id="544" r:id="rId32"/>
    <p:sldId id="430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0000"/>
    <a:srgbClr val="EBEBDB"/>
    <a:srgbClr val="FFFEF0"/>
    <a:srgbClr val="FFF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6" autoAdjust="0"/>
    <p:restoredTop sz="86477" autoAdjust="0"/>
  </p:normalViewPr>
  <p:slideViewPr>
    <p:cSldViewPr snapToGrid="0">
      <p:cViewPr varScale="1">
        <p:scale>
          <a:sx n="96" d="100"/>
          <a:sy n="96" d="100"/>
        </p:scale>
        <p:origin x="69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E803E-CF4B-4658-AF4B-9D6A98C63F04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05AF6-4EAB-4A9E-9F9E-C58A5738573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32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18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0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811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00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82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815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6279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26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524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23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62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rgbClr val="FFFFFF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1F0E1-F2C4-4B2E-B099-289D2D209EBA}" type="datetimeFigureOut">
              <a:rPr lang="el-GR" smtClean="0"/>
              <a:pPr/>
              <a:t>8/4/22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1407-6D13-4CD4-A71C-CD16537050C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975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2564905"/>
            <a:ext cx="7831379" cy="10038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>
                <a:solidFill>
                  <a:srgbClr val="7F0000"/>
                </a:solidFill>
                <a:latin typeface="+mn-lt"/>
              </a:rPr>
              <a:t>Αρρυθμίες</a:t>
            </a:r>
            <a:endParaRPr lang="en-US" sz="4000" b="1" dirty="0">
              <a:solidFill>
                <a:srgbClr val="7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8079" y="3773952"/>
            <a:ext cx="6375842" cy="2754306"/>
          </a:xfrm>
        </p:spPr>
        <p:txBody>
          <a:bodyPr>
            <a:normAutofit lnSpcReduction="10000"/>
          </a:bodyPr>
          <a:lstStyle/>
          <a:p>
            <a:endParaRPr lang="el-GR" sz="2100" b="1" i="1" dirty="0"/>
          </a:p>
          <a:p>
            <a:endParaRPr lang="el-GR" sz="2100" b="1" i="1" dirty="0"/>
          </a:p>
          <a:p>
            <a:r>
              <a:rPr lang="en-US" b="1" i="1" dirty="0"/>
              <a:t> </a:t>
            </a:r>
            <a:r>
              <a:rPr lang="el-GR" b="1" i="1" dirty="0" err="1"/>
              <a:t>Χατζίδου</a:t>
            </a:r>
            <a:r>
              <a:rPr lang="el-GR" b="1" i="1" dirty="0"/>
              <a:t> Σοφία – Διευθύντρια ΕΣΥ</a:t>
            </a:r>
          </a:p>
          <a:p>
            <a:endParaRPr lang="en-US" sz="2100" b="1" i="1" dirty="0"/>
          </a:p>
          <a:p>
            <a:endParaRPr lang="el-GR" sz="16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Θεραπευτικές  Εξελίξεις, Αθήνα 2022</a:t>
            </a:r>
          </a:p>
          <a:p>
            <a:endParaRPr lang="el-GR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athin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0" y="298604"/>
            <a:ext cx="1366873" cy="140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ow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080" y="298604"/>
            <a:ext cx="1459670" cy="140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827712" y="463506"/>
            <a:ext cx="65365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ΕΘΝΙΚΟ ΚΑΙ ΚΑΠΟΔΙΣΤΡΙΑΚΟ ΠΑΝΕΠΙΣΤΗΜΙΟ ΑΘΗΝΩΝ - ΙΑΤΡΙΚΗ ΣΧΟΛΗ</a:t>
            </a:r>
            <a:br>
              <a:rPr lang="el-GR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</a:br>
            <a:r>
              <a:rPr lang="el-G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Garamond" pitchFamily="18" charset="0"/>
              </a:rPr>
              <a:t>Θεραπευτική Κλινική</a:t>
            </a:r>
            <a:endParaRPr lang="el-GR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530" y="617228"/>
            <a:ext cx="8772939" cy="5832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FC487-B509-7B47-A1FC-A7578E9D1D04}"/>
              </a:ext>
            </a:extLst>
          </p:cNvPr>
          <p:cNvSpPr txBox="1"/>
          <p:nvPr/>
        </p:nvSpPr>
        <p:spPr>
          <a:xfrm>
            <a:off x="4514852" y="6500315"/>
            <a:ext cx="767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7F0000"/>
                </a:solidFill>
              </a:rPr>
              <a:t>Marruche</a:t>
            </a:r>
            <a:r>
              <a:rPr lang="en-US" sz="1600" b="1" i="1" dirty="0">
                <a:solidFill>
                  <a:srgbClr val="7F0000"/>
                </a:solidFill>
              </a:rPr>
              <a:t> NF et al. J Cardiovasc </a:t>
            </a:r>
            <a:r>
              <a:rPr lang="en-US" sz="1600" b="1" i="1" dirty="0" err="1">
                <a:solidFill>
                  <a:srgbClr val="7F0000"/>
                </a:solidFill>
              </a:rPr>
              <a:t>Electrophysiol</a:t>
            </a:r>
            <a:r>
              <a:rPr lang="en-US" sz="1600" b="1" i="1" dirty="0">
                <a:solidFill>
                  <a:srgbClr val="7F0000"/>
                </a:solidFill>
              </a:rPr>
              <a:t> . 2021 Apr;32(4):916-924. </a:t>
            </a: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75555B37-A2A0-3C4C-9CBC-559B8979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37"/>
            <a:ext cx="10515600" cy="95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7F0000"/>
                </a:solidFill>
              </a:rPr>
              <a:t>DECAAF II trial</a:t>
            </a:r>
          </a:p>
        </p:txBody>
      </p:sp>
    </p:spTree>
    <p:extLst>
      <p:ext uri="{BB962C8B-B14F-4D97-AF65-F5344CB8AC3E}">
        <p14:creationId xmlns:p14="http://schemas.microsoft.com/office/powerpoint/2010/main" val="874054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700" y="1552038"/>
            <a:ext cx="10268600" cy="3285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FC487-B509-7B47-A1FC-A7578E9D1D04}"/>
              </a:ext>
            </a:extLst>
          </p:cNvPr>
          <p:cNvSpPr txBox="1"/>
          <p:nvPr/>
        </p:nvSpPr>
        <p:spPr>
          <a:xfrm>
            <a:off x="4514852" y="6500315"/>
            <a:ext cx="76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Reddy VY et al. JACC Clin </a:t>
            </a:r>
            <a:r>
              <a:rPr lang="en-US" sz="1600" b="1" i="1" dirty="0" err="1">
                <a:solidFill>
                  <a:srgbClr val="7F0000"/>
                </a:solidFill>
              </a:rPr>
              <a:t>Electrophysiol</a:t>
            </a:r>
            <a:r>
              <a:rPr lang="en-US" sz="1600" b="1" i="1" dirty="0">
                <a:solidFill>
                  <a:srgbClr val="7F0000"/>
                </a:solidFill>
              </a:rPr>
              <a:t> . 2021 May;7(5):614-627. </a:t>
            </a: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54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7906" y="107785"/>
            <a:ext cx="6521137" cy="64612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FC487-B509-7B47-A1FC-A7578E9D1D04}"/>
              </a:ext>
            </a:extLst>
          </p:cNvPr>
          <p:cNvSpPr txBox="1"/>
          <p:nvPr/>
        </p:nvSpPr>
        <p:spPr>
          <a:xfrm>
            <a:off x="4514852" y="6500315"/>
            <a:ext cx="767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Reddy VY et al. JACC Clin </a:t>
            </a:r>
            <a:r>
              <a:rPr lang="en-US" sz="1600" b="1" i="1" dirty="0" err="1">
                <a:solidFill>
                  <a:srgbClr val="7F0000"/>
                </a:solidFill>
              </a:rPr>
              <a:t>Electrophysiol</a:t>
            </a:r>
            <a:r>
              <a:rPr lang="en-US" sz="1600" b="1" i="1" dirty="0">
                <a:solidFill>
                  <a:srgbClr val="7F0000"/>
                </a:solidFill>
              </a:rPr>
              <a:t> . 2021 May;7(5):614-627. </a:t>
            </a: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78549"/>
            <a:ext cx="10515600" cy="95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7F0000"/>
                </a:solidFill>
              </a:rPr>
              <a:t>APAF-CRT trial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495" y="511060"/>
            <a:ext cx="9197009" cy="5169980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87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878" y="562713"/>
            <a:ext cx="10628243" cy="5052770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3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339" y="1099930"/>
            <a:ext cx="10332921" cy="4293704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23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339" y="1170005"/>
            <a:ext cx="10332921" cy="4153553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08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480"/>
            <a:ext cx="10515600" cy="1821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3800" b="1" dirty="0" err="1">
                <a:solidFill>
                  <a:srgbClr val="7F0000"/>
                </a:solidFill>
              </a:rPr>
              <a:t>Υπερκοιλιακ</a:t>
            </a:r>
            <a:r>
              <a:rPr lang="en-US" sz="3800" b="1" dirty="0" err="1">
                <a:solidFill>
                  <a:srgbClr val="7F0000"/>
                </a:solidFill>
              </a:rPr>
              <a:t>έ</a:t>
            </a:r>
            <a:r>
              <a:rPr lang="el-GR" sz="3800" b="1" dirty="0">
                <a:solidFill>
                  <a:srgbClr val="7F0000"/>
                </a:solidFill>
              </a:rPr>
              <a:t>ς </a:t>
            </a:r>
            <a:r>
              <a:rPr lang="el-GR" sz="3800" b="1" dirty="0" err="1">
                <a:solidFill>
                  <a:srgbClr val="7F0000"/>
                </a:solidFill>
              </a:rPr>
              <a:t>Ταχυκαρδ</a:t>
            </a:r>
            <a:r>
              <a:rPr lang="en-US" sz="3800" b="1" dirty="0" err="1">
                <a:solidFill>
                  <a:srgbClr val="7F0000"/>
                </a:solidFill>
              </a:rPr>
              <a:t>ί</a:t>
            </a:r>
            <a:r>
              <a:rPr lang="el-GR" sz="3800" b="1" dirty="0" err="1">
                <a:solidFill>
                  <a:srgbClr val="7F0000"/>
                </a:solidFill>
              </a:rPr>
              <a:t>ες</a:t>
            </a:r>
            <a:endParaRPr lang="en-US" sz="3800" b="1" dirty="0">
              <a:solidFill>
                <a:srgbClr val="7F0000"/>
              </a:solidFill>
            </a:endParaRPr>
          </a:p>
          <a:p>
            <a:endParaRPr lang="el-GR" sz="3800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5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D35E58E5-A8A8-6548-AE24-629E31B7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798" y="1422669"/>
            <a:ext cx="11414403" cy="42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B861AC53-9990-9B4C-891C-20A2FD864793}"/>
              </a:ext>
            </a:extLst>
          </p:cNvPr>
          <p:cNvSpPr txBox="1">
            <a:spLocks/>
          </p:cNvSpPr>
          <p:nvPr/>
        </p:nvSpPr>
        <p:spPr>
          <a:xfrm>
            <a:off x="300446" y="57150"/>
            <a:ext cx="113563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3000" b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Avblock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4EB96-F7F6-A940-880E-BFB93BC8D8B4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342715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DF59365C-9C70-4100-A43B-045A5FC286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7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EF4D5F-D3EE-1244-846C-51FCCDF2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3" y="1501639"/>
            <a:ext cx="10711920" cy="46547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retrospectively assessed a large series of patients in our clinic who have undergone RFCA for AVNRT the last 20 years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↓</a:t>
            </a:r>
          </a:p>
          <a:p>
            <a:pPr>
              <a:lnSpc>
                <a:spcPct val="150000"/>
              </a:lnSpc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 identify electrophysiology indices , indicating propensity to AV block during RFCA of the slow pathway for the treatment of AVNRT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08F3F60-6B65-8E40-ABFF-15189624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57150"/>
            <a:ext cx="11356354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</a:t>
            </a:r>
            <a:r>
              <a:rPr lang="en-US" altLang="el-GR" sz="3000" b="1" dirty="0" err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Avblock</a:t>
            </a:r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3C4DB-986A-C445-AA50-24491E8113FB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93191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D35E58E5-A8A8-6548-AE24-629E31B7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4588" y="992526"/>
            <a:ext cx="9522823" cy="51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B861AC53-9990-9B4C-891C-20A2FD864793}"/>
              </a:ext>
            </a:extLst>
          </p:cNvPr>
          <p:cNvSpPr txBox="1">
            <a:spLocks/>
          </p:cNvSpPr>
          <p:nvPr/>
        </p:nvSpPr>
        <p:spPr>
          <a:xfrm>
            <a:off x="300446" y="57150"/>
            <a:ext cx="113563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3000" b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Avblock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F971D-A1B2-C343-991F-DEFBD3D6468B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154196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D35E58E5-A8A8-6548-AE24-629E31B7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4588" y="992526"/>
            <a:ext cx="9522823" cy="51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B861AC53-9990-9B4C-891C-20A2FD864793}"/>
              </a:ext>
            </a:extLst>
          </p:cNvPr>
          <p:cNvSpPr txBox="1">
            <a:spLocks/>
          </p:cNvSpPr>
          <p:nvPr/>
        </p:nvSpPr>
        <p:spPr>
          <a:xfrm>
            <a:off x="300446" y="57150"/>
            <a:ext cx="113563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3000" b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Avblock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CBBA4DBF-D99F-A647-A6E9-24F28BC55C82}"/>
              </a:ext>
            </a:extLst>
          </p:cNvPr>
          <p:cNvSpPr/>
          <p:nvPr/>
        </p:nvSpPr>
        <p:spPr>
          <a:xfrm>
            <a:off x="1254035" y="2978363"/>
            <a:ext cx="9616440" cy="261226"/>
          </a:xfrm>
          <a:prstGeom prst="frame">
            <a:avLst>
              <a:gd name="adj1" fmla="val 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F2CD009F-B0F8-2D4A-B503-F1A5F50902F5}"/>
              </a:ext>
            </a:extLst>
          </p:cNvPr>
          <p:cNvSpPr/>
          <p:nvPr/>
        </p:nvSpPr>
        <p:spPr>
          <a:xfrm>
            <a:off x="1287779" y="1880580"/>
            <a:ext cx="9616440" cy="261226"/>
          </a:xfrm>
          <a:prstGeom prst="frame">
            <a:avLst>
              <a:gd name="adj1" fmla="val 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CFFCA24-CAAB-224C-8C5D-44C4763B3BF1}"/>
              </a:ext>
            </a:extLst>
          </p:cNvPr>
          <p:cNvSpPr/>
          <p:nvPr/>
        </p:nvSpPr>
        <p:spPr>
          <a:xfrm>
            <a:off x="1254035" y="2686365"/>
            <a:ext cx="9616440" cy="261226"/>
          </a:xfrm>
          <a:prstGeom prst="frame">
            <a:avLst>
              <a:gd name="adj1" fmla="val 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809B7D89-5239-3749-97CE-781E046186B6}"/>
              </a:ext>
            </a:extLst>
          </p:cNvPr>
          <p:cNvSpPr/>
          <p:nvPr/>
        </p:nvSpPr>
        <p:spPr>
          <a:xfrm>
            <a:off x="1264920" y="3285732"/>
            <a:ext cx="9616440" cy="261226"/>
          </a:xfrm>
          <a:prstGeom prst="frame">
            <a:avLst>
              <a:gd name="adj1" fmla="val 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32E7D8-D60D-C943-A7ED-B17BDBC1FA65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2688386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D35E58E5-A8A8-6548-AE24-629E31B7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0405" y="1285185"/>
            <a:ext cx="11211190" cy="42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B861AC53-9990-9B4C-891C-20A2FD864793}"/>
              </a:ext>
            </a:extLst>
          </p:cNvPr>
          <p:cNvSpPr txBox="1">
            <a:spLocks/>
          </p:cNvSpPr>
          <p:nvPr/>
        </p:nvSpPr>
        <p:spPr>
          <a:xfrm>
            <a:off x="300446" y="57150"/>
            <a:ext cx="113563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3000" b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Avblock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F15D4E5-9E42-874A-A17E-3C62A0E41520}"/>
              </a:ext>
            </a:extLst>
          </p:cNvPr>
          <p:cNvSpPr/>
          <p:nvPr/>
        </p:nvSpPr>
        <p:spPr>
          <a:xfrm>
            <a:off x="490404" y="3840007"/>
            <a:ext cx="11166395" cy="261729"/>
          </a:xfrm>
          <a:prstGeom prst="frame">
            <a:avLst>
              <a:gd name="adj1" fmla="val 415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21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C4DB96-107B-8A40-876B-A9337C98878D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1668574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Εικόνα 1">
            <a:extLst>
              <a:ext uri="{FF2B5EF4-FFF2-40B4-BE49-F238E27FC236}">
                <a16:creationId xmlns:a16="http://schemas.microsoft.com/office/drawing/2014/main" id="{D35E58E5-A8A8-6548-AE24-629E31B75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17514" y="992526"/>
            <a:ext cx="5443605" cy="546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Τίτλος 1">
            <a:extLst>
              <a:ext uri="{FF2B5EF4-FFF2-40B4-BE49-F238E27FC236}">
                <a16:creationId xmlns:a16="http://schemas.microsoft.com/office/drawing/2014/main" id="{B861AC53-9990-9B4C-891C-20A2FD864793}"/>
              </a:ext>
            </a:extLst>
          </p:cNvPr>
          <p:cNvSpPr txBox="1">
            <a:spLocks/>
          </p:cNvSpPr>
          <p:nvPr/>
        </p:nvSpPr>
        <p:spPr>
          <a:xfrm>
            <a:off x="300446" y="57150"/>
            <a:ext cx="1135635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l-GR" sz="3000" b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Avblock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DB359-E2C6-DE46-B66F-7591F605E77B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329453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EF4D5F-D3EE-1244-846C-51FCCDF2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3" y="1501639"/>
            <a:ext cx="10711920" cy="465476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Increased pre-procedural WCL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was associated with a high risk for AV block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after catheter ablation treatment for AVNRT. </a:t>
            </a: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These findings suggest that this readily available EPS-derived parameter may be 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novel marker of risk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severe complications in these patients. 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08F3F60-6B65-8E40-ABFF-15189624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57150"/>
            <a:ext cx="11356354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Wenckebach cycle length: a novel predictor for </a:t>
            </a:r>
            <a:r>
              <a:rPr lang="en-US" altLang="el-GR" sz="3000" b="1" dirty="0" err="1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Avblock</a:t>
            </a:r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AVNRT patients treated with ablation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60150-C66B-344F-AACB-801F1DF0BB48}"/>
              </a:ext>
            </a:extLst>
          </p:cNvPr>
          <p:cNvSpPr txBox="1"/>
          <p:nvPr/>
        </p:nvSpPr>
        <p:spPr>
          <a:xfrm>
            <a:off x="4514852" y="650233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7F0000"/>
                </a:solidFill>
              </a:rPr>
              <a:t>S. </a:t>
            </a:r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et al. Pacing Clin. Electrophysiology 2021:44:1497-1503</a:t>
            </a:r>
          </a:p>
        </p:txBody>
      </p:sp>
    </p:spTree>
    <p:extLst>
      <p:ext uri="{BB962C8B-B14F-4D97-AF65-F5344CB8AC3E}">
        <p14:creationId xmlns:p14="http://schemas.microsoft.com/office/powerpoint/2010/main" val="362025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480"/>
            <a:ext cx="10515600" cy="1821039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3800" b="1" dirty="0">
                <a:solidFill>
                  <a:srgbClr val="7F0000"/>
                </a:solidFill>
              </a:rPr>
              <a:t>Κοιλιακές αρρυθμίες – αιφνίδιος καρδιακός θάνατος</a:t>
            </a:r>
          </a:p>
          <a:p>
            <a:endParaRPr lang="el-GR" sz="3800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4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Τίτλος 1">
            <a:extLst>
              <a:ext uri="{FF2B5EF4-FFF2-40B4-BE49-F238E27FC236}">
                <a16:creationId xmlns:a16="http://schemas.microsoft.com/office/drawing/2014/main" id="{23DFD052-A908-FE41-8FDE-32EEEF2F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3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Neuraxial Modulation</a:t>
            </a:r>
            <a:endParaRPr lang="el-GR" altLang="el-GR" sz="3000" b="1" dirty="0">
              <a:solidFill>
                <a:srgbClr val="7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0DB13-41C2-EC42-99EB-0F37B5EE6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05" y="19131"/>
            <a:ext cx="8413473" cy="65212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ED432C-564E-A34E-AD81-7E04265FFF73}"/>
              </a:ext>
            </a:extLst>
          </p:cNvPr>
          <p:cNvSpPr txBox="1"/>
          <p:nvPr/>
        </p:nvSpPr>
        <p:spPr>
          <a:xfrm>
            <a:off x="4514852" y="6500315"/>
            <a:ext cx="767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7F0000"/>
                </a:solidFill>
              </a:rPr>
              <a:t>Chatzidou</a:t>
            </a:r>
            <a:r>
              <a:rPr lang="en-US" sz="1600" b="1" i="1" dirty="0">
                <a:solidFill>
                  <a:srgbClr val="7F0000"/>
                </a:solidFill>
              </a:rPr>
              <a:t> S et al. </a:t>
            </a:r>
            <a:r>
              <a:rPr lang="en-US" sz="1600" b="1" i="1" dirty="0" err="1">
                <a:solidFill>
                  <a:srgbClr val="7F0000"/>
                </a:solidFill>
              </a:rPr>
              <a:t>Europace</a:t>
            </a:r>
            <a:r>
              <a:rPr lang="en-US" sz="1600" b="1" i="1" dirty="0">
                <a:solidFill>
                  <a:srgbClr val="7F0000"/>
                </a:solidFill>
              </a:rPr>
              <a:t>. 2021 Jul 18;23(7):1105. </a:t>
            </a:r>
          </a:p>
        </p:txBody>
      </p:sp>
    </p:spTree>
    <p:extLst>
      <p:ext uri="{BB962C8B-B14F-4D97-AF65-F5344CB8AC3E}">
        <p14:creationId xmlns:p14="http://schemas.microsoft.com/office/powerpoint/2010/main" val="1670361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613" y="1127520"/>
            <a:ext cx="11868774" cy="3630010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9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419" y="225287"/>
            <a:ext cx="9128761" cy="5910226"/>
          </a:xfrm>
          <a:prstGeom prst="rect">
            <a:avLst/>
          </a:prstGeom>
        </p:spPr>
      </p:pic>
      <p:sp>
        <p:nvSpPr>
          <p:cNvPr id="6" name="Ορθογώνιο 3">
            <a:extLst>
              <a:ext uri="{FF2B5EF4-FFF2-40B4-BE49-F238E27FC236}">
                <a16:creationId xmlns:a16="http://schemas.microsoft.com/office/drawing/2014/main" id="{9B870EB4-BA74-6D4E-930C-C59C713EC89C}"/>
              </a:ext>
            </a:extLst>
          </p:cNvPr>
          <p:cNvSpPr/>
          <p:nvPr/>
        </p:nvSpPr>
        <p:spPr>
          <a:xfrm>
            <a:off x="6400800" y="6454928"/>
            <a:ext cx="5791200" cy="495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7F0000"/>
                </a:solidFill>
              </a:rPr>
              <a:t>Brignole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M,et</a:t>
            </a:r>
            <a:r>
              <a:rPr lang="en-US" b="1" i="1" dirty="0">
                <a:solidFill>
                  <a:srgbClr val="7F0000"/>
                </a:solidFill>
              </a:rPr>
              <a:t> </a:t>
            </a:r>
            <a:r>
              <a:rPr lang="en-US" b="1" i="1" dirty="0" err="1">
                <a:solidFill>
                  <a:srgbClr val="7F0000"/>
                </a:solidFill>
              </a:rPr>
              <a:t>alEur</a:t>
            </a:r>
            <a:r>
              <a:rPr lang="en-US" b="1" i="1" dirty="0">
                <a:solidFill>
                  <a:srgbClr val="7F0000"/>
                </a:solidFill>
              </a:rPr>
              <a:t> Heart J. 2021 Dec 7;42(46):4731-4739. </a:t>
            </a:r>
          </a:p>
          <a:p>
            <a:pPr algn="ctr"/>
            <a:endParaRPr lang="el-GR" b="1" i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90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002D5A88-C72D-441C-A867-FC258D4C92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29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480"/>
            <a:ext cx="10515600" cy="1821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800" b="1" dirty="0">
                <a:solidFill>
                  <a:srgbClr val="7F0000"/>
                </a:solidFill>
              </a:rPr>
              <a:t>COVID</a:t>
            </a:r>
            <a:r>
              <a:rPr lang="el-GR" sz="3800" b="1" dirty="0">
                <a:solidFill>
                  <a:srgbClr val="7F0000"/>
                </a:solidFill>
              </a:rPr>
              <a:t>-19</a:t>
            </a:r>
            <a:r>
              <a:rPr lang="en-US" sz="3800" b="1" dirty="0">
                <a:solidFill>
                  <a:srgbClr val="7F0000"/>
                </a:solidFill>
              </a:rPr>
              <a:t> </a:t>
            </a:r>
            <a:r>
              <a:rPr lang="el-GR" sz="3800" b="1" dirty="0">
                <a:solidFill>
                  <a:srgbClr val="7F0000"/>
                </a:solidFill>
              </a:rPr>
              <a:t>και αρρυθμίες</a:t>
            </a:r>
          </a:p>
          <a:p>
            <a:endParaRPr lang="el-GR" sz="3800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5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4EF4D5F-D3EE-1244-846C-51FCCDF2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63" y="1200151"/>
            <a:ext cx="10711920" cy="55054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Συχνές κολπικές αρρυθμίες που σχετίζονται με αυξημένη θνητότητα</a:t>
            </a:r>
          </a:p>
          <a:p>
            <a:pPr>
              <a:lnSpc>
                <a:spcPct val="150000"/>
              </a:lnSpc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Απρόσφορη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φλεβοκομβική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ταχυκαρδία που πιθανόν να σχετίζεται με τη μείωση της δράσης του παρασυμπαθητικού συστήματος</a:t>
            </a:r>
          </a:p>
          <a:p>
            <a:pPr>
              <a:lnSpc>
                <a:spcPct val="150000"/>
              </a:lnSpc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Μηχανισμοί που ενοχοποιούνται στην εμφάνιση αρρυθμιών: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Υποξία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από ΠΕ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Μυοκαρδίτιδα –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ίνωση</a:t>
            </a:r>
            <a:endParaRPr lang="el-G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Μυοκαρδιακή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ισχαιμία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Ηλεκτρολυτικές διαταραχές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Ανεπιθύμητες δράσεις φαρμάκων (βραδυκαρδία, 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παρ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ά</a:t>
            </a:r>
            <a:r>
              <a:rPr lang="el-GR" sz="2200" dirty="0" err="1">
                <a:latin typeface="Arial" panose="020B0604020202020204" pitchFamily="34" charset="0"/>
                <a:cs typeface="Arial" panose="020B0604020202020204" pitchFamily="34" charset="0"/>
              </a:rPr>
              <a:t>ταση</a:t>
            </a:r>
            <a:r>
              <a:rPr lang="el-G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QT)</a:t>
            </a:r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C08F3F60-6B65-8E40-ABFF-15189624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6" y="57150"/>
            <a:ext cx="11356354" cy="1143000"/>
          </a:xfrm>
        </p:spPr>
        <p:txBody>
          <a:bodyPr>
            <a:normAutofit/>
          </a:bodyPr>
          <a:lstStyle/>
          <a:p>
            <a:pPr algn="ctr"/>
            <a:r>
              <a:rPr lang="en-US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</a:t>
            </a:r>
            <a:r>
              <a:rPr lang="el-GR" altLang="el-GR" sz="3000" b="1" dirty="0">
                <a:solidFill>
                  <a:srgbClr val="7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αρρυθμίες</a:t>
            </a:r>
          </a:p>
        </p:txBody>
      </p:sp>
    </p:spTree>
    <p:extLst>
      <p:ext uri="{BB962C8B-B14F-4D97-AF65-F5344CB8AC3E}">
        <p14:creationId xmlns:p14="http://schemas.microsoft.com/office/powerpoint/2010/main" val="3370348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480"/>
            <a:ext cx="10515600" cy="1821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4400" b="1" dirty="0" err="1">
                <a:solidFill>
                  <a:srgbClr val="7F0000"/>
                </a:solidFill>
              </a:rPr>
              <a:t>Ευχαριστ</a:t>
            </a:r>
            <a:r>
              <a:rPr lang="en-US" sz="4400" b="1" dirty="0" err="1">
                <a:solidFill>
                  <a:srgbClr val="7F0000"/>
                </a:solidFill>
              </a:rPr>
              <a:t>ώ</a:t>
            </a:r>
            <a:endParaRPr lang="en-US" sz="4400" b="1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255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502B61FF-B199-4315-A430-4F1AA64D60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1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48BD50C-02E7-45F6-990C-2644D2642E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49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569DD470-8A6A-418A-B62C-8F975B98F7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8480"/>
            <a:ext cx="10515600" cy="18210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l-GR" sz="3800" b="1" dirty="0">
                <a:solidFill>
                  <a:srgbClr val="7F0000"/>
                </a:solidFill>
              </a:rPr>
              <a:t>Κολπική Μαρμαρυγή</a:t>
            </a:r>
            <a:endParaRPr lang="en-US" sz="3800" b="1" dirty="0">
              <a:solidFill>
                <a:srgbClr val="7F0000"/>
              </a:solidFill>
            </a:endParaRPr>
          </a:p>
          <a:p>
            <a:endParaRPr lang="el-GR" sz="3800" dirty="0">
              <a:solidFill>
                <a:srgbClr val="7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FFC487-B509-7B47-A1FC-A7578E9D1D04}"/>
              </a:ext>
            </a:extLst>
          </p:cNvPr>
          <p:cNvSpPr txBox="1"/>
          <p:nvPr/>
        </p:nvSpPr>
        <p:spPr>
          <a:xfrm>
            <a:off x="4514852" y="6500315"/>
            <a:ext cx="767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7F0000"/>
                </a:solidFill>
              </a:rPr>
              <a:t>Marruche</a:t>
            </a:r>
            <a:r>
              <a:rPr lang="en-US" sz="1600" b="1" i="1" dirty="0">
                <a:solidFill>
                  <a:srgbClr val="7F0000"/>
                </a:solidFill>
              </a:rPr>
              <a:t> NF et al. J Cardiovasc </a:t>
            </a:r>
            <a:r>
              <a:rPr lang="en-US" sz="1600" b="1" i="1" dirty="0" err="1">
                <a:solidFill>
                  <a:srgbClr val="7F0000"/>
                </a:solidFill>
              </a:rPr>
              <a:t>Electrophysiol</a:t>
            </a:r>
            <a:r>
              <a:rPr lang="en-US" sz="1600" b="1" i="1" dirty="0">
                <a:solidFill>
                  <a:srgbClr val="7F0000"/>
                </a:solidFill>
              </a:rPr>
              <a:t> . 2021 Apr;32(4):916-924. </a:t>
            </a: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75555B37-A2A0-3C4C-9CBC-559B8979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2445"/>
            <a:ext cx="10515600" cy="95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7F0000"/>
                </a:solidFill>
              </a:rPr>
              <a:t>DECAAF II trial</a:t>
            </a:r>
          </a:p>
        </p:txBody>
      </p:sp>
    </p:spTree>
    <p:extLst>
      <p:ext uri="{BB962C8B-B14F-4D97-AF65-F5344CB8AC3E}">
        <p14:creationId xmlns:p14="http://schemas.microsoft.com/office/powerpoint/2010/main" val="35042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E485A05-7F20-D94F-ADF8-8BE9574FA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90" y="1048774"/>
            <a:ext cx="11324620" cy="4760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FC487-B509-7B47-A1FC-A7578E9D1D04}"/>
              </a:ext>
            </a:extLst>
          </p:cNvPr>
          <p:cNvSpPr txBox="1"/>
          <p:nvPr/>
        </p:nvSpPr>
        <p:spPr>
          <a:xfrm>
            <a:off x="4514852" y="6500315"/>
            <a:ext cx="7677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 err="1">
                <a:solidFill>
                  <a:srgbClr val="7F0000"/>
                </a:solidFill>
              </a:rPr>
              <a:t>Marruche</a:t>
            </a:r>
            <a:r>
              <a:rPr lang="en-US" sz="1600" b="1" i="1" dirty="0">
                <a:solidFill>
                  <a:srgbClr val="7F0000"/>
                </a:solidFill>
              </a:rPr>
              <a:t> NF et al. J Cardiovasc </a:t>
            </a:r>
            <a:r>
              <a:rPr lang="en-US" sz="1600" b="1" i="1" dirty="0" err="1">
                <a:solidFill>
                  <a:srgbClr val="7F0000"/>
                </a:solidFill>
              </a:rPr>
              <a:t>Electrophysiol</a:t>
            </a:r>
            <a:r>
              <a:rPr lang="en-US" sz="1600" b="1" i="1" dirty="0">
                <a:solidFill>
                  <a:srgbClr val="7F0000"/>
                </a:solidFill>
              </a:rPr>
              <a:t> . 2021 Apr;32(4):916-924. </a:t>
            </a: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  <a:p>
            <a:pPr algn="r"/>
            <a:endParaRPr lang="en-US" sz="1600" b="1" i="1" dirty="0">
              <a:solidFill>
                <a:srgbClr val="7F0000"/>
              </a:solidFill>
            </a:endParaRPr>
          </a:p>
        </p:txBody>
      </p:sp>
      <p:sp>
        <p:nvSpPr>
          <p:cNvPr id="6" name="Θέση περιεχομένου 2">
            <a:extLst>
              <a:ext uri="{FF2B5EF4-FFF2-40B4-BE49-F238E27FC236}">
                <a16:creationId xmlns:a16="http://schemas.microsoft.com/office/drawing/2014/main" id="{75555B37-A2A0-3C4C-9CBC-559B8979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337"/>
            <a:ext cx="10515600" cy="9597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7F0000"/>
                </a:solidFill>
              </a:rPr>
              <a:t>DECAAF II trial</a:t>
            </a:r>
          </a:p>
        </p:txBody>
      </p:sp>
    </p:spTree>
    <p:extLst>
      <p:ext uri="{BB962C8B-B14F-4D97-AF65-F5344CB8AC3E}">
        <p14:creationId xmlns:p14="http://schemas.microsoft.com/office/powerpoint/2010/main" val="257310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570</Words>
  <Application>Microsoft Macintosh PowerPoint</Application>
  <PresentationFormat>Widescreen</PresentationFormat>
  <Paragraphs>61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Garamond</vt:lpstr>
      <vt:lpstr>Times New Roman</vt:lpstr>
      <vt:lpstr>Wingdings</vt:lpstr>
      <vt:lpstr>Office Theme</vt:lpstr>
      <vt:lpstr>Αρρυθμίες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Wenckebach cycle length: a novel predictor for Avblock in AVNRT patients treated with ablation</vt:lpstr>
      <vt:lpstr>PowerPoint Presentation</vt:lpstr>
      <vt:lpstr>PowerPoint Presentation</vt:lpstr>
      <vt:lpstr>PowerPoint Presentation</vt:lpstr>
      <vt:lpstr>PowerPoint Presentation</vt:lpstr>
      <vt:lpstr>Wenckebach cycle length: a novel predictor for Avblock in AVNRT patients treated with ablation</vt:lpstr>
      <vt:lpstr>PowerPoint Presentation</vt:lpstr>
      <vt:lpstr>Neuraxial Modulation</vt:lpstr>
      <vt:lpstr>PowerPoint Presentation</vt:lpstr>
      <vt:lpstr>PowerPoint Presentation</vt:lpstr>
      <vt:lpstr>PowerPoint Presentation</vt:lpstr>
      <vt:lpstr>COVID-19 και αρρυθμίες</vt:lpstr>
      <vt:lpstr>PowerPoint Presentation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Dimitris Delialis</dc:creator>
  <cp:lastModifiedBy>Christos Kontogiannis</cp:lastModifiedBy>
  <cp:revision>272</cp:revision>
  <dcterms:created xsi:type="dcterms:W3CDTF">2018-11-21T11:10:18Z</dcterms:created>
  <dcterms:modified xsi:type="dcterms:W3CDTF">2022-04-08T11:29:39Z</dcterms:modified>
</cp:coreProperties>
</file>