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437" r:id="rId2"/>
    <p:sldId id="500" r:id="rId3"/>
    <p:sldId id="494" r:id="rId4"/>
    <p:sldId id="495" r:id="rId5"/>
    <p:sldId id="497" r:id="rId6"/>
    <p:sldId id="438" r:id="rId7"/>
    <p:sldId id="439" r:id="rId8"/>
    <p:sldId id="441" r:id="rId9"/>
    <p:sldId id="442" r:id="rId10"/>
    <p:sldId id="504" r:id="rId11"/>
    <p:sldId id="505" r:id="rId12"/>
    <p:sldId id="444" r:id="rId13"/>
    <p:sldId id="445" r:id="rId14"/>
    <p:sldId id="50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os petrou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698A-94C1-4FD9-8304-3424F7CF7350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8C1F-7478-4699-86F1-60EA14EF32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8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 </a:t>
            </a:r>
          </a:p>
        </p:txBody>
      </p:sp>
    </p:spTree>
    <p:extLst>
      <p:ext uri="{BB962C8B-B14F-4D97-AF65-F5344CB8AC3E}">
        <p14:creationId xmlns:p14="http://schemas.microsoft.com/office/powerpoint/2010/main" val="421302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3194" y="639986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95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35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30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06948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62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855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5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92710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45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355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2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2855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71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811694" y="63736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01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355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7922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/>
              <a:pPr/>
              <a:t>14/4/2022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Department of Clinical Therapeutics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11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500474"/>
            <a:ext cx="82296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_UOA COL2.jpg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2" b="14647"/>
          <a:stretch/>
        </p:blipFill>
        <p:spPr>
          <a:xfrm>
            <a:off x="9934" y="6411442"/>
            <a:ext cx="457227" cy="448259"/>
          </a:xfrm>
          <a:prstGeom prst="rect">
            <a:avLst/>
          </a:prstGeom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425769" y="6495116"/>
            <a:ext cx="8280920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owl1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002" y="6464831"/>
            <a:ext cx="431998" cy="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866" y="6481543"/>
            <a:ext cx="8489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>
                <a:solidFill>
                  <a:schemeClr val="accent1"/>
                </a:solidFill>
              </a:rPr>
              <a:t>Εθνικό και Καποδιστριακό </a:t>
            </a:r>
            <a:r>
              <a:rPr lang="en-US" sz="800" dirty="0">
                <a:solidFill>
                  <a:schemeClr val="accent1"/>
                </a:solidFill>
              </a:rPr>
              <a:t>							</a:t>
            </a:r>
            <a:r>
              <a:rPr lang="el-GR" sz="800" dirty="0">
                <a:solidFill>
                  <a:schemeClr val="accent1"/>
                </a:solidFill>
              </a:rPr>
              <a:t>          Θεραπευτική </a:t>
            </a:r>
            <a:endParaRPr lang="en-US" sz="800" dirty="0">
              <a:solidFill>
                <a:schemeClr val="accent1"/>
              </a:solidFill>
            </a:endParaRPr>
          </a:p>
          <a:p>
            <a:r>
              <a:rPr lang="el-GR" sz="800" dirty="0">
                <a:solidFill>
                  <a:schemeClr val="accent1"/>
                </a:solidFill>
              </a:rPr>
              <a:t>Πανεπιστήμιο Αθηνών 							          Κλινική</a:t>
            </a:r>
            <a:endParaRPr lang="en-US" sz="8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ln>
            <a:solidFill>
              <a:schemeClr val="tx2"/>
            </a:solidFill>
          </a:ln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062664" cy="2088231"/>
          </a:xfrm>
        </p:spPr>
        <p:txBody>
          <a:bodyPr>
            <a:noAutofit/>
          </a:bodyPr>
          <a:lstStyle/>
          <a:p>
            <a:r>
              <a:rPr lang="el-GR" sz="3200" i="1" dirty="0"/>
              <a:t>ΘΕΡΑΠΕΥΤΙΚΕΣ ΕΞΕΛΙΞΕΙΣ 2022</a:t>
            </a:r>
            <a:br>
              <a:rPr lang="el-GR" sz="3200" i="1" dirty="0"/>
            </a:br>
            <a:r>
              <a:rPr lang="el-GR" sz="3200" i="1" dirty="0"/>
              <a:t>Αρτηριακή υπέρταση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64896" cy="1752600"/>
          </a:xfrm>
        </p:spPr>
        <p:txBody>
          <a:bodyPr/>
          <a:lstStyle/>
          <a:p>
            <a:r>
              <a:rPr lang="el-GR" sz="2000" b="1" dirty="0">
                <a:solidFill>
                  <a:schemeClr val="tx2"/>
                </a:solidFill>
              </a:rPr>
              <a:t>Ε. </a:t>
            </a:r>
            <a:r>
              <a:rPr lang="el-GR" sz="2000" b="1" dirty="0" err="1">
                <a:solidFill>
                  <a:schemeClr val="tx2"/>
                </a:solidFill>
              </a:rPr>
              <a:t>Μανιός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B47542-C44F-4AD0-B271-BFD5D4CA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272986-7F5C-4E89-A5BE-EBD211FB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5F7069-0929-421A-844E-112D1907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75543"/>
            <a:ext cx="8460432" cy="248419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9C56859-15E0-401B-87D1-869799BFD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93" y="2506728"/>
            <a:ext cx="5512158" cy="2088204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05FC328-A8D5-4131-9CE3-E07F9FCB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6525344"/>
            <a:ext cx="2735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 err="1"/>
              <a:t>Sandset</a:t>
            </a:r>
            <a:r>
              <a:rPr lang="en-US" altLang="el-GR" sz="1400" i="1" dirty="0"/>
              <a:t> E et al. </a:t>
            </a:r>
            <a:r>
              <a:rPr lang="en-US" altLang="el-GR" sz="1400" i="1" dirty="0" err="1"/>
              <a:t>Eur</a:t>
            </a:r>
            <a:r>
              <a:rPr lang="en-US" altLang="el-GR" sz="1400" i="1" dirty="0"/>
              <a:t> Stroke J 2021</a:t>
            </a:r>
            <a:endParaRPr lang="el-GR" altLang="el-GR" sz="1400" i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54C248E-4AB0-438D-9744-B9A02F42A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20" y="4569954"/>
            <a:ext cx="561490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dirty="0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88309" cy="102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61048"/>
            <a:ext cx="783778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2" y="2708920"/>
            <a:ext cx="5160180" cy="12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0621"/>
            <a:ext cx="7951765" cy="112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A79BA-5A20-4DA6-AE2C-6C1881A3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70CF6AE9-4874-49E6-BFAD-89CD9A046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562" y="1988840"/>
            <a:ext cx="5990774" cy="4313783"/>
          </a:xfr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A07E782-DB78-4978-B969-64C2A93D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8448541" cy="1530485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AA126C00-E074-42C6-8FA9-E83655FD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6525344"/>
            <a:ext cx="2735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/>
              <a:t>Stergiou G et al. J </a:t>
            </a:r>
            <a:r>
              <a:rPr lang="en-US" altLang="el-GR" sz="1400" i="1" dirty="0" err="1"/>
              <a:t>Hypertens</a:t>
            </a:r>
            <a:r>
              <a:rPr lang="en-US" altLang="el-GR" sz="1400" i="1" dirty="0"/>
              <a:t> 2021</a:t>
            </a:r>
            <a:endParaRPr lang="el-GR" alt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9256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71D04B9-0D26-483B-8E3C-537E6F6FB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6" y="140855"/>
            <a:ext cx="8449788" cy="153022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9D427EF-984B-4E8E-9B28-6D66C057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84F3891-A48B-4BC3-9770-54D4BC752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57" y="2636912"/>
            <a:ext cx="8815685" cy="256973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0ED1B29-E887-4D1F-875E-4C068A2D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6525344"/>
            <a:ext cx="2735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/>
              <a:t>Stergiou G et al. J </a:t>
            </a:r>
            <a:r>
              <a:rPr lang="en-US" altLang="el-GR" sz="1400" i="1" dirty="0" err="1"/>
              <a:t>Hypertens</a:t>
            </a:r>
            <a:r>
              <a:rPr lang="en-US" altLang="el-GR" sz="1400" i="1" dirty="0"/>
              <a:t> 2021</a:t>
            </a:r>
            <a:endParaRPr lang="el-GR" altLang="el-GR" sz="1400" i="1" dirty="0"/>
          </a:p>
        </p:txBody>
      </p:sp>
      <p:sp>
        <p:nvSpPr>
          <p:cNvPr id="7" name="Rectangle 79">
            <a:extLst>
              <a:ext uri="{FF2B5EF4-FFF2-40B4-BE49-F238E27FC236}">
                <a16:creationId xmlns:a16="http://schemas.microsoft.com/office/drawing/2014/main" id="{09D98214-4976-447E-9115-3E0B30393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57" y="4869160"/>
            <a:ext cx="8915456" cy="288032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9DBAF1-E171-4D9B-A130-A96C8BE3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0C4EAB-00D4-439E-9733-6FF413D70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5994918" cy="334914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41F39C-A216-4EAE-BB23-1635CDA6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63930"/>
            <a:ext cx="6361669" cy="29138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BD2B0972-7DD4-4355-9A80-C0A39C0E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225" y="3212976"/>
            <a:ext cx="2735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 err="1"/>
              <a:t>Parati</a:t>
            </a:r>
            <a:r>
              <a:rPr lang="en-US" altLang="el-GR" sz="1400" i="1" dirty="0"/>
              <a:t> G et al. J </a:t>
            </a:r>
            <a:r>
              <a:rPr lang="en-US" altLang="el-GR" sz="1400" i="1" dirty="0" err="1"/>
              <a:t>Hypertens</a:t>
            </a:r>
            <a:r>
              <a:rPr lang="en-US" altLang="el-GR" sz="1400" i="1" dirty="0"/>
              <a:t> 2021</a:t>
            </a:r>
            <a:endParaRPr lang="el-GR" altLang="el-GR" sz="1400" i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30CF62C-2DFC-4BB8-A690-256719341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6093296"/>
            <a:ext cx="2735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i="1" dirty="0" err="1"/>
              <a:t>Scuteri</a:t>
            </a:r>
            <a:r>
              <a:rPr lang="en-US" altLang="el-GR" sz="1400" i="1" dirty="0"/>
              <a:t> A et al. J </a:t>
            </a:r>
            <a:r>
              <a:rPr lang="en-US" altLang="el-GR" sz="1400" i="1" dirty="0" err="1"/>
              <a:t>Hypertens</a:t>
            </a:r>
            <a:r>
              <a:rPr lang="en-US" altLang="el-GR" sz="1400" i="1" dirty="0"/>
              <a:t> 2021</a:t>
            </a:r>
            <a:endParaRPr lang="el-GR" alt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37699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2CA590-96B3-4FE9-AB22-F01D7C01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106F49-4D79-4371-809E-111D6A68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sz="2400" dirty="0"/>
              <a:t>Διπλά-τυφλή, τυχαιοποιημένη</a:t>
            </a:r>
            <a:r>
              <a:rPr lang="en-US" sz="2400" dirty="0"/>
              <a:t> </a:t>
            </a:r>
            <a:r>
              <a:rPr lang="el-GR" sz="2400" dirty="0"/>
              <a:t>μελέτη</a:t>
            </a:r>
          </a:p>
          <a:p>
            <a:r>
              <a:rPr lang="el-GR" sz="2400" dirty="0"/>
              <a:t>160 ασθενείς με ΧΝΝ σταδίου </a:t>
            </a:r>
            <a:r>
              <a:rPr lang="en-US" sz="2400" dirty="0"/>
              <a:t>IV </a:t>
            </a:r>
            <a:r>
              <a:rPr lang="el-GR" sz="2400" dirty="0"/>
              <a:t>και αρρύθμιστη ΑΠ επιβεβαιωμένη με 24ωρη καταγραφή ΑΠ, υπό 3-4 φάρμακα</a:t>
            </a:r>
          </a:p>
          <a:p>
            <a:r>
              <a:rPr lang="el-GR" sz="2400" dirty="0"/>
              <a:t>Τυχαιοποίηση σε </a:t>
            </a:r>
            <a:r>
              <a:rPr lang="el-GR" sz="2400" dirty="0" err="1"/>
              <a:t>χλωροθαλιδόνη</a:t>
            </a:r>
            <a:r>
              <a:rPr lang="el-GR" sz="2400" dirty="0"/>
              <a:t> (12.5-50</a:t>
            </a:r>
            <a:r>
              <a:rPr lang="en-US" sz="2400" dirty="0"/>
              <a:t>mg)</a:t>
            </a:r>
            <a:r>
              <a:rPr lang="el-GR" sz="2400" dirty="0"/>
              <a:t> </a:t>
            </a:r>
            <a:r>
              <a:rPr lang="en-US" sz="2400" dirty="0"/>
              <a:t>vs </a:t>
            </a:r>
            <a:r>
              <a:rPr lang="el-GR" sz="2400" dirty="0"/>
              <a:t>εικονικού φαρμάκου</a:t>
            </a:r>
            <a:endParaRPr lang="en-US" sz="2400" dirty="0"/>
          </a:p>
          <a:p>
            <a:r>
              <a:rPr lang="el-GR" sz="2400" dirty="0"/>
              <a:t>Καταληκτικά σημεία: επίπεδα ΑΠ σε 3 μήνες, λευκωματουρία, ανεπιθύμητες ενέργειες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FF124-DAD0-4A64-90B7-97F4E05356E2}"/>
              </a:ext>
            </a:extLst>
          </p:cNvPr>
          <p:cNvSpPr txBox="1"/>
          <p:nvPr/>
        </p:nvSpPr>
        <p:spPr>
          <a:xfrm>
            <a:off x="5724128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Agarwal R at al. NEJM 2021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98C3C92-C0EC-4524-8AD5-A8F957E9A2E8}"/>
              </a:ext>
            </a:extLst>
          </p:cNvPr>
          <p:cNvSpPr/>
          <p:nvPr/>
        </p:nvSpPr>
        <p:spPr>
          <a:xfrm>
            <a:off x="323528" y="1340768"/>
            <a:ext cx="86409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9D18EB-5AF9-4C5A-9EA0-67B46E55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2" y="188640"/>
            <a:ext cx="6516216" cy="21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1C1C3-266B-438D-9EDB-06709DD8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200" dirty="0"/>
              <a:t>Αρτηριακή πίεση ιατρείου</a:t>
            </a:r>
            <a:r>
              <a:rPr lang="en-US" sz="3200" dirty="0"/>
              <a:t> </a:t>
            </a:r>
            <a:r>
              <a:rPr lang="el-GR" sz="3200" dirty="0"/>
              <a:t>και 24ώρου</a:t>
            </a:r>
            <a:endParaRPr lang="en-US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91D341-81EF-40CC-9370-E3CEF1129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132856"/>
            <a:ext cx="6677264" cy="34861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80AF80-5E0F-487D-87E5-0693312B777C}"/>
              </a:ext>
            </a:extLst>
          </p:cNvPr>
          <p:cNvSpPr txBox="1"/>
          <p:nvPr/>
        </p:nvSpPr>
        <p:spPr>
          <a:xfrm>
            <a:off x="5724128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Agarwal R at al. NEJM 2021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5620375-4D16-4F62-91FE-EBD52B1C7940}"/>
              </a:ext>
            </a:extLst>
          </p:cNvPr>
          <p:cNvSpPr/>
          <p:nvPr/>
        </p:nvSpPr>
        <p:spPr>
          <a:xfrm>
            <a:off x="1331640" y="1988840"/>
            <a:ext cx="6984776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557593-79CC-4D76-A74C-B805582C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12283"/>
            <a:ext cx="5760640" cy="37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CD3BC6-307B-49E7-B47D-7E6F29AE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200" dirty="0"/>
              <a:t>Επίδραση στη λευκωματουρία και στο </a:t>
            </a:r>
            <a:r>
              <a:rPr lang="en-US" sz="3200" dirty="0"/>
              <a:t>eGFR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7BB6ED1-92A0-43EF-8593-6F493B643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179419"/>
            <a:ext cx="6898120" cy="35841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B679A9-F3E4-44BA-A670-7F87D66C9123}"/>
              </a:ext>
            </a:extLst>
          </p:cNvPr>
          <p:cNvSpPr txBox="1"/>
          <p:nvPr/>
        </p:nvSpPr>
        <p:spPr>
          <a:xfrm>
            <a:off x="5724128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Agarwal R at al. NEJM 2021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C1FC210-8F3A-4869-AB7B-4A8776094EF6}"/>
              </a:ext>
            </a:extLst>
          </p:cNvPr>
          <p:cNvSpPr/>
          <p:nvPr/>
        </p:nvSpPr>
        <p:spPr>
          <a:xfrm>
            <a:off x="971600" y="1988840"/>
            <a:ext cx="7344816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Θέση περιεχομένου 4">
            <a:extLst>
              <a:ext uri="{FF2B5EF4-FFF2-40B4-BE49-F238E27FC236}">
                <a16:creationId xmlns:a16="http://schemas.microsoft.com/office/drawing/2014/main" id="{7F52B24B-FCD9-4ABD-BD94-FE3C8B1C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82427" y="2065709"/>
            <a:ext cx="6540075" cy="342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801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860203-D2E1-4959-9E44-F8921F5F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200" dirty="0"/>
              <a:t>Ανεπιθύμητες ενέργειες</a:t>
            </a:r>
            <a:endParaRPr lang="en-US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95FD19C-6348-4CE6-922D-ABF91BAA9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79" y="1774977"/>
            <a:ext cx="7289442" cy="41764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2A280-AFB5-470C-A55A-53741ED0EB0A}"/>
              </a:ext>
            </a:extLst>
          </p:cNvPr>
          <p:cNvSpPr txBox="1"/>
          <p:nvPr/>
        </p:nvSpPr>
        <p:spPr>
          <a:xfrm>
            <a:off x="5724128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Agarwal R at al. NEJM 2021</a:t>
            </a:r>
          </a:p>
        </p:txBody>
      </p:sp>
    </p:spTree>
    <p:extLst>
      <p:ext uri="{BB962C8B-B14F-4D97-AF65-F5344CB8AC3E}">
        <p14:creationId xmlns:p14="http://schemas.microsoft.com/office/powerpoint/2010/main" val="37735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267609-15BD-45A2-9FC1-26B0A314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A3FC2D4-4574-4A9F-8469-9604DDF86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936" y="1927373"/>
            <a:ext cx="5634127" cy="452596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8AD52C-9E58-4C7B-8FA0-1597B8880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8" y="139933"/>
            <a:ext cx="8300595" cy="1704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82F8A-A337-4CD9-B910-D4052E769590}"/>
              </a:ext>
            </a:extLst>
          </p:cNvPr>
          <p:cNvSpPr txBox="1"/>
          <p:nvPr/>
        </p:nvSpPr>
        <p:spPr>
          <a:xfrm>
            <a:off x="5580112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Roush G at al. J </a:t>
            </a:r>
            <a:r>
              <a:rPr lang="en-US" sz="1400" i="1" dirty="0" err="1"/>
              <a:t>Hypertens</a:t>
            </a:r>
            <a:r>
              <a:rPr lang="en-US" sz="1400" i="1" dirty="0"/>
              <a:t> 2021</a:t>
            </a:r>
          </a:p>
        </p:txBody>
      </p:sp>
      <p:sp>
        <p:nvSpPr>
          <p:cNvPr id="10" name="Rectangle 79">
            <a:extLst>
              <a:ext uri="{FF2B5EF4-FFF2-40B4-BE49-F238E27FC236}">
                <a16:creationId xmlns:a16="http://schemas.microsoft.com/office/drawing/2014/main" id="{69CDAC19-57F0-4806-9B72-3D100F90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935" y="4437112"/>
            <a:ext cx="5429635" cy="1368152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ACE98-B080-4B8C-BF7E-B43F7BE2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68F3B2D-5FB9-430C-8EE4-4BD28ABC7396}"/>
              </a:ext>
            </a:extLst>
          </p:cNvPr>
          <p:cNvSpPr/>
          <p:nvPr/>
        </p:nvSpPr>
        <p:spPr>
          <a:xfrm>
            <a:off x="457200" y="1417638"/>
            <a:ext cx="8291264" cy="427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2E0F8-5DC1-4B72-B143-5DDEAA8F8732}"/>
              </a:ext>
            </a:extLst>
          </p:cNvPr>
          <p:cNvSpPr txBox="1"/>
          <p:nvPr/>
        </p:nvSpPr>
        <p:spPr>
          <a:xfrm>
            <a:off x="5940152" y="652534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Azizi M at al. Lancet 2021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4BF62A-EB7E-4713-B097-CF61F95FB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88640"/>
            <a:ext cx="6912768" cy="6154049"/>
          </a:xfr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E073BFE-3F73-4804-B438-30CB88738620}"/>
              </a:ext>
            </a:extLst>
          </p:cNvPr>
          <p:cNvSpPr/>
          <p:nvPr/>
        </p:nvSpPr>
        <p:spPr>
          <a:xfrm>
            <a:off x="971600" y="4293096"/>
            <a:ext cx="7272808" cy="213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0B2AD25-947A-4B7F-8324-78F61883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2060848"/>
            <a:ext cx="8532440" cy="309468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C789939-1CCF-4809-B3E1-1AEAD99A4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6" y="5289736"/>
            <a:ext cx="8820472" cy="9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F15AC4-F4D7-4729-98EC-446E8167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2067035-F8B1-419A-951E-D5AE73A5E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02318"/>
            <a:ext cx="8229600" cy="3246962"/>
          </a:xfr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ED4CAEB-5A00-4E66-86F7-B08E6DC6FBC5}"/>
              </a:ext>
            </a:extLst>
          </p:cNvPr>
          <p:cNvSpPr/>
          <p:nvPr/>
        </p:nvSpPr>
        <p:spPr>
          <a:xfrm>
            <a:off x="457200" y="1417638"/>
            <a:ext cx="8291264" cy="355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3E52F1-724C-40CE-B087-5E76F2F97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54" y="202981"/>
            <a:ext cx="6714492" cy="2142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C07809-4025-4BA6-BC8E-04A2C92D0BEB}"/>
              </a:ext>
            </a:extLst>
          </p:cNvPr>
          <p:cNvSpPr txBox="1"/>
          <p:nvPr/>
        </p:nvSpPr>
        <p:spPr>
          <a:xfrm>
            <a:off x="5868144" y="65253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Zhang W at al. NEJM 2021</a:t>
            </a:r>
          </a:p>
        </p:txBody>
      </p:sp>
    </p:spTree>
    <p:extLst>
      <p:ext uri="{BB962C8B-B14F-4D97-AF65-F5344CB8AC3E}">
        <p14:creationId xmlns:p14="http://schemas.microsoft.com/office/powerpoint/2010/main" val="17933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2679F2-3540-4E70-B1BC-E3CE88D6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10F40F0-A853-4139-A6E4-A89EEDAAF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764704"/>
            <a:ext cx="4661314" cy="3230934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376B917-9B09-4338-B440-4124B8D3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1014"/>
            <a:ext cx="4392488" cy="230798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858420D-7909-466E-A520-A55C51865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149080"/>
            <a:ext cx="7490251" cy="23400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24965B-9F86-4C88-94AC-4B3A9BD78684}"/>
              </a:ext>
            </a:extLst>
          </p:cNvPr>
          <p:cNvSpPr txBox="1"/>
          <p:nvPr/>
        </p:nvSpPr>
        <p:spPr>
          <a:xfrm>
            <a:off x="5868144" y="65253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Zhang W at al. NEJM 2021</a:t>
            </a:r>
          </a:p>
        </p:txBody>
      </p:sp>
    </p:spTree>
    <p:extLst>
      <p:ext uri="{BB962C8B-B14F-4D97-AF65-F5344CB8AC3E}">
        <p14:creationId xmlns:p14="http://schemas.microsoft.com/office/powerpoint/2010/main" val="34219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KUOA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NAKUOA_2.thmx</Template>
  <TotalTime>4531</TotalTime>
  <Words>165</Words>
  <Application>Microsoft Office PowerPoint</Application>
  <PresentationFormat>Προβολή στην οθόνη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Calibri</vt:lpstr>
      <vt:lpstr>NAKUOA_2</vt:lpstr>
      <vt:lpstr>ΘΕΡΑΠΕΥΤΙΚΕΣ ΕΞΕΛΙΞΕΙΣ 2022 Αρτηριακή υπέρταση</vt:lpstr>
      <vt:lpstr>Παρουσίαση του PowerPoint</vt:lpstr>
      <vt:lpstr>Αρτηριακή πίεση ιατρείου και 24ώρου</vt:lpstr>
      <vt:lpstr>Επίδραση στη λευκωματουρία και στο eGFR</vt:lpstr>
      <vt:lpstr>Ανεπιθύμητες ενέργειες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Αμυλοείδωση</dc:title>
  <dc:creator>Stathis</dc:creator>
  <cp:lastModifiedBy>Efstathios Manios</cp:lastModifiedBy>
  <cp:revision>146</cp:revision>
  <dcterms:created xsi:type="dcterms:W3CDTF">2015-01-31T09:07:06Z</dcterms:created>
  <dcterms:modified xsi:type="dcterms:W3CDTF">2022-04-14T15:56:56Z</dcterms:modified>
</cp:coreProperties>
</file>